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8" r:id="rId2"/>
    <p:sldMasterId id="2147483692" r:id="rId3"/>
  </p:sldMasterIdLst>
  <p:notesMasterIdLst>
    <p:notesMasterId r:id="rId158"/>
  </p:notesMasterIdLst>
  <p:handoutMasterIdLst>
    <p:handoutMasterId r:id="rId159"/>
  </p:handoutMasterIdLst>
  <p:sldIdLst>
    <p:sldId id="349" r:id="rId4"/>
    <p:sldId id="350" r:id="rId5"/>
    <p:sldId id="484" r:id="rId6"/>
    <p:sldId id="485" r:id="rId7"/>
    <p:sldId id="486" r:id="rId8"/>
    <p:sldId id="513" r:id="rId9"/>
    <p:sldId id="514" r:id="rId10"/>
    <p:sldId id="515" r:id="rId11"/>
    <p:sldId id="487" r:id="rId12"/>
    <p:sldId id="351" r:id="rId13"/>
    <p:sldId id="480" r:id="rId14"/>
    <p:sldId id="481" r:id="rId15"/>
    <p:sldId id="482" r:id="rId16"/>
    <p:sldId id="483" r:id="rId17"/>
    <p:sldId id="352" r:id="rId18"/>
    <p:sldId id="353" r:id="rId19"/>
    <p:sldId id="354" r:id="rId20"/>
    <p:sldId id="303" r:id="rId21"/>
    <p:sldId id="355" r:id="rId22"/>
    <p:sldId id="356" r:id="rId23"/>
    <p:sldId id="304" r:id="rId24"/>
    <p:sldId id="357" r:id="rId25"/>
    <p:sldId id="488" r:id="rId26"/>
    <p:sldId id="358" r:id="rId27"/>
    <p:sldId id="363" r:id="rId28"/>
    <p:sldId id="306" r:id="rId29"/>
    <p:sldId id="307" r:id="rId30"/>
    <p:sldId id="489" r:id="rId31"/>
    <p:sldId id="490" r:id="rId32"/>
    <p:sldId id="491" r:id="rId33"/>
    <p:sldId id="492" r:id="rId34"/>
    <p:sldId id="493" r:id="rId35"/>
    <p:sldId id="494" r:id="rId36"/>
    <p:sldId id="366" r:id="rId37"/>
    <p:sldId id="367" r:id="rId38"/>
    <p:sldId id="368" r:id="rId39"/>
    <p:sldId id="369" r:id="rId40"/>
    <p:sldId id="370" r:id="rId41"/>
    <p:sldId id="495" r:id="rId42"/>
    <p:sldId id="364" r:id="rId43"/>
    <p:sldId id="371" r:id="rId44"/>
    <p:sldId id="377" r:id="rId45"/>
    <p:sldId id="373" r:id="rId46"/>
    <p:sldId id="374" r:id="rId47"/>
    <p:sldId id="379" r:id="rId48"/>
    <p:sldId id="496" r:id="rId49"/>
    <p:sldId id="497" r:id="rId50"/>
    <p:sldId id="380" r:id="rId51"/>
    <p:sldId id="381" r:id="rId52"/>
    <p:sldId id="382" r:id="rId53"/>
    <p:sldId id="383" r:id="rId54"/>
    <p:sldId id="384" r:id="rId55"/>
    <p:sldId id="387" r:id="rId56"/>
    <p:sldId id="388" r:id="rId57"/>
    <p:sldId id="386" r:id="rId58"/>
    <p:sldId id="389" r:id="rId59"/>
    <p:sldId id="498" r:id="rId60"/>
    <p:sldId id="499" r:id="rId61"/>
    <p:sldId id="390" r:id="rId62"/>
    <p:sldId id="391" r:id="rId63"/>
    <p:sldId id="402" r:id="rId64"/>
    <p:sldId id="500" r:id="rId65"/>
    <p:sldId id="501" r:id="rId66"/>
    <p:sldId id="403" r:id="rId67"/>
    <p:sldId id="404" r:id="rId68"/>
    <p:sldId id="470" r:id="rId69"/>
    <p:sldId id="401" r:id="rId70"/>
    <p:sldId id="516" r:id="rId71"/>
    <p:sldId id="405" r:id="rId72"/>
    <p:sldId id="406" r:id="rId73"/>
    <p:sldId id="392" r:id="rId74"/>
    <p:sldId id="393" r:id="rId75"/>
    <p:sldId id="407" r:id="rId76"/>
    <p:sldId id="409" r:id="rId77"/>
    <p:sldId id="410" r:id="rId78"/>
    <p:sldId id="411" r:id="rId79"/>
    <p:sldId id="396" r:id="rId80"/>
    <p:sldId id="503" r:id="rId81"/>
    <p:sldId id="504" r:id="rId82"/>
    <p:sldId id="502" r:id="rId83"/>
    <p:sldId id="471" r:id="rId84"/>
    <p:sldId id="472" r:id="rId85"/>
    <p:sldId id="473" r:id="rId86"/>
    <p:sldId id="525" r:id="rId87"/>
    <p:sldId id="517" r:id="rId88"/>
    <p:sldId id="518" r:id="rId89"/>
    <p:sldId id="519" r:id="rId90"/>
    <p:sldId id="520" r:id="rId91"/>
    <p:sldId id="521" r:id="rId92"/>
    <p:sldId id="526" r:id="rId93"/>
    <p:sldId id="527" r:id="rId94"/>
    <p:sldId id="423" r:id="rId95"/>
    <p:sldId id="413" r:id="rId96"/>
    <p:sldId id="415" r:id="rId97"/>
    <p:sldId id="416" r:id="rId98"/>
    <p:sldId id="475" r:id="rId99"/>
    <p:sldId id="417" r:id="rId100"/>
    <p:sldId id="424" r:id="rId101"/>
    <p:sldId id="422" r:id="rId102"/>
    <p:sldId id="505" r:id="rId103"/>
    <p:sldId id="476" r:id="rId104"/>
    <p:sldId id="418" r:id="rId105"/>
    <p:sldId id="507" r:id="rId106"/>
    <p:sldId id="508" r:id="rId107"/>
    <p:sldId id="430" r:id="rId108"/>
    <p:sldId id="454" r:id="rId109"/>
    <p:sldId id="455" r:id="rId110"/>
    <p:sldId id="506" r:id="rId111"/>
    <p:sldId id="429" r:id="rId112"/>
    <p:sldId id="433" r:id="rId113"/>
    <p:sldId id="434" r:id="rId114"/>
    <p:sldId id="458" r:id="rId115"/>
    <p:sldId id="459" r:id="rId116"/>
    <p:sldId id="435" r:id="rId117"/>
    <p:sldId id="463" r:id="rId118"/>
    <p:sldId id="419" r:id="rId119"/>
    <p:sldId id="421" r:id="rId120"/>
    <p:sldId id="436" r:id="rId121"/>
    <p:sldId id="437" r:id="rId122"/>
    <p:sldId id="509" r:id="rId123"/>
    <p:sldId id="460" r:id="rId124"/>
    <p:sldId id="461" r:id="rId125"/>
    <p:sldId id="510" r:id="rId126"/>
    <p:sldId id="462" r:id="rId127"/>
    <p:sldId id="528" r:id="rId128"/>
    <p:sldId id="340" r:id="rId129"/>
    <p:sldId id="316" r:id="rId130"/>
    <p:sldId id="478" r:id="rId131"/>
    <p:sldId id="317" r:id="rId132"/>
    <p:sldId id="318" r:id="rId133"/>
    <p:sldId id="319" r:id="rId134"/>
    <p:sldId id="320" r:id="rId135"/>
    <p:sldId id="321" r:id="rId136"/>
    <p:sldId id="325" r:id="rId137"/>
    <p:sldId id="326" r:id="rId138"/>
    <p:sldId id="327" r:id="rId139"/>
    <p:sldId id="466" r:id="rId140"/>
    <p:sldId id="477" r:id="rId141"/>
    <p:sldId id="328" r:id="rId142"/>
    <p:sldId id="464" r:id="rId143"/>
    <p:sldId id="329" r:id="rId144"/>
    <p:sldId id="330" r:id="rId145"/>
    <p:sldId id="331" r:id="rId146"/>
    <p:sldId id="332" r:id="rId147"/>
    <p:sldId id="333" r:id="rId148"/>
    <p:sldId id="342" r:id="rId149"/>
    <p:sldId id="465" r:id="rId150"/>
    <p:sldId id="467" r:id="rId151"/>
    <p:sldId id="512" r:id="rId152"/>
    <p:sldId id="335" r:id="rId153"/>
    <p:sldId id="337" r:id="rId154"/>
    <p:sldId id="336" r:id="rId155"/>
    <p:sldId id="479" r:id="rId156"/>
    <p:sldId id="348" r:id="rId15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D60093"/>
    <a:srgbClr val="FF0066"/>
    <a:srgbClr val="008000"/>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94368" autoAdjust="0"/>
  </p:normalViewPr>
  <p:slideViewPr>
    <p:cSldViewPr>
      <p:cViewPr varScale="1">
        <p:scale>
          <a:sx n="60" d="100"/>
          <a:sy n="60" d="100"/>
        </p:scale>
        <p:origin x="1332" y="52"/>
      </p:cViewPr>
      <p:guideLst>
        <p:guide orient="horz" pos="2160"/>
        <p:guide pos="2880"/>
      </p:guideLst>
    </p:cSldViewPr>
  </p:slideViewPr>
  <p:notesTextViewPr>
    <p:cViewPr>
      <p:scale>
        <a:sx n="95" d="100"/>
        <a:sy n="95"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handoutMaster" Target="handoutMasters/handoutMaster1.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presProps" Target="presProps.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FE0733-1318-6547-90F6-ED786E971DF2}"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GB"/>
        </a:p>
      </dgm:t>
    </dgm:pt>
    <dgm:pt modelId="{AB244600-162F-694C-AFDB-EB7E037CAFF1}">
      <dgm:prSet/>
      <dgm:spPr/>
      <dgm:t>
        <a:bodyPr/>
        <a:lstStyle/>
        <a:p>
          <a:r>
            <a:rPr lang="en-IN"/>
            <a:t>Decision tree for the reservoir sampling algorithm of stream a1,a2,a3,a4. </a:t>
          </a:r>
        </a:p>
      </dgm:t>
    </dgm:pt>
    <dgm:pt modelId="{E1C2A060-584E-BB4D-8DA7-7CFC79130E08}" type="parTrans" cxnId="{89AD9C22-FC7E-0644-A23A-F25DD87C1E36}">
      <dgm:prSet/>
      <dgm:spPr/>
      <dgm:t>
        <a:bodyPr/>
        <a:lstStyle/>
        <a:p>
          <a:endParaRPr lang="en-GB"/>
        </a:p>
      </dgm:t>
    </dgm:pt>
    <dgm:pt modelId="{285C513B-95EF-CD48-9DCE-7BA1EF1A846C}" type="sibTrans" cxnId="{89AD9C22-FC7E-0644-A23A-F25DD87C1E36}">
      <dgm:prSet/>
      <dgm:spPr/>
      <dgm:t>
        <a:bodyPr/>
        <a:lstStyle/>
        <a:p>
          <a:endParaRPr lang="en-GB"/>
        </a:p>
      </dgm:t>
    </dgm:pt>
    <dgm:pt modelId="{DE6DA859-3184-F148-8055-6C0BBA55DFB1}">
      <dgm:prSet/>
      <dgm:spPr/>
      <dgm:t>
        <a:bodyPr/>
        <a:lstStyle/>
        <a:p>
          <a:r>
            <a:rPr lang="en-IN"/>
            <a:t>The algorithm randomly decides to take or not to take (“yes” or “no”) the considered input item as the actual sample s. </a:t>
          </a:r>
        </a:p>
      </dgm:t>
    </dgm:pt>
    <dgm:pt modelId="{965AE95F-BB23-1248-8838-ABD390CEFA77}" type="parTrans" cxnId="{95E49481-109B-C742-A92D-891C3E796DCE}">
      <dgm:prSet/>
      <dgm:spPr/>
      <dgm:t>
        <a:bodyPr/>
        <a:lstStyle/>
        <a:p>
          <a:endParaRPr lang="en-GB"/>
        </a:p>
      </dgm:t>
    </dgm:pt>
    <dgm:pt modelId="{899DFA95-0314-DB4B-BA27-AAF28D0B6E69}" type="sibTrans" cxnId="{95E49481-109B-C742-A92D-891C3E796DCE}">
      <dgm:prSet/>
      <dgm:spPr/>
      <dgm:t>
        <a:bodyPr/>
        <a:lstStyle/>
        <a:p>
          <a:endParaRPr lang="en-GB"/>
        </a:p>
      </dgm:t>
    </dgm:pt>
    <dgm:pt modelId="{427266E1-3449-E04E-93E8-3508D683B4F9}">
      <dgm:prSet/>
      <dgm:spPr/>
      <dgm:t>
        <a:bodyPr/>
        <a:lstStyle/>
        <a:p>
          <a:r>
            <a:rPr lang="en-IN"/>
            <a:t>Each node is labeled by the probability of the previous decision and its color indicates the item currently chosen as s. </a:t>
          </a:r>
        </a:p>
      </dgm:t>
    </dgm:pt>
    <dgm:pt modelId="{AD9E8611-F059-1D4A-89D0-3480622AD5BF}" type="parTrans" cxnId="{67889312-E434-EB4C-BE53-296E9F41B3F8}">
      <dgm:prSet/>
      <dgm:spPr/>
      <dgm:t>
        <a:bodyPr/>
        <a:lstStyle/>
        <a:p>
          <a:endParaRPr lang="en-GB"/>
        </a:p>
      </dgm:t>
    </dgm:pt>
    <dgm:pt modelId="{FEE678A9-84CB-0343-A971-F0C6CB1B4DFA}" type="sibTrans" cxnId="{67889312-E434-EB4C-BE53-296E9F41B3F8}">
      <dgm:prSet/>
      <dgm:spPr/>
      <dgm:t>
        <a:bodyPr/>
        <a:lstStyle/>
        <a:p>
          <a:endParaRPr lang="en-GB"/>
        </a:p>
      </dgm:t>
    </dgm:pt>
    <dgm:pt modelId="{C67784C3-BF57-4449-91A2-32FD3A2A516B}">
      <dgm:prSet/>
      <dgm:spPr/>
      <dgm:t>
        <a:bodyPr/>
        <a:lstStyle/>
        <a:p>
          <a:r>
            <a:rPr lang="en-IN" dirty="0"/>
            <a:t>The probability of a specific path through this tree results from multiplying the probabilities along this path. </a:t>
          </a:r>
        </a:p>
      </dgm:t>
    </dgm:pt>
    <dgm:pt modelId="{7CBCDF37-BCD2-9644-BE29-B03210865AFF}" type="parTrans" cxnId="{FA050109-81AF-AF40-8357-BD433DB65E1C}">
      <dgm:prSet/>
      <dgm:spPr/>
      <dgm:t>
        <a:bodyPr/>
        <a:lstStyle/>
        <a:p>
          <a:endParaRPr lang="en-GB"/>
        </a:p>
      </dgm:t>
    </dgm:pt>
    <dgm:pt modelId="{C92F3115-D9A9-9141-9538-0187F34EF729}" type="sibTrans" cxnId="{FA050109-81AF-AF40-8357-BD433DB65E1C}">
      <dgm:prSet/>
      <dgm:spPr/>
      <dgm:t>
        <a:bodyPr/>
        <a:lstStyle/>
        <a:p>
          <a:endParaRPr lang="en-GB"/>
        </a:p>
      </dgm:t>
    </dgm:pt>
    <dgm:pt modelId="{4C7CEDDB-3509-3949-8E81-3337AEB1A032}" type="pres">
      <dgm:prSet presAssocID="{41FE0733-1318-6547-90F6-ED786E971DF2}" presName="outerComposite" presStyleCnt="0">
        <dgm:presLayoutVars>
          <dgm:chMax val="5"/>
          <dgm:dir/>
          <dgm:resizeHandles val="exact"/>
        </dgm:presLayoutVars>
      </dgm:prSet>
      <dgm:spPr/>
      <dgm:t>
        <a:bodyPr/>
        <a:lstStyle/>
        <a:p>
          <a:endParaRPr lang="en-US"/>
        </a:p>
      </dgm:t>
    </dgm:pt>
    <dgm:pt modelId="{A852C732-FAC3-DC4C-A7D8-D052E5D6DAF8}" type="pres">
      <dgm:prSet presAssocID="{41FE0733-1318-6547-90F6-ED786E971DF2}" presName="dummyMaxCanvas" presStyleCnt="0">
        <dgm:presLayoutVars/>
      </dgm:prSet>
      <dgm:spPr/>
    </dgm:pt>
    <dgm:pt modelId="{E9B88536-F37F-A442-B854-AC1D82CA2044}" type="pres">
      <dgm:prSet presAssocID="{41FE0733-1318-6547-90F6-ED786E971DF2}" presName="FourNodes_1" presStyleLbl="node1" presStyleIdx="0" presStyleCnt="4">
        <dgm:presLayoutVars>
          <dgm:bulletEnabled val="1"/>
        </dgm:presLayoutVars>
      </dgm:prSet>
      <dgm:spPr/>
      <dgm:t>
        <a:bodyPr/>
        <a:lstStyle/>
        <a:p>
          <a:endParaRPr lang="en-US"/>
        </a:p>
      </dgm:t>
    </dgm:pt>
    <dgm:pt modelId="{01D41598-0170-804C-A990-DAA35A40A6C4}" type="pres">
      <dgm:prSet presAssocID="{41FE0733-1318-6547-90F6-ED786E971DF2}" presName="FourNodes_2" presStyleLbl="node1" presStyleIdx="1" presStyleCnt="4">
        <dgm:presLayoutVars>
          <dgm:bulletEnabled val="1"/>
        </dgm:presLayoutVars>
      </dgm:prSet>
      <dgm:spPr/>
      <dgm:t>
        <a:bodyPr/>
        <a:lstStyle/>
        <a:p>
          <a:endParaRPr lang="en-US"/>
        </a:p>
      </dgm:t>
    </dgm:pt>
    <dgm:pt modelId="{E42BA4F1-39CF-844D-BD7B-E9E209AD0EC8}" type="pres">
      <dgm:prSet presAssocID="{41FE0733-1318-6547-90F6-ED786E971DF2}" presName="FourNodes_3" presStyleLbl="node1" presStyleIdx="2" presStyleCnt="4">
        <dgm:presLayoutVars>
          <dgm:bulletEnabled val="1"/>
        </dgm:presLayoutVars>
      </dgm:prSet>
      <dgm:spPr/>
      <dgm:t>
        <a:bodyPr/>
        <a:lstStyle/>
        <a:p>
          <a:endParaRPr lang="en-US"/>
        </a:p>
      </dgm:t>
    </dgm:pt>
    <dgm:pt modelId="{D1FC62CF-2376-B54D-A27E-F846A8267351}" type="pres">
      <dgm:prSet presAssocID="{41FE0733-1318-6547-90F6-ED786E971DF2}" presName="FourNodes_4" presStyleLbl="node1" presStyleIdx="3" presStyleCnt="4">
        <dgm:presLayoutVars>
          <dgm:bulletEnabled val="1"/>
        </dgm:presLayoutVars>
      </dgm:prSet>
      <dgm:spPr/>
      <dgm:t>
        <a:bodyPr/>
        <a:lstStyle/>
        <a:p>
          <a:endParaRPr lang="en-US"/>
        </a:p>
      </dgm:t>
    </dgm:pt>
    <dgm:pt modelId="{3C3D027A-31FC-6C4E-BB39-23E13B5D75B9}" type="pres">
      <dgm:prSet presAssocID="{41FE0733-1318-6547-90F6-ED786E971DF2}" presName="FourConn_1-2" presStyleLbl="fgAccFollowNode1" presStyleIdx="0" presStyleCnt="3">
        <dgm:presLayoutVars>
          <dgm:bulletEnabled val="1"/>
        </dgm:presLayoutVars>
      </dgm:prSet>
      <dgm:spPr/>
      <dgm:t>
        <a:bodyPr/>
        <a:lstStyle/>
        <a:p>
          <a:endParaRPr lang="en-US"/>
        </a:p>
      </dgm:t>
    </dgm:pt>
    <dgm:pt modelId="{DE4E6D20-F5BD-DB48-9FB3-45D08065910C}" type="pres">
      <dgm:prSet presAssocID="{41FE0733-1318-6547-90F6-ED786E971DF2}" presName="FourConn_2-3" presStyleLbl="fgAccFollowNode1" presStyleIdx="1" presStyleCnt="3">
        <dgm:presLayoutVars>
          <dgm:bulletEnabled val="1"/>
        </dgm:presLayoutVars>
      </dgm:prSet>
      <dgm:spPr/>
      <dgm:t>
        <a:bodyPr/>
        <a:lstStyle/>
        <a:p>
          <a:endParaRPr lang="en-US"/>
        </a:p>
      </dgm:t>
    </dgm:pt>
    <dgm:pt modelId="{EF144FDE-27B0-B74C-B527-724DCB413667}" type="pres">
      <dgm:prSet presAssocID="{41FE0733-1318-6547-90F6-ED786E971DF2}" presName="FourConn_3-4" presStyleLbl="fgAccFollowNode1" presStyleIdx="2" presStyleCnt="3">
        <dgm:presLayoutVars>
          <dgm:bulletEnabled val="1"/>
        </dgm:presLayoutVars>
      </dgm:prSet>
      <dgm:spPr/>
      <dgm:t>
        <a:bodyPr/>
        <a:lstStyle/>
        <a:p>
          <a:endParaRPr lang="en-US"/>
        </a:p>
      </dgm:t>
    </dgm:pt>
    <dgm:pt modelId="{BDE2C3C6-1D39-CF43-915C-2825E8473768}" type="pres">
      <dgm:prSet presAssocID="{41FE0733-1318-6547-90F6-ED786E971DF2}" presName="FourNodes_1_text" presStyleLbl="node1" presStyleIdx="3" presStyleCnt="4">
        <dgm:presLayoutVars>
          <dgm:bulletEnabled val="1"/>
        </dgm:presLayoutVars>
      </dgm:prSet>
      <dgm:spPr/>
      <dgm:t>
        <a:bodyPr/>
        <a:lstStyle/>
        <a:p>
          <a:endParaRPr lang="en-US"/>
        </a:p>
      </dgm:t>
    </dgm:pt>
    <dgm:pt modelId="{1DF2FD8A-50B3-E840-A754-03EA07B53C57}" type="pres">
      <dgm:prSet presAssocID="{41FE0733-1318-6547-90F6-ED786E971DF2}" presName="FourNodes_2_text" presStyleLbl="node1" presStyleIdx="3" presStyleCnt="4">
        <dgm:presLayoutVars>
          <dgm:bulletEnabled val="1"/>
        </dgm:presLayoutVars>
      </dgm:prSet>
      <dgm:spPr/>
      <dgm:t>
        <a:bodyPr/>
        <a:lstStyle/>
        <a:p>
          <a:endParaRPr lang="en-US"/>
        </a:p>
      </dgm:t>
    </dgm:pt>
    <dgm:pt modelId="{5A8DA85A-8AD6-7D4F-A48F-2559DE26563A}" type="pres">
      <dgm:prSet presAssocID="{41FE0733-1318-6547-90F6-ED786E971DF2}" presName="FourNodes_3_text" presStyleLbl="node1" presStyleIdx="3" presStyleCnt="4">
        <dgm:presLayoutVars>
          <dgm:bulletEnabled val="1"/>
        </dgm:presLayoutVars>
      </dgm:prSet>
      <dgm:spPr/>
      <dgm:t>
        <a:bodyPr/>
        <a:lstStyle/>
        <a:p>
          <a:endParaRPr lang="en-US"/>
        </a:p>
      </dgm:t>
    </dgm:pt>
    <dgm:pt modelId="{54B48576-0D67-4C43-96F2-C980EC6DBB7B}" type="pres">
      <dgm:prSet presAssocID="{41FE0733-1318-6547-90F6-ED786E971DF2}" presName="FourNodes_4_text" presStyleLbl="node1" presStyleIdx="3" presStyleCnt="4">
        <dgm:presLayoutVars>
          <dgm:bulletEnabled val="1"/>
        </dgm:presLayoutVars>
      </dgm:prSet>
      <dgm:spPr/>
      <dgm:t>
        <a:bodyPr/>
        <a:lstStyle/>
        <a:p>
          <a:endParaRPr lang="en-US"/>
        </a:p>
      </dgm:t>
    </dgm:pt>
  </dgm:ptLst>
  <dgm:cxnLst>
    <dgm:cxn modelId="{EBAD3A0E-CE73-B64F-BF6B-2D5729D95BE6}" type="presOf" srcId="{DE6DA859-3184-F148-8055-6C0BBA55DFB1}" destId="{1DF2FD8A-50B3-E840-A754-03EA07B53C57}" srcOrd="1" destOrd="0" presId="urn:microsoft.com/office/officeart/2005/8/layout/vProcess5"/>
    <dgm:cxn modelId="{E9D510E6-EF26-B048-944D-A091C8FF17BD}" type="presOf" srcId="{899DFA95-0314-DB4B-BA27-AAF28D0B6E69}" destId="{DE4E6D20-F5BD-DB48-9FB3-45D08065910C}" srcOrd="0" destOrd="0" presId="urn:microsoft.com/office/officeart/2005/8/layout/vProcess5"/>
    <dgm:cxn modelId="{67889312-E434-EB4C-BE53-296E9F41B3F8}" srcId="{41FE0733-1318-6547-90F6-ED786E971DF2}" destId="{427266E1-3449-E04E-93E8-3508D683B4F9}" srcOrd="2" destOrd="0" parTransId="{AD9E8611-F059-1D4A-89D0-3480622AD5BF}" sibTransId="{FEE678A9-84CB-0343-A971-F0C6CB1B4DFA}"/>
    <dgm:cxn modelId="{5C9E6B6B-AE8D-BC40-BAEE-98AD40EA456D}" type="presOf" srcId="{285C513B-95EF-CD48-9DCE-7BA1EF1A846C}" destId="{3C3D027A-31FC-6C4E-BB39-23E13B5D75B9}" srcOrd="0" destOrd="0" presId="urn:microsoft.com/office/officeart/2005/8/layout/vProcess5"/>
    <dgm:cxn modelId="{03E1C6AA-77E4-F645-BF98-45F2209FF78A}" type="presOf" srcId="{AB244600-162F-694C-AFDB-EB7E037CAFF1}" destId="{E9B88536-F37F-A442-B854-AC1D82CA2044}" srcOrd="0" destOrd="0" presId="urn:microsoft.com/office/officeart/2005/8/layout/vProcess5"/>
    <dgm:cxn modelId="{FA050109-81AF-AF40-8357-BD433DB65E1C}" srcId="{41FE0733-1318-6547-90F6-ED786E971DF2}" destId="{C67784C3-BF57-4449-91A2-32FD3A2A516B}" srcOrd="3" destOrd="0" parTransId="{7CBCDF37-BCD2-9644-BE29-B03210865AFF}" sibTransId="{C92F3115-D9A9-9141-9538-0187F34EF729}"/>
    <dgm:cxn modelId="{89AD9C22-FC7E-0644-A23A-F25DD87C1E36}" srcId="{41FE0733-1318-6547-90F6-ED786E971DF2}" destId="{AB244600-162F-694C-AFDB-EB7E037CAFF1}" srcOrd="0" destOrd="0" parTransId="{E1C2A060-584E-BB4D-8DA7-7CFC79130E08}" sibTransId="{285C513B-95EF-CD48-9DCE-7BA1EF1A846C}"/>
    <dgm:cxn modelId="{573B13CC-3525-6C48-BD5A-626507DFF066}" type="presOf" srcId="{C67784C3-BF57-4449-91A2-32FD3A2A516B}" destId="{54B48576-0D67-4C43-96F2-C980EC6DBB7B}" srcOrd="1" destOrd="0" presId="urn:microsoft.com/office/officeart/2005/8/layout/vProcess5"/>
    <dgm:cxn modelId="{05C79B4D-83D1-3D46-9978-F056EDBBFC1A}" type="presOf" srcId="{FEE678A9-84CB-0343-A971-F0C6CB1B4DFA}" destId="{EF144FDE-27B0-B74C-B527-724DCB413667}" srcOrd="0" destOrd="0" presId="urn:microsoft.com/office/officeart/2005/8/layout/vProcess5"/>
    <dgm:cxn modelId="{1DE243CA-C3B5-E24F-A543-152094C6A6D6}" type="presOf" srcId="{41FE0733-1318-6547-90F6-ED786E971DF2}" destId="{4C7CEDDB-3509-3949-8E81-3337AEB1A032}" srcOrd="0" destOrd="0" presId="urn:microsoft.com/office/officeart/2005/8/layout/vProcess5"/>
    <dgm:cxn modelId="{4A4F8487-E29E-D149-A742-167A93AFF0EA}" type="presOf" srcId="{427266E1-3449-E04E-93E8-3508D683B4F9}" destId="{E42BA4F1-39CF-844D-BD7B-E9E209AD0EC8}" srcOrd="0" destOrd="0" presId="urn:microsoft.com/office/officeart/2005/8/layout/vProcess5"/>
    <dgm:cxn modelId="{95E49481-109B-C742-A92D-891C3E796DCE}" srcId="{41FE0733-1318-6547-90F6-ED786E971DF2}" destId="{DE6DA859-3184-F148-8055-6C0BBA55DFB1}" srcOrd="1" destOrd="0" parTransId="{965AE95F-BB23-1248-8838-ABD390CEFA77}" sibTransId="{899DFA95-0314-DB4B-BA27-AAF28D0B6E69}"/>
    <dgm:cxn modelId="{E0454860-3B65-A748-8F58-F764EE7C4AB8}" type="presOf" srcId="{AB244600-162F-694C-AFDB-EB7E037CAFF1}" destId="{BDE2C3C6-1D39-CF43-915C-2825E8473768}" srcOrd="1" destOrd="0" presId="urn:microsoft.com/office/officeart/2005/8/layout/vProcess5"/>
    <dgm:cxn modelId="{46755D37-5E1D-F948-9F18-37495D3367A2}" type="presOf" srcId="{DE6DA859-3184-F148-8055-6C0BBA55DFB1}" destId="{01D41598-0170-804C-A990-DAA35A40A6C4}" srcOrd="0" destOrd="0" presId="urn:microsoft.com/office/officeart/2005/8/layout/vProcess5"/>
    <dgm:cxn modelId="{F7E9DC67-8815-314C-9559-B740616EE86D}" type="presOf" srcId="{C67784C3-BF57-4449-91A2-32FD3A2A516B}" destId="{D1FC62CF-2376-B54D-A27E-F846A8267351}" srcOrd="0" destOrd="0" presId="urn:microsoft.com/office/officeart/2005/8/layout/vProcess5"/>
    <dgm:cxn modelId="{A1BC1592-1274-6645-B1FE-93790B0E093F}" type="presOf" srcId="{427266E1-3449-E04E-93E8-3508D683B4F9}" destId="{5A8DA85A-8AD6-7D4F-A48F-2559DE26563A}" srcOrd="1" destOrd="0" presId="urn:microsoft.com/office/officeart/2005/8/layout/vProcess5"/>
    <dgm:cxn modelId="{A92A449F-70DB-6D44-A6FC-F79CC8A84E9E}" type="presParOf" srcId="{4C7CEDDB-3509-3949-8E81-3337AEB1A032}" destId="{A852C732-FAC3-DC4C-A7D8-D052E5D6DAF8}" srcOrd="0" destOrd="0" presId="urn:microsoft.com/office/officeart/2005/8/layout/vProcess5"/>
    <dgm:cxn modelId="{EA45E594-3FE7-A649-A743-CDBF92484594}" type="presParOf" srcId="{4C7CEDDB-3509-3949-8E81-3337AEB1A032}" destId="{E9B88536-F37F-A442-B854-AC1D82CA2044}" srcOrd="1" destOrd="0" presId="urn:microsoft.com/office/officeart/2005/8/layout/vProcess5"/>
    <dgm:cxn modelId="{D7F36F03-F385-F947-94BB-8CA24EFB0824}" type="presParOf" srcId="{4C7CEDDB-3509-3949-8E81-3337AEB1A032}" destId="{01D41598-0170-804C-A990-DAA35A40A6C4}" srcOrd="2" destOrd="0" presId="urn:microsoft.com/office/officeart/2005/8/layout/vProcess5"/>
    <dgm:cxn modelId="{7ACA78AB-3B89-5142-BF76-A7AFB3D15803}" type="presParOf" srcId="{4C7CEDDB-3509-3949-8E81-3337AEB1A032}" destId="{E42BA4F1-39CF-844D-BD7B-E9E209AD0EC8}" srcOrd="3" destOrd="0" presId="urn:microsoft.com/office/officeart/2005/8/layout/vProcess5"/>
    <dgm:cxn modelId="{76A251D3-ADFD-CA40-A22E-592DC54C7F2B}" type="presParOf" srcId="{4C7CEDDB-3509-3949-8E81-3337AEB1A032}" destId="{D1FC62CF-2376-B54D-A27E-F846A8267351}" srcOrd="4" destOrd="0" presId="urn:microsoft.com/office/officeart/2005/8/layout/vProcess5"/>
    <dgm:cxn modelId="{4777D280-94E3-044C-AE8B-29ABB594A154}" type="presParOf" srcId="{4C7CEDDB-3509-3949-8E81-3337AEB1A032}" destId="{3C3D027A-31FC-6C4E-BB39-23E13B5D75B9}" srcOrd="5" destOrd="0" presId="urn:microsoft.com/office/officeart/2005/8/layout/vProcess5"/>
    <dgm:cxn modelId="{FB1C1A21-97D0-5B42-90FD-4BA5E1D414A7}" type="presParOf" srcId="{4C7CEDDB-3509-3949-8E81-3337AEB1A032}" destId="{DE4E6D20-F5BD-DB48-9FB3-45D08065910C}" srcOrd="6" destOrd="0" presId="urn:microsoft.com/office/officeart/2005/8/layout/vProcess5"/>
    <dgm:cxn modelId="{C310A6E1-83ED-9243-9D44-31D52E708F78}" type="presParOf" srcId="{4C7CEDDB-3509-3949-8E81-3337AEB1A032}" destId="{EF144FDE-27B0-B74C-B527-724DCB413667}" srcOrd="7" destOrd="0" presId="urn:microsoft.com/office/officeart/2005/8/layout/vProcess5"/>
    <dgm:cxn modelId="{690EB7F8-BEE2-D348-AB9C-96CD34C10856}" type="presParOf" srcId="{4C7CEDDB-3509-3949-8E81-3337AEB1A032}" destId="{BDE2C3C6-1D39-CF43-915C-2825E8473768}" srcOrd="8" destOrd="0" presId="urn:microsoft.com/office/officeart/2005/8/layout/vProcess5"/>
    <dgm:cxn modelId="{38889F13-1DA4-5744-8FAD-27596BB044B0}" type="presParOf" srcId="{4C7CEDDB-3509-3949-8E81-3337AEB1A032}" destId="{1DF2FD8A-50B3-E840-A754-03EA07B53C57}" srcOrd="9" destOrd="0" presId="urn:microsoft.com/office/officeart/2005/8/layout/vProcess5"/>
    <dgm:cxn modelId="{E6654105-7D4C-2544-9BF3-9EBCEC3E98A7}" type="presParOf" srcId="{4C7CEDDB-3509-3949-8E81-3337AEB1A032}" destId="{5A8DA85A-8AD6-7D4F-A48F-2559DE26563A}" srcOrd="10" destOrd="0" presId="urn:microsoft.com/office/officeart/2005/8/layout/vProcess5"/>
    <dgm:cxn modelId="{CA0E2974-1104-554C-8F86-B3BAED5659DE}" type="presParOf" srcId="{4C7CEDDB-3509-3949-8E81-3337AEB1A032}" destId="{54B48576-0D67-4C43-96F2-C980EC6DBB7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B88536-F37F-A442-B854-AC1D82CA2044}">
      <dsp:nvSpPr>
        <dsp:cNvPr id="0" name=""/>
        <dsp:cNvSpPr/>
      </dsp:nvSpPr>
      <dsp:spPr>
        <a:xfrm>
          <a:off x="0" y="0"/>
          <a:ext cx="6888480" cy="637032"/>
        </a:xfrm>
        <a:prstGeom prst="roundRect">
          <a:avLst>
            <a:gd name="adj" fmla="val 10000"/>
          </a:avLst>
        </a:prstGeom>
        <a:solidFill>
          <a:schemeClr val="accent2">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IN" sz="1600" kern="1200"/>
            <a:t>Decision tree for the reservoir sampling algorithm of stream a1,a2,a3,a4. </a:t>
          </a:r>
        </a:p>
      </dsp:txBody>
      <dsp:txXfrm>
        <a:off x="18658" y="18658"/>
        <a:ext cx="6147243" cy="599716"/>
      </dsp:txXfrm>
    </dsp:sp>
    <dsp:sp modelId="{01D41598-0170-804C-A990-DAA35A40A6C4}">
      <dsp:nvSpPr>
        <dsp:cNvPr id="0" name=""/>
        <dsp:cNvSpPr/>
      </dsp:nvSpPr>
      <dsp:spPr>
        <a:xfrm>
          <a:off x="576910" y="752856"/>
          <a:ext cx="6888480" cy="637032"/>
        </a:xfrm>
        <a:prstGeom prst="roundRect">
          <a:avLst>
            <a:gd name="adj" fmla="val 10000"/>
          </a:avLst>
        </a:prstGeom>
        <a:solidFill>
          <a:schemeClr val="accent2">
            <a:hueOff val="3177232"/>
            <a:satOff val="6500"/>
            <a:lumOff val="2484"/>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IN" sz="1600" kern="1200"/>
            <a:t>The algorithm randomly decides to take or not to take (“yes” or “no”) the considered input item as the actual sample s. </a:t>
          </a:r>
        </a:p>
      </dsp:txBody>
      <dsp:txXfrm>
        <a:off x="595568" y="771514"/>
        <a:ext cx="5860183" cy="599716"/>
      </dsp:txXfrm>
    </dsp:sp>
    <dsp:sp modelId="{E42BA4F1-39CF-844D-BD7B-E9E209AD0EC8}">
      <dsp:nvSpPr>
        <dsp:cNvPr id="0" name=""/>
        <dsp:cNvSpPr/>
      </dsp:nvSpPr>
      <dsp:spPr>
        <a:xfrm>
          <a:off x="1145209" y="1505712"/>
          <a:ext cx="6888480" cy="637032"/>
        </a:xfrm>
        <a:prstGeom prst="roundRect">
          <a:avLst>
            <a:gd name="adj" fmla="val 10000"/>
          </a:avLst>
        </a:prstGeom>
        <a:solidFill>
          <a:schemeClr val="accent2">
            <a:hueOff val="6354464"/>
            <a:satOff val="13001"/>
            <a:lumOff val="4967"/>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IN" sz="1600" kern="1200"/>
            <a:t>Each node is labeled by the probability of the previous decision and its color indicates the item currently chosen as s. </a:t>
          </a:r>
        </a:p>
      </dsp:txBody>
      <dsp:txXfrm>
        <a:off x="1163867" y="1524370"/>
        <a:ext cx="5868793" cy="599716"/>
      </dsp:txXfrm>
    </dsp:sp>
    <dsp:sp modelId="{D1FC62CF-2376-B54D-A27E-F846A8267351}">
      <dsp:nvSpPr>
        <dsp:cNvPr id="0" name=""/>
        <dsp:cNvSpPr/>
      </dsp:nvSpPr>
      <dsp:spPr>
        <a:xfrm>
          <a:off x="1722119" y="2258568"/>
          <a:ext cx="6888480" cy="637032"/>
        </a:xfrm>
        <a:prstGeom prst="roundRect">
          <a:avLst>
            <a:gd name="adj" fmla="val 10000"/>
          </a:avLst>
        </a:prstGeom>
        <a:solidFill>
          <a:schemeClr val="accent2">
            <a:hueOff val="9531695"/>
            <a:satOff val="19501"/>
            <a:lumOff val="7451"/>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IN" sz="1600" kern="1200" dirty="0"/>
            <a:t>The probability of a specific path through this tree results from multiplying the probabilities along this path. </a:t>
          </a:r>
        </a:p>
      </dsp:txBody>
      <dsp:txXfrm>
        <a:off x="1740777" y="2277226"/>
        <a:ext cx="5860183" cy="599716"/>
      </dsp:txXfrm>
    </dsp:sp>
    <dsp:sp modelId="{3C3D027A-31FC-6C4E-BB39-23E13B5D75B9}">
      <dsp:nvSpPr>
        <dsp:cNvPr id="0" name=""/>
        <dsp:cNvSpPr/>
      </dsp:nvSpPr>
      <dsp:spPr>
        <a:xfrm>
          <a:off x="6474409" y="487908"/>
          <a:ext cx="414070" cy="414070"/>
        </a:xfrm>
        <a:prstGeom prst="downArrow">
          <a:avLst>
            <a:gd name="adj1" fmla="val 55000"/>
            <a:gd name="adj2" fmla="val 45000"/>
          </a:avLst>
        </a:prstGeom>
        <a:solidFill>
          <a:schemeClr val="accent2">
            <a:tint val="40000"/>
            <a:alpha val="90000"/>
            <a:hueOff val="0"/>
            <a:satOff val="0"/>
            <a:lumOff val="0"/>
            <a:alphaOff val="0"/>
          </a:schemeClr>
        </a:solidFill>
        <a:ln w="48000" cap="flat" cmpd="thickThin"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GB" sz="1800" kern="1200"/>
        </a:p>
      </dsp:txBody>
      <dsp:txXfrm>
        <a:off x="6567575" y="487908"/>
        <a:ext cx="227738" cy="311588"/>
      </dsp:txXfrm>
    </dsp:sp>
    <dsp:sp modelId="{DE4E6D20-F5BD-DB48-9FB3-45D08065910C}">
      <dsp:nvSpPr>
        <dsp:cNvPr id="0" name=""/>
        <dsp:cNvSpPr/>
      </dsp:nvSpPr>
      <dsp:spPr>
        <a:xfrm>
          <a:off x="7051319" y="1240764"/>
          <a:ext cx="414070" cy="414070"/>
        </a:xfrm>
        <a:prstGeom prst="downArrow">
          <a:avLst>
            <a:gd name="adj1" fmla="val 55000"/>
            <a:gd name="adj2" fmla="val 45000"/>
          </a:avLst>
        </a:prstGeom>
        <a:solidFill>
          <a:schemeClr val="accent2">
            <a:tint val="40000"/>
            <a:alpha val="90000"/>
            <a:hueOff val="4734308"/>
            <a:satOff val="11143"/>
            <a:lumOff val="1074"/>
            <a:alphaOff val="0"/>
          </a:schemeClr>
        </a:solidFill>
        <a:ln w="48000" cap="flat" cmpd="thickThin" algn="ctr">
          <a:solidFill>
            <a:schemeClr val="accent2">
              <a:tint val="40000"/>
              <a:alpha val="90000"/>
              <a:hueOff val="4734308"/>
              <a:satOff val="11143"/>
              <a:lumOff val="10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GB" sz="1800" kern="1200"/>
        </a:p>
      </dsp:txBody>
      <dsp:txXfrm>
        <a:off x="7144485" y="1240764"/>
        <a:ext cx="227738" cy="311588"/>
      </dsp:txXfrm>
    </dsp:sp>
    <dsp:sp modelId="{EF144FDE-27B0-B74C-B527-724DCB413667}">
      <dsp:nvSpPr>
        <dsp:cNvPr id="0" name=""/>
        <dsp:cNvSpPr/>
      </dsp:nvSpPr>
      <dsp:spPr>
        <a:xfrm>
          <a:off x="7619619" y="1993620"/>
          <a:ext cx="414070" cy="414070"/>
        </a:xfrm>
        <a:prstGeom prst="downArrow">
          <a:avLst>
            <a:gd name="adj1" fmla="val 55000"/>
            <a:gd name="adj2" fmla="val 45000"/>
          </a:avLst>
        </a:prstGeom>
        <a:solidFill>
          <a:schemeClr val="accent2">
            <a:tint val="40000"/>
            <a:alpha val="90000"/>
            <a:hueOff val="9468616"/>
            <a:satOff val="22286"/>
            <a:lumOff val="2149"/>
            <a:alphaOff val="0"/>
          </a:schemeClr>
        </a:solidFill>
        <a:ln w="48000" cap="flat" cmpd="thickThin" algn="ctr">
          <a:solidFill>
            <a:schemeClr val="accent2">
              <a:tint val="40000"/>
              <a:alpha val="90000"/>
              <a:hueOff val="9468616"/>
              <a:satOff val="22286"/>
              <a:lumOff val="21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GB" sz="1800" kern="1200"/>
        </a:p>
      </dsp:txBody>
      <dsp:txXfrm>
        <a:off x="7712785" y="1993620"/>
        <a:ext cx="227738" cy="31158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10/4/2023</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10/4/2023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extLst>
      <p:ext uri="{BB962C8B-B14F-4D97-AF65-F5344CB8AC3E}">
        <p14:creationId xmlns:p14="http://schemas.microsoft.com/office/powerpoint/2010/main" val="984955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1649AE-29DF-4C89-BB71-84248CF11D9D}" type="slidenum">
              <a:rPr lang="en-US" altLang="en-US"/>
              <a:pPr/>
              <a:t>67</a:t>
            </a:fld>
            <a:endParaRPr lang="en-US" altLang="en-US"/>
          </a:p>
        </p:txBody>
      </p:sp>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p:txBody>
          <a:bodyPr/>
          <a:lstStyle/>
          <a:p>
            <a:endParaRPr lang="en-GB" altLang="en-US" dirty="0"/>
          </a:p>
        </p:txBody>
      </p:sp>
    </p:spTree>
    <p:extLst>
      <p:ext uri="{BB962C8B-B14F-4D97-AF65-F5344CB8AC3E}">
        <p14:creationId xmlns:p14="http://schemas.microsoft.com/office/powerpoint/2010/main" val="2591400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83</a:t>
            </a:fld>
            <a:endParaRPr lang="en-US"/>
          </a:p>
        </p:txBody>
      </p:sp>
    </p:spTree>
    <p:extLst>
      <p:ext uri="{BB962C8B-B14F-4D97-AF65-F5344CB8AC3E}">
        <p14:creationId xmlns:p14="http://schemas.microsoft.com/office/powerpoint/2010/main" val="2980270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miter lim="800000"/>
            <a:headEnd/>
            <a:tailEnd/>
          </a:ln>
        </p:spPr>
        <p:txBody>
          <a:bodyPr/>
          <a:lstStyle/>
          <a:p>
            <a:fld id="{F0CE877B-6BE1-457F-9F1E-4744A55CABAF}" type="slidenum">
              <a:rPr lang="en-US" altLang="en-US"/>
              <a:pPr/>
              <a:t>92</a:t>
            </a:fld>
            <a:endParaRPr lang="en-US" altLang="en-US"/>
          </a:p>
        </p:txBody>
      </p:sp>
      <p:sp>
        <p:nvSpPr>
          <p:cNvPr id="63491" name="Rectangle 2"/>
          <p:cNvSpPr>
            <a:spLocks noGrp="1" noRot="1" noChangeAspect="1" noChangeArrowheads="1" noTextEdit="1"/>
          </p:cNvSpPr>
          <p:nvPr>
            <p:ph type="sldImg"/>
          </p:nvPr>
        </p:nvSpPr>
        <p:spPr>
          <a:xfrm>
            <a:off x="1258888" y="720725"/>
            <a:ext cx="4800600" cy="3600450"/>
          </a:xfrm>
          <a:ln/>
        </p:spPr>
      </p:sp>
      <p:sp>
        <p:nvSpPr>
          <p:cNvPr id="6349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441624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106</a:t>
            </a:fld>
            <a:endParaRPr lang="en-US"/>
          </a:p>
        </p:txBody>
      </p:sp>
    </p:spTree>
    <p:extLst>
      <p:ext uri="{BB962C8B-B14F-4D97-AF65-F5344CB8AC3E}">
        <p14:creationId xmlns:p14="http://schemas.microsoft.com/office/powerpoint/2010/main" val="98294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a:t>
            </a:r>
            <a:r>
              <a:rPr lang="en-US" baseline="0" dirty="0"/>
              <a:t> instead of bit counts keep partial sums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152</a:t>
            </a:fld>
            <a:endParaRPr lang="en-US"/>
          </a:p>
        </p:txBody>
      </p:sp>
    </p:spTree>
    <p:extLst>
      <p:ext uri="{BB962C8B-B14F-4D97-AF65-F5344CB8AC3E}">
        <p14:creationId xmlns:p14="http://schemas.microsoft.com/office/powerpoint/2010/main" val="2098174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7" name="Shape 17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02929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4055650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b="1">
                <a:solidFill>
                  <a:schemeClr val="tx1"/>
                </a:solidFill>
                <a:latin typeface="Arial" charset="0"/>
              </a:defRPr>
            </a:lvl1pPr>
            <a:lvl2pPr marL="742950" indent="-285750" defTabSz="966788">
              <a:defRPr b="1">
                <a:solidFill>
                  <a:schemeClr val="tx1"/>
                </a:solidFill>
                <a:latin typeface="Arial" charset="0"/>
              </a:defRPr>
            </a:lvl2pPr>
            <a:lvl3pPr marL="1143000" indent="-228600" defTabSz="966788">
              <a:defRPr b="1">
                <a:solidFill>
                  <a:schemeClr val="tx1"/>
                </a:solidFill>
                <a:latin typeface="Arial" charset="0"/>
              </a:defRPr>
            </a:lvl3pPr>
            <a:lvl4pPr marL="1600200" indent="-228600" defTabSz="966788">
              <a:defRPr b="1">
                <a:solidFill>
                  <a:schemeClr val="tx1"/>
                </a:solidFill>
                <a:latin typeface="Arial" charset="0"/>
              </a:defRPr>
            </a:lvl4pPr>
            <a:lvl5pPr marL="2057400" indent="-228600" defTabSz="966788">
              <a:defRPr b="1">
                <a:solidFill>
                  <a:schemeClr val="tx1"/>
                </a:solidFill>
                <a:latin typeface="Arial" charset="0"/>
              </a:defRPr>
            </a:lvl5pPr>
            <a:lvl6pPr marL="2514600" indent="-228600" defTabSz="966788" eaLnBrk="0" fontAlgn="base" hangingPunct="0">
              <a:spcBef>
                <a:spcPct val="0"/>
              </a:spcBef>
              <a:spcAft>
                <a:spcPct val="0"/>
              </a:spcAft>
              <a:defRPr b="1">
                <a:solidFill>
                  <a:schemeClr val="tx1"/>
                </a:solidFill>
                <a:latin typeface="Arial" charset="0"/>
              </a:defRPr>
            </a:lvl6pPr>
            <a:lvl7pPr marL="2971800" indent="-228600" defTabSz="966788" eaLnBrk="0" fontAlgn="base" hangingPunct="0">
              <a:spcBef>
                <a:spcPct val="0"/>
              </a:spcBef>
              <a:spcAft>
                <a:spcPct val="0"/>
              </a:spcAft>
              <a:defRPr b="1">
                <a:solidFill>
                  <a:schemeClr val="tx1"/>
                </a:solidFill>
                <a:latin typeface="Arial" charset="0"/>
              </a:defRPr>
            </a:lvl7pPr>
            <a:lvl8pPr marL="3429000" indent="-228600" defTabSz="966788" eaLnBrk="0" fontAlgn="base" hangingPunct="0">
              <a:spcBef>
                <a:spcPct val="0"/>
              </a:spcBef>
              <a:spcAft>
                <a:spcPct val="0"/>
              </a:spcAft>
              <a:defRPr b="1">
                <a:solidFill>
                  <a:schemeClr val="tx1"/>
                </a:solidFill>
                <a:latin typeface="Arial" charset="0"/>
              </a:defRPr>
            </a:lvl8pPr>
            <a:lvl9pPr marL="3886200" indent="-228600" defTabSz="966788" eaLnBrk="0" fontAlgn="base" hangingPunct="0">
              <a:spcBef>
                <a:spcPct val="0"/>
              </a:spcBef>
              <a:spcAft>
                <a:spcPct val="0"/>
              </a:spcAft>
              <a:defRPr b="1">
                <a:solidFill>
                  <a:schemeClr val="tx1"/>
                </a:solidFill>
                <a:latin typeface="Arial" charset="0"/>
              </a:defRPr>
            </a:lvl9pPr>
          </a:lstStyle>
          <a:p>
            <a:fld id="{25C0D25B-33B4-784E-BA4F-14A9F3A514C0}" type="slidenum">
              <a:rPr lang="en-US" altLang="en-US" b="0"/>
              <a:pPr/>
              <a:t>10</a:t>
            </a:fld>
            <a:endParaRPr lang="en-US" altLang="en-US" b="0"/>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endParaRPr lang="en-GB" altLang="en-US">
              <a:latin typeface="Arial" charset="0"/>
            </a:endParaRPr>
          </a:p>
        </p:txBody>
      </p:sp>
    </p:spTree>
    <p:extLst>
      <p:ext uri="{BB962C8B-B14F-4D97-AF65-F5344CB8AC3E}">
        <p14:creationId xmlns:p14="http://schemas.microsoft.com/office/powerpoint/2010/main" val="111537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E8AE12C-1C71-B444-901F-D9D384DD37CB}" type="slidenum">
              <a:rPr lang="en-US" altLang="en-US" sz="1200"/>
              <a:pPr/>
              <a:t>15</a:t>
            </a:fld>
            <a:endParaRPr lang="en-US" alt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nb-NO" altLang="en-US">
              <a:ea typeface="MS PGothic" charset="-128"/>
            </a:endParaRPr>
          </a:p>
        </p:txBody>
      </p:sp>
    </p:spTree>
    <p:extLst>
      <p:ext uri="{BB962C8B-B14F-4D97-AF65-F5344CB8AC3E}">
        <p14:creationId xmlns:p14="http://schemas.microsoft.com/office/powerpoint/2010/main" val="1046741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562D171B-8A43-8948-8651-23FEC4BEF298}" type="slidenum">
              <a:rPr lang="en-US" altLang="en-US" sz="1200"/>
              <a:pPr/>
              <a:t>16</a:t>
            </a:fld>
            <a:endParaRPr lang="en-US" altLang="en-US" sz="1200"/>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nb-NO" altLang="en-US">
              <a:ea typeface="MS PGothic" charset="-128"/>
            </a:endParaRPr>
          </a:p>
        </p:txBody>
      </p:sp>
    </p:spTree>
    <p:extLst>
      <p:ext uri="{BB962C8B-B14F-4D97-AF65-F5344CB8AC3E}">
        <p14:creationId xmlns:p14="http://schemas.microsoft.com/office/powerpoint/2010/main" val="1896306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D759EDFA-F233-2141-B91F-F4CF6D94685D}" type="slidenum">
              <a:rPr lang="en-US" altLang="en-US" sz="1200"/>
              <a:pPr/>
              <a:t>17</a:t>
            </a:fld>
            <a:endParaRPr lang="en-US" altLang="en-US" sz="120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nb-NO" altLang="en-US">
              <a:ea typeface="MS PGothic" charset="-128"/>
            </a:endParaRPr>
          </a:p>
        </p:txBody>
      </p:sp>
    </p:spTree>
    <p:extLst>
      <p:ext uri="{BB962C8B-B14F-4D97-AF65-F5344CB8AC3E}">
        <p14:creationId xmlns:p14="http://schemas.microsoft.com/office/powerpoint/2010/main" val="1111783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7886F993-860D-3049-ADEF-C34D8C3AD1FC}" type="slidenum">
              <a:rPr lang="en-US" altLang="en-US" sz="1200"/>
              <a:pPr/>
              <a:t>20</a:t>
            </a:fld>
            <a:endParaRPr lang="en-US" altLang="en-US" sz="120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nb-NO" altLang="en-US">
              <a:ea typeface="MS PGothic" charset="-128"/>
            </a:endParaRPr>
          </a:p>
        </p:txBody>
      </p:sp>
    </p:spTree>
    <p:extLst>
      <p:ext uri="{BB962C8B-B14F-4D97-AF65-F5344CB8AC3E}">
        <p14:creationId xmlns:p14="http://schemas.microsoft.com/office/powerpoint/2010/main" val="435889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3620518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3439830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r>
              <a:rPr lang="en-IN"/>
              <a:t>June 2018</a:t>
            </a:r>
            <a:endParaRPr lang="en-US"/>
          </a:p>
        </p:txBody>
      </p:sp>
      <p:sp>
        <p:nvSpPr>
          <p:cNvPr id="5" name="Footer Placeholder 4"/>
          <p:cNvSpPr>
            <a:spLocks noGrp="1"/>
          </p:cNvSpPr>
          <p:nvPr>
            <p:ph type="ftr" sz="quarter" idx="11"/>
          </p:nvPr>
        </p:nvSpPr>
        <p:spPr/>
        <p:txBody>
          <a:bodyPr/>
          <a:lstStyle/>
          <a:p>
            <a:r>
              <a:rPr lang="en-US"/>
              <a:t>Sumit Misra</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IN"/>
              <a:t>June 2018</a:t>
            </a:r>
            <a:endParaRPr lang="en-US"/>
          </a:p>
        </p:txBody>
      </p:sp>
      <p:sp>
        <p:nvSpPr>
          <p:cNvPr id="5" name="Footer Placeholder 4"/>
          <p:cNvSpPr>
            <a:spLocks noGrp="1"/>
          </p:cNvSpPr>
          <p:nvPr>
            <p:ph type="ftr" sz="quarter" idx="11"/>
          </p:nvPr>
        </p:nvSpPr>
        <p:spPr/>
        <p:txBody>
          <a:bodyPr/>
          <a:lstStyle/>
          <a:p>
            <a:r>
              <a:rPr lang="en-US"/>
              <a:t>Sumit Misra</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IN"/>
              <a:t>June 2018</a:t>
            </a:r>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Sumit Misra</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r>
              <a:rPr lang="en-IN"/>
              <a:t>June 2018</a:t>
            </a:r>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GB"/>
              <a:t>Sumit Misra</a:t>
            </a:r>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lvl2pPr>
              <a:defRPr>
                <a:solidFill>
                  <a:srgbClr val="FF0000"/>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2pPr>
              <a:defRPr>
                <a:solidFill>
                  <a:srgbClr val="FF0000"/>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r>
              <a:rPr lang="en-IN"/>
              <a:t>June 2018</a:t>
            </a:r>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Sumit Misra</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617538"/>
            <a:ext cx="7793037" cy="1143000"/>
          </a:xfrm>
        </p:spPr>
        <p:txBody>
          <a:bodyPr/>
          <a:lstStyle/>
          <a:p>
            <a:r>
              <a:rPr lang="en-US"/>
              <a:t>Click to edit Master title style</a:t>
            </a:r>
            <a:endParaRPr lang="en-SG"/>
          </a:p>
        </p:txBody>
      </p:sp>
      <p:sp>
        <p:nvSpPr>
          <p:cNvPr id="3" name="Text Placeholder 2"/>
          <p:cNvSpPr>
            <a:spLocks noGrp="1"/>
          </p:cNvSpPr>
          <p:nvPr>
            <p:ph type="body" sz="half" idx="1"/>
          </p:nvPr>
        </p:nvSpPr>
        <p:spPr>
          <a:xfrm>
            <a:off x="1182688" y="201771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quarter" idx="2"/>
          </p:nvPr>
        </p:nvSpPr>
        <p:spPr>
          <a:xfrm>
            <a:off x="5145088" y="2017713"/>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Content Placeholder 4"/>
          <p:cNvSpPr>
            <a:spLocks noGrp="1"/>
          </p:cNvSpPr>
          <p:nvPr>
            <p:ph sz="quarter" idx="3"/>
          </p:nvPr>
        </p:nvSpPr>
        <p:spPr>
          <a:xfrm>
            <a:off x="5145088" y="4151313"/>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Date Placeholder 5"/>
          <p:cNvSpPr>
            <a:spLocks noGrp="1"/>
          </p:cNvSpPr>
          <p:nvPr>
            <p:ph type="dt" sz="half" idx="10"/>
          </p:nvPr>
        </p:nvSpPr>
        <p:spPr>
          <a:xfrm>
            <a:off x="914400" y="6324600"/>
            <a:ext cx="1905000" cy="457200"/>
          </a:xfrm>
        </p:spPr>
        <p:txBody>
          <a:bodyPr/>
          <a:lstStyle>
            <a:lvl1pPr>
              <a:defRPr/>
            </a:lvl1pPr>
          </a:lstStyle>
          <a:p>
            <a:r>
              <a:rPr lang="en-IN" altLang="zh-TW"/>
              <a:t>June 2018</a:t>
            </a:r>
            <a:endParaRPr lang="en-US" altLang="zh-TW"/>
          </a:p>
        </p:txBody>
      </p:sp>
      <p:sp>
        <p:nvSpPr>
          <p:cNvPr id="7" name="Footer Placeholder 6"/>
          <p:cNvSpPr>
            <a:spLocks noGrp="1"/>
          </p:cNvSpPr>
          <p:nvPr>
            <p:ph type="ftr" sz="quarter" idx="11"/>
          </p:nvPr>
        </p:nvSpPr>
        <p:spPr>
          <a:xfrm>
            <a:off x="3352800" y="6324600"/>
            <a:ext cx="2895600" cy="457200"/>
          </a:xfrm>
        </p:spPr>
        <p:txBody>
          <a:bodyPr/>
          <a:lstStyle>
            <a:lvl1pPr>
              <a:defRPr/>
            </a:lvl1pPr>
          </a:lstStyle>
          <a:p>
            <a:r>
              <a:rPr lang="en-US" altLang="zh-TW"/>
              <a:t>Sumit Misra</a:t>
            </a:r>
          </a:p>
        </p:txBody>
      </p:sp>
      <p:sp>
        <p:nvSpPr>
          <p:cNvPr id="8" name="Slide Number Placeholder 7"/>
          <p:cNvSpPr>
            <a:spLocks noGrp="1"/>
          </p:cNvSpPr>
          <p:nvPr>
            <p:ph type="sldNum" sz="quarter" idx="12"/>
          </p:nvPr>
        </p:nvSpPr>
        <p:spPr>
          <a:xfrm>
            <a:off x="6781800" y="6324600"/>
            <a:ext cx="1905000" cy="457200"/>
          </a:xfrm>
        </p:spPr>
        <p:txBody>
          <a:bodyPr/>
          <a:lstStyle>
            <a:lvl1pPr>
              <a:defRPr/>
            </a:lvl1pPr>
          </a:lstStyle>
          <a:p>
            <a:fld id="{A11B99EA-D4CF-4F98-8BF2-8A4F279E0C2D}" type="slidenum">
              <a:rPr lang="zh-TW" altLang="en-US"/>
              <a:pPr/>
              <a:t>‹#›</a:t>
            </a:fld>
            <a:endParaRPr lang="en-US" altLang="zh-TW"/>
          </a:p>
        </p:txBody>
      </p:sp>
    </p:spTree>
    <p:extLst>
      <p:ext uri="{BB962C8B-B14F-4D97-AF65-F5344CB8AC3E}">
        <p14:creationId xmlns:p14="http://schemas.microsoft.com/office/powerpoint/2010/main" val="22631444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1" y="593367"/>
            <a:ext cx="8520599" cy="7635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15" name="Shape 15"/>
          <p:cNvSpPr txBox="1">
            <a:spLocks noGrp="1"/>
          </p:cNvSpPr>
          <p:nvPr>
            <p:ph type="body" idx="1"/>
          </p:nvPr>
        </p:nvSpPr>
        <p:spPr>
          <a:xfrm>
            <a:off x="311701" y="1536633"/>
            <a:ext cx="8520599" cy="45552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16" name="Shape 16"/>
          <p:cNvSpPr txBox="1">
            <a:spLocks noGrp="1"/>
          </p:cNvSpPr>
          <p:nvPr>
            <p:ph type="sldNum" idx="12"/>
          </p:nvPr>
        </p:nvSpPr>
        <p:spPr>
          <a:xfrm>
            <a:off x="8472458" y="6217621"/>
            <a:ext cx="548699" cy="524800"/>
          </a:xfrm>
          <a:prstGeom prst="rect">
            <a:avLst/>
          </a:prstGeom>
          <a:noFill/>
          <a:ln>
            <a:noFill/>
          </a:ln>
        </p:spPr>
        <p:txBody>
          <a:bodyPr lIns="91425" tIns="91425" rIns="91425" bIns="91425" anchor="ctr" anchorCtr="0">
            <a:noAutofit/>
          </a:bodyPr>
          <a:lstStyle/>
          <a:p>
            <a:pPr>
              <a:buClr>
                <a:srgbClr val="000000"/>
              </a:buClr>
              <a:buSzPct val="25000"/>
              <a:buFont typeface="Arial"/>
              <a:buNone/>
            </a:pPr>
            <a:fld id="{00000000-1234-1234-1234-123412341234}" type="slidenum">
              <a:rPr lang="en-GB"/>
              <a:pPr>
                <a:buClr>
                  <a:srgbClr val="000000"/>
                </a:buClr>
                <a:buSzPct val="25000"/>
                <a:buFont typeface="Arial"/>
                <a:buNone/>
              </a:pPr>
              <a:t>‹#›</a:t>
            </a:fld>
            <a:endParaRPr lang="en-GB"/>
          </a:p>
        </p:txBody>
      </p:sp>
    </p:spTree>
    <p:extLst>
      <p:ext uri="{BB962C8B-B14F-4D97-AF65-F5344CB8AC3E}">
        <p14:creationId xmlns:p14="http://schemas.microsoft.com/office/powerpoint/2010/main" val="2703191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r>
              <a:rPr lang="en-IN">
                <a:solidFill>
                  <a:prstClr val="white">
                    <a:tint val="95000"/>
                  </a:prstClr>
                </a:solidFill>
              </a:rPr>
              <a:t>June 2018</a:t>
            </a:r>
            <a:endParaRPr lang="en-US">
              <a:solidFill>
                <a:prstClr val="white">
                  <a:tint val="95000"/>
                </a:prstClr>
              </a:solidFill>
            </a:endParaRPr>
          </a:p>
        </p:txBody>
      </p:sp>
      <p:sp>
        <p:nvSpPr>
          <p:cNvPr id="5" name="Footer Placeholder 4"/>
          <p:cNvSpPr>
            <a:spLocks noGrp="1"/>
          </p:cNvSpPr>
          <p:nvPr>
            <p:ph type="ftr" sz="quarter" idx="11"/>
          </p:nvPr>
        </p:nvSpPr>
        <p:spPr/>
        <p:txBody>
          <a:bodyPr/>
          <a:lstStyle/>
          <a:p>
            <a:r>
              <a:rPr lang="en-US">
                <a:solidFill>
                  <a:prstClr val="white">
                    <a:tint val="95000"/>
                  </a:prstClr>
                </a:solidFill>
              </a:rPr>
              <a:t>Sumit Misra</a:t>
            </a:r>
            <a:endParaRPr lang="en-US" dirty="0">
              <a:solidFill>
                <a:prstClr val="white">
                  <a:tint val="95000"/>
                </a:prstClr>
              </a:solidFill>
            </a:endParaRPr>
          </a:p>
        </p:txBody>
      </p:sp>
      <p:sp>
        <p:nvSpPr>
          <p:cNvPr id="6" name="Slide Number Placeholder 5"/>
          <p:cNvSpPr>
            <a:spLocks noGrp="1"/>
          </p:cNvSpPr>
          <p:nvPr>
            <p:ph type="sldNum" sz="quarter" idx="12"/>
          </p:nvPr>
        </p:nvSpPr>
        <p:spPr/>
        <p:txBody>
          <a:bodyPr/>
          <a:lstStyle/>
          <a:p>
            <a:fld id="{19B12225-5612-419B-A8D5-4B8EEE4C217E}" type="slidenum">
              <a:rPr lang="en-US" smtClean="0">
                <a:solidFill>
                  <a:prstClr val="white">
                    <a:tint val="95000"/>
                  </a:prstClr>
                </a:solidFill>
              </a:rPr>
              <a:pPr/>
              <a:t>‹#›</a:t>
            </a:fld>
            <a:endParaRPr lang="en-US">
              <a:solidFill>
                <a:prstClr val="white">
                  <a:tint val="95000"/>
                </a:prstClr>
              </a:solidFill>
            </a:endParaRPr>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79505790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r>
              <a:rPr lang="en-IN">
                <a:solidFill>
                  <a:prstClr val="black">
                    <a:tint val="95000"/>
                  </a:prstClr>
                </a:solidFill>
              </a:rPr>
              <a:t>June 2018</a:t>
            </a:r>
            <a:endParaRPr lang="en-US">
              <a:solidFill>
                <a:prstClr val="black">
                  <a:tint val="95000"/>
                </a:prstClr>
              </a:solidFill>
            </a:endParaRPr>
          </a:p>
        </p:txBody>
      </p:sp>
      <p:sp>
        <p:nvSpPr>
          <p:cNvPr id="5" name="Footer Placeholder 4"/>
          <p:cNvSpPr>
            <a:spLocks noGrp="1"/>
          </p:cNvSpPr>
          <p:nvPr>
            <p:ph type="ftr" sz="quarter" idx="11"/>
          </p:nvPr>
        </p:nvSpPr>
        <p:spPr/>
        <p:txBody>
          <a:bodyPr/>
          <a:lstStyle/>
          <a:p>
            <a:r>
              <a:rPr lang="en-US">
                <a:solidFill>
                  <a:prstClr val="black">
                    <a:tint val="95000"/>
                  </a:prstClr>
                </a:solidFill>
              </a:rPr>
              <a:t>Sumit Misra</a:t>
            </a:r>
          </a:p>
        </p:txBody>
      </p:sp>
      <p:sp>
        <p:nvSpPr>
          <p:cNvPr id="6" name="Slide Number Placeholder 5"/>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8393047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r>
              <a:rPr lang="en-IN">
                <a:solidFill>
                  <a:prstClr val="white">
                    <a:tint val="95000"/>
                  </a:prstClr>
                </a:solidFill>
              </a:rPr>
              <a:t>June 2018</a:t>
            </a:r>
            <a:endParaRPr lang="en-US">
              <a:solidFill>
                <a:prstClr val="white">
                  <a:tint val="95000"/>
                </a:prstClr>
              </a:solidFill>
            </a:endParaRPr>
          </a:p>
        </p:txBody>
      </p:sp>
      <p:sp>
        <p:nvSpPr>
          <p:cNvPr id="5" name="Footer Placeholder 4"/>
          <p:cNvSpPr>
            <a:spLocks noGrp="1"/>
          </p:cNvSpPr>
          <p:nvPr>
            <p:ph type="ftr" sz="quarter" idx="11"/>
          </p:nvPr>
        </p:nvSpPr>
        <p:spPr/>
        <p:txBody>
          <a:bodyPr/>
          <a:lstStyle/>
          <a:p>
            <a:r>
              <a:rPr lang="en-US">
                <a:solidFill>
                  <a:prstClr val="white">
                    <a:tint val="95000"/>
                  </a:prstClr>
                </a:solidFill>
              </a:rPr>
              <a:t>Sumit Misra</a:t>
            </a:r>
          </a:p>
        </p:txBody>
      </p:sp>
      <p:sp>
        <p:nvSpPr>
          <p:cNvPr id="6" name="Slide Number Placeholder 5"/>
          <p:cNvSpPr>
            <a:spLocks noGrp="1"/>
          </p:cNvSpPr>
          <p:nvPr>
            <p:ph type="sldNum" sz="quarter" idx="12"/>
          </p:nvPr>
        </p:nvSpPr>
        <p:spPr/>
        <p:txBody>
          <a:bodyPr/>
          <a:lstStyle/>
          <a:p>
            <a:fld id="{19B12225-5612-419B-A8D5-4B8EEE4C217E}" type="slidenum">
              <a:rPr lang="en-US" smtClean="0">
                <a:solidFill>
                  <a:prstClr val="white">
                    <a:tint val="95000"/>
                  </a:prstClr>
                </a:solidFill>
              </a:rPr>
              <a:pPr/>
              <a:t>‹#›</a:t>
            </a:fld>
            <a:endParaRPr lang="en-US">
              <a:solidFill>
                <a:prstClr val="white">
                  <a:tint val="95000"/>
                </a:prstClr>
              </a:solidFill>
            </a:endParaRPr>
          </a:p>
        </p:txBody>
      </p:sp>
    </p:spTree>
    <p:extLst>
      <p:ext uri="{BB962C8B-B14F-4D97-AF65-F5344CB8AC3E}">
        <p14:creationId xmlns:p14="http://schemas.microsoft.com/office/powerpoint/2010/main" val="6691212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IN">
                <a:solidFill>
                  <a:prstClr val="black">
                    <a:tint val="95000"/>
                  </a:prstClr>
                </a:solidFill>
              </a:rPr>
              <a:t>June 2018</a:t>
            </a:r>
            <a:endParaRPr lang="en-US">
              <a:solidFill>
                <a:prstClr val="black">
                  <a:tint val="95000"/>
                </a:prstClr>
              </a:solidFill>
            </a:endParaRPr>
          </a:p>
        </p:txBody>
      </p:sp>
      <p:sp>
        <p:nvSpPr>
          <p:cNvPr id="6" name="Footer Placeholder 5"/>
          <p:cNvSpPr>
            <a:spLocks noGrp="1"/>
          </p:cNvSpPr>
          <p:nvPr>
            <p:ph type="ftr" sz="quarter" idx="11"/>
          </p:nvPr>
        </p:nvSpPr>
        <p:spPr/>
        <p:txBody>
          <a:bodyPr/>
          <a:lstStyle/>
          <a:p>
            <a:r>
              <a:rPr lang="en-US">
                <a:solidFill>
                  <a:prstClr val="black">
                    <a:tint val="95000"/>
                  </a:prstClr>
                </a:solidFill>
              </a:rPr>
              <a:t>Sumit Misra</a:t>
            </a:r>
          </a:p>
        </p:txBody>
      </p:sp>
      <p:sp>
        <p:nvSpPr>
          <p:cNvPr id="7" name="Slide Number Placeholder 6"/>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30757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lvl2pPr>
              <a:defRPr>
                <a:solidFill>
                  <a:srgbClr val="FF0000"/>
                </a:solidFill>
              </a:defRPr>
            </a:lvl2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r>
              <a:rPr lang="en-IN"/>
              <a:t>June 2018</a:t>
            </a:r>
            <a:endParaRPr lang="en-US"/>
          </a:p>
        </p:txBody>
      </p:sp>
      <p:sp>
        <p:nvSpPr>
          <p:cNvPr id="5" name="Footer Placeholder 4"/>
          <p:cNvSpPr>
            <a:spLocks noGrp="1"/>
          </p:cNvSpPr>
          <p:nvPr>
            <p:ph type="ftr" sz="quarter" idx="11"/>
          </p:nvPr>
        </p:nvSpPr>
        <p:spPr/>
        <p:txBody>
          <a:bodyPr/>
          <a:lstStyle/>
          <a:p>
            <a:r>
              <a:rPr lang="en-US"/>
              <a:t>Sumit Misra</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r>
              <a:rPr lang="en-IN">
                <a:solidFill>
                  <a:prstClr val="black">
                    <a:tint val="95000"/>
                  </a:prstClr>
                </a:solidFill>
              </a:rPr>
              <a:t>June 2018</a:t>
            </a:r>
            <a:endParaRPr lang="en-US">
              <a:solidFill>
                <a:prstClr val="black">
                  <a:tint val="95000"/>
                </a:prstClr>
              </a:solidFill>
            </a:endParaRPr>
          </a:p>
        </p:txBody>
      </p:sp>
      <p:sp>
        <p:nvSpPr>
          <p:cNvPr id="8" name="Footer Placeholder 7"/>
          <p:cNvSpPr>
            <a:spLocks noGrp="1"/>
          </p:cNvSpPr>
          <p:nvPr>
            <p:ph type="ftr" sz="quarter" idx="11"/>
          </p:nvPr>
        </p:nvSpPr>
        <p:spPr/>
        <p:txBody>
          <a:bodyPr/>
          <a:lstStyle/>
          <a:p>
            <a:r>
              <a:rPr lang="en-US">
                <a:solidFill>
                  <a:prstClr val="black">
                    <a:tint val="95000"/>
                  </a:prstClr>
                </a:solidFill>
              </a:rPr>
              <a:t>Sumit Misra</a:t>
            </a:r>
          </a:p>
        </p:txBody>
      </p:sp>
      <p:sp>
        <p:nvSpPr>
          <p:cNvPr id="9" name="Slide Number Placeholder 8"/>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184617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IN">
                <a:solidFill>
                  <a:prstClr val="black">
                    <a:tint val="95000"/>
                  </a:prstClr>
                </a:solidFill>
              </a:rPr>
              <a:t>June 2018</a:t>
            </a:r>
            <a:endParaRPr lang="en-US">
              <a:solidFill>
                <a:prstClr val="black">
                  <a:tint val="95000"/>
                </a:prstClr>
              </a:solidFill>
            </a:endParaRPr>
          </a:p>
        </p:txBody>
      </p:sp>
      <p:sp>
        <p:nvSpPr>
          <p:cNvPr id="4" name="Footer Placeholder 3"/>
          <p:cNvSpPr>
            <a:spLocks noGrp="1"/>
          </p:cNvSpPr>
          <p:nvPr>
            <p:ph type="ftr" sz="quarter" idx="11"/>
          </p:nvPr>
        </p:nvSpPr>
        <p:spPr/>
        <p:txBody>
          <a:bodyPr/>
          <a:lstStyle/>
          <a:p>
            <a:r>
              <a:rPr lang="en-US">
                <a:solidFill>
                  <a:prstClr val="black">
                    <a:tint val="95000"/>
                  </a:prstClr>
                </a:solidFill>
              </a:rPr>
              <a:t>Sumit Misra</a:t>
            </a:r>
          </a:p>
        </p:txBody>
      </p:sp>
      <p:sp>
        <p:nvSpPr>
          <p:cNvPr id="5" name="Slide Number Placeholder 4"/>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480969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a:solidFill>
                  <a:prstClr val="black">
                    <a:tint val="95000"/>
                  </a:prstClr>
                </a:solidFill>
              </a:rPr>
              <a:t>June 2018</a:t>
            </a:r>
            <a:endParaRPr lang="en-US">
              <a:solidFill>
                <a:prstClr val="black">
                  <a:tint val="95000"/>
                </a:prstClr>
              </a:solidFill>
            </a:endParaRPr>
          </a:p>
        </p:txBody>
      </p:sp>
      <p:sp>
        <p:nvSpPr>
          <p:cNvPr id="3" name="Footer Placeholder 2"/>
          <p:cNvSpPr>
            <a:spLocks noGrp="1"/>
          </p:cNvSpPr>
          <p:nvPr>
            <p:ph type="ftr" sz="quarter" idx="11"/>
          </p:nvPr>
        </p:nvSpPr>
        <p:spPr/>
        <p:txBody>
          <a:bodyPr/>
          <a:lstStyle/>
          <a:p>
            <a:r>
              <a:rPr lang="en-US">
                <a:solidFill>
                  <a:prstClr val="black">
                    <a:tint val="95000"/>
                  </a:prstClr>
                </a:solidFill>
              </a:rPr>
              <a:t>Sumit Misra</a:t>
            </a:r>
          </a:p>
        </p:txBody>
      </p:sp>
      <p:sp>
        <p:nvSpPr>
          <p:cNvPr id="4" name="Slide Number Placeholder 3"/>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3922783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IN">
                <a:solidFill>
                  <a:prstClr val="black">
                    <a:tint val="95000"/>
                  </a:prstClr>
                </a:solidFill>
              </a:rPr>
              <a:t>June 2018</a:t>
            </a:r>
            <a:endParaRPr lang="en-US">
              <a:solidFill>
                <a:prstClr val="black">
                  <a:tint val="95000"/>
                </a:prstClr>
              </a:solidFill>
            </a:endParaRPr>
          </a:p>
        </p:txBody>
      </p:sp>
      <p:sp>
        <p:nvSpPr>
          <p:cNvPr id="6" name="Footer Placeholder 5"/>
          <p:cNvSpPr>
            <a:spLocks noGrp="1"/>
          </p:cNvSpPr>
          <p:nvPr>
            <p:ph type="ftr" sz="quarter" idx="11"/>
          </p:nvPr>
        </p:nvSpPr>
        <p:spPr/>
        <p:txBody>
          <a:bodyPr/>
          <a:lstStyle/>
          <a:p>
            <a:r>
              <a:rPr lang="en-US">
                <a:solidFill>
                  <a:prstClr val="black">
                    <a:tint val="95000"/>
                  </a:prstClr>
                </a:solidFill>
              </a:rPr>
              <a:t>Sumit Misra</a:t>
            </a:r>
          </a:p>
        </p:txBody>
      </p:sp>
      <p:sp>
        <p:nvSpPr>
          <p:cNvPr id="7" name="Slide Number Placeholder 6"/>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7405059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r>
              <a:rPr lang="en-IN">
                <a:solidFill>
                  <a:prstClr val="black">
                    <a:tint val="95000"/>
                  </a:prstClr>
                </a:solidFill>
              </a:rPr>
              <a:t>June 2018</a:t>
            </a:r>
            <a:endParaRPr lang="en-US">
              <a:solidFill>
                <a:prstClr val="black">
                  <a:tint val="95000"/>
                </a:prstClr>
              </a:solidFill>
            </a:endParaRPr>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solidFill>
                  <a:prstClr val="white">
                    <a:shade val="50000"/>
                  </a:prstClr>
                </a:solidFill>
              </a:rPr>
              <a:t>Sumit Misra</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90656296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IN">
                <a:solidFill>
                  <a:prstClr val="black">
                    <a:tint val="95000"/>
                  </a:prstClr>
                </a:solidFill>
              </a:rPr>
              <a:t>June 2018</a:t>
            </a:r>
            <a:endParaRPr lang="en-US">
              <a:solidFill>
                <a:prstClr val="black">
                  <a:tint val="95000"/>
                </a:prstClr>
              </a:solidFill>
            </a:endParaRPr>
          </a:p>
        </p:txBody>
      </p:sp>
      <p:sp>
        <p:nvSpPr>
          <p:cNvPr id="5" name="Footer Placeholder 4"/>
          <p:cNvSpPr>
            <a:spLocks noGrp="1"/>
          </p:cNvSpPr>
          <p:nvPr>
            <p:ph type="ftr" sz="quarter" idx="11"/>
          </p:nvPr>
        </p:nvSpPr>
        <p:spPr/>
        <p:txBody>
          <a:bodyPr/>
          <a:lstStyle/>
          <a:p>
            <a:r>
              <a:rPr lang="en-US">
                <a:solidFill>
                  <a:prstClr val="black">
                    <a:tint val="95000"/>
                  </a:prstClr>
                </a:solidFill>
              </a:rPr>
              <a:t>Sumit Misra</a:t>
            </a:r>
          </a:p>
        </p:txBody>
      </p:sp>
      <p:sp>
        <p:nvSpPr>
          <p:cNvPr id="6" name="Slide Number Placeholder 5"/>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3239329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IN">
                <a:solidFill>
                  <a:prstClr val="black">
                    <a:tint val="95000"/>
                  </a:prstClr>
                </a:solidFill>
              </a:rPr>
              <a:t>June 2018</a:t>
            </a:r>
            <a:endParaRPr lang="en-US">
              <a:solidFill>
                <a:prstClr val="black">
                  <a:tint val="95000"/>
                </a:prstClr>
              </a:solidFill>
            </a:endParaRPr>
          </a:p>
        </p:txBody>
      </p:sp>
      <p:sp>
        <p:nvSpPr>
          <p:cNvPr id="5" name="Footer Placeholder 4"/>
          <p:cNvSpPr>
            <a:spLocks noGrp="1"/>
          </p:cNvSpPr>
          <p:nvPr>
            <p:ph type="ftr" sz="quarter" idx="11"/>
          </p:nvPr>
        </p:nvSpPr>
        <p:spPr>
          <a:xfrm>
            <a:off x="2640597" y="6377459"/>
            <a:ext cx="3836404" cy="365125"/>
          </a:xfrm>
        </p:spPr>
        <p:txBody>
          <a:bodyPr/>
          <a:lstStyle/>
          <a:p>
            <a:r>
              <a:rPr lang="en-US">
                <a:solidFill>
                  <a:prstClr val="black">
                    <a:tint val="95000"/>
                  </a:prstClr>
                </a:solidFill>
              </a:rPr>
              <a:t>Sumit Misra</a:t>
            </a:r>
          </a:p>
        </p:txBody>
      </p:sp>
      <p:sp>
        <p:nvSpPr>
          <p:cNvPr id="6" name="Slide Number Placeholder 5"/>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3001933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r>
              <a:rPr lang="en-IN">
                <a:solidFill>
                  <a:prstClr val="black">
                    <a:tint val="95000"/>
                  </a:prstClr>
                </a:solidFill>
              </a:rPr>
              <a:t>June 2018</a:t>
            </a:r>
            <a:endParaRPr lang="en-GB">
              <a:solidFill>
                <a:prstClr val="black">
                  <a:tint val="95000"/>
                </a:prstClr>
              </a:solidFill>
            </a:endParaRPr>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GB">
                <a:solidFill>
                  <a:prstClr val="black">
                    <a:tint val="95000"/>
                  </a:prstClr>
                </a:solidFill>
              </a:rPr>
              <a:t>Sumit Misra</a:t>
            </a:r>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solidFill>
                  <a:prstClr val="black">
                    <a:tint val="95000"/>
                  </a:prstClr>
                </a:solidFill>
              </a:rPr>
              <a:pPr/>
              <a:t>‹#›</a:t>
            </a:fld>
            <a:endParaRPr lang="en-GB">
              <a:solidFill>
                <a:prstClr val="black">
                  <a:tint val="95000"/>
                </a:prstClr>
              </a:solidFill>
            </a:endParaRPr>
          </a:p>
        </p:txBody>
      </p:sp>
    </p:spTree>
    <p:extLst>
      <p:ext uri="{BB962C8B-B14F-4D97-AF65-F5344CB8AC3E}">
        <p14:creationId xmlns:p14="http://schemas.microsoft.com/office/powerpoint/2010/main" val="32533176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r>
              <a:rPr lang="en-IN">
                <a:solidFill>
                  <a:prstClr val="black">
                    <a:tint val="95000"/>
                  </a:prstClr>
                </a:solidFill>
              </a:rPr>
              <a:t>June 2018</a:t>
            </a:r>
            <a:endParaRPr lang="en-US">
              <a:solidFill>
                <a:prstClr val="black">
                  <a:tint val="95000"/>
                </a:prstClr>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solidFill>
                  <a:prstClr val="black">
                    <a:tint val="95000"/>
                  </a:prstClr>
                </a:solidFill>
              </a:rPr>
              <a:t>Sumit Misra</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38446787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r>
              <a:rPr lang="en-IN">
                <a:solidFill>
                  <a:prstClr val="white">
                    <a:tint val="95000"/>
                  </a:prstClr>
                </a:solidFill>
              </a:rPr>
              <a:t>June 2018</a:t>
            </a:r>
            <a:endParaRPr lang="en-US">
              <a:solidFill>
                <a:prstClr val="white">
                  <a:tint val="95000"/>
                </a:prstClr>
              </a:solidFill>
            </a:endParaRPr>
          </a:p>
        </p:txBody>
      </p:sp>
      <p:sp>
        <p:nvSpPr>
          <p:cNvPr id="5" name="Footer Placeholder 4"/>
          <p:cNvSpPr>
            <a:spLocks noGrp="1"/>
          </p:cNvSpPr>
          <p:nvPr>
            <p:ph type="ftr" sz="quarter" idx="11"/>
          </p:nvPr>
        </p:nvSpPr>
        <p:spPr/>
        <p:txBody>
          <a:bodyPr/>
          <a:lstStyle/>
          <a:p>
            <a:r>
              <a:rPr lang="en-US">
                <a:solidFill>
                  <a:prstClr val="white">
                    <a:tint val="95000"/>
                  </a:prstClr>
                </a:solidFill>
              </a:rPr>
              <a:t>Sumit Misra</a:t>
            </a:r>
            <a:endParaRPr lang="en-US" dirty="0">
              <a:solidFill>
                <a:prstClr val="white">
                  <a:tint val="95000"/>
                </a:prstClr>
              </a:solidFill>
            </a:endParaRPr>
          </a:p>
        </p:txBody>
      </p:sp>
      <p:sp>
        <p:nvSpPr>
          <p:cNvPr id="6" name="Slide Number Placeholder 5"/>
          <p:cNvSpPr>
            <a:spLocks noGrp="1"/>
          </p:cNvSpPr>
          <p:nvPr>
            <p:ph type="sldNum" sz="quarter" idx="12"/>
          </p:nvPr>
        </p:nvSpPr>
        <p:spPr/>
        <p:txBody>
          <a:bodyPr/>
          <a:lstStyle/>
          <a:p>
            <a:fld id="{19B12225-5612-419B-A8D5-4B8EEE4C217E}" type="slidenum">
              <a:rPr lang="en-US" smtClean="0">
                <a:solidFill>
                  <a:prstClr val="white">
                    <a:tint val="95000"/>
                  </a:prstClr>
                </a:solidFill>
              </a:rPr>
              <a:pPr/>
              <a:t>‹#›</a:t>
            </a:fld>
            <a:endParaRPr lang="en-US">
              <a:solidFill>
                <a:prstClr val="white">
                  <a:tint val="95000"/>
                </a:prstClr>
              </a:solidFill>
            </a:endParaRPr>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58934267"/>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r>
              <a:rPr lang="en-IN"/>
              <a:t>June 2018</a:t>
            </a:r>
            <a:endParaRPr lang="en-US"/>
          </a:p>
        </p:txBody>
      </p:sp>
      <p:sp>
        <p:nvSpPr>
          <p:cNvPr id="5" name="Footer Placeholder 4"/>
          <p:cNvSpPr>
            <a:spLocks noGrp="1"/>
          </p:cNvSpPr>
          <p:nvPr>
            <p:ph type="ftr" sz="quarter" idx="11"/>
          </p:nvPr>
        </p:nvSpPr>
        <p:spPr/>
        <p:txBody>
          <a:bodyPr/>
          <a:lstStyle/>
          <a:p>
            <a:r>
              <a:rPr lang="en-US"/>
              <a:t>Sumit Misra</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r>
              <a:rPr lang="en-IN">
                <a:solidFill>
                  <a:prstClr val="black">
                    <a:tint val="95000"/>
                  </a:prstClr>
                </a:solidFill>
              </a:rPr>
              <a:t>June 2018</a:t>
            </a:r>
            <a:endParaRPr lang="en-US">
              <a:solidFill>
                <a:prstClr val="black">
                  <a:tint val="95000"/>
                </a:prstClr>
              </a:solidFill>
            </a:endParaRPr>
          </a:p>
        </p:txBody>
      </p:sp>
      <p:sp>
        <p:nvSpPr>
          <p:cNvPr id="5" name="Footer Placeholder 4"/>
          <p:cNvSpPr>
            <a:spLocks noGrp="1"/>
          </p:cNvSpPr>
          <p:nvPr>
            <p:ph type="ftr" sz="quarter" idx="11"/>
          </p:nvPr>
        </p:nvSpPr>
        <p:spPr/>
        <p:txBody>
          <a:bodyPr/>
          <a:lstStyle/>
          <a:p>
            <a:r>
              <a:rPr lang="en-US">
                <a:solidFill>
                  <a:prstClr val="black">
                    <a:tint val="95000"/>
                  </a:prstClr>
                </a:solidFill>
              </a:rPr>
              <a:t>Sumit Misra</a:t>
            </a:r>
          </a:p>
        </p:txBody>
      </p:sp>
      <p:sp>
        <p:nvSpPr>
          <p:cNvPr id="6" name="Slide Number Placeholder 5"/>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34425449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r>
              <a:rPr lang="en-IN">
                <a:solidFill>
                  <a:prstClr val="white">
                    <a:tint val="95000"/>
                  </a:prstClr>
                </a:solidFill>
              </a:rPr>
              <a:t>June 2018</a:t>
            </a:r>
            <a:endParaRPr lang="en-US">
              <a:solidFill>
                <a:prstClr val="white">
                  <a:tint val="95000"/>
                </a:prstClr>
              </a:solidFill>
            </a:endParaRPr>
          </a:p>
        </p:txBody>
      </p:sp>
      <p:sp>
        <p:nvSpPr>
          <p:cNvPr id="5" name="Footer Placeholder 4"/>
          <p:cNvSpPr>
            <a:spLocks noGrp="1"/>
          </p:cNvSpPr>
          <p:nvPr>
            <p:ph type="ftr" sz="quarter" idx="11"/>
          </p:nvPr>
        </p:nvSpPr>
        <p:spPr/>
        <p:txBody>
          <a:bodyPr/>
          <a:lstStyle/>
          <a:p>
            <a:r>
              <a:rPr lang="en-US">
                <a:solidFill>
                  <a:prstClr val="white">
                    <a:tint val="95000"/>
                  </a:prstClr>
                </a:solidFill>
              </a:rPr>
              <a:t>Sumit Misra</a:t>
            </a:r>
          </a:p>
        </p:txBody>
      </p:sp>
      <p:sp>
        <p:nvSpPr>
          <p:cNvPr id="6" name="Slide Number Placeholder 5"/>
          <p:cNvSpPr>
            <a:spLocks noGrp="1"/>
          </p:cNvSpPr>
          <p:nvPr>
            <p:ph type="sldNum" sz="quarter" idx="12"/>
          </p:nvPr>
        </p:nvSpPr>
        <p:spPr/>
        <p:txBody>
          <a:bodyPr/>
          <a:lstStyle/>
          <a:p>
            <a:fld id="{19B12225-5612-419B-A8D5-4B8EEE4C217E}" type="slidenum">
              <a:rPr lang="en-US" smtClean="0">
                <a:solidFill>
                  <a:prstClr val="white">
                    <a:tint val="95000"/>
                  </a:prstClr>
                </a:solidFill>
              </a:rPr>
              <a:pPr/>
              <a:t>‹#›</a:t>
            </a:fld>
            <a:endParaRPr lang="en-US">
              <a:solidFill>
                <a:prstClr val="white">
                  <a:tint val="95000"/>
                </a:prstClr>
              </a:solidFill>
            </a:endParaRPr>
          </a:p>
        </p:txBody>
      </p:sp>
    </p:spTree>
    <p:extLst>
      <p:ext uri="{BB962C8B-B14F-4D97-AF65-F5344CB8AC3E}">
        <p14:creationId xmlns:p14="http://schemas.microsoft.com/office/powerpoint/2010/main" val="2841003255"/>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IN">
                <a:solidFill>
                  <a:prstClr val="black">
                    <a:tint val="95000"/>
                  </a:prstClr>
                </a:solidFill>
              </a:rPr>
              <a:t>June 2018</a:t>
            </a:r>
            <a:endParaRPr lang="en-US">
              <a:solidFill>
                <a:prstClr val="black">
                  <a:tint val="95000"/>
                </a:prstClr>
              </a:solidFill>
            </a:endParaRPr>
          </a:p>
        </p:txBody>
      </p:sp>
      <p:sp>
        <p:nvSpPr>
          <p:cNvPr id="6" name="Footer Placeholder 5"/>
          <p:cNvSpPr>
            <a:spLocks noGrp="1"/>
          </p:cNvSpPr>
          <p:nvPr>
            <p:ph type="ftr" sz="quarter" idx="11"/>
          </p:nvPr>
        </p:nvSpPr>
        <p:spPr/>
        <p:txBody>
          <a:bodyPr/>
          <a:lstStyle/>
          <a:p>
            <a:r>
              <a:rPr lang="en-US">
                <a:solidFill>
                  <a:prstClr val="black">
                    <a:tint val="95000"/>
                  </a:prstClr>
                </a:solidFill>
              </a:rPr>
              <a:t>Sumit Misra</a:t>
            </a:r>
          </a:p>
        </p:txBody>
      </p:sp>
      <p:sp>
        <p:nvSpPr>
          <p:cNvPr id="7" name="Slide Number Placeholder 6"/>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762920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r>
              <a:rPr lang="en-IN">
                <a:solidFill>
                  <a:prstClr val="black">
                    <a:tint val="95000"/>
                  </a:prstClr>
                </a:solidFill>
              </a:rPr>
              <a:t>June 2018</a:t>
            </a:r>
            <a:endParaRPr lang="en-US">
              <a:solidFill>
                <a:prstClr val="black">
                  <a:tint val="95000"/>
                </a:prstClr>
              </a:solidFill>
            </a:endParaRPr>
          </a:p>
        </p:txBody>
      </p:sp>
      <p:sp>
        <p:nvSpPr>
          <p:cNvPr id="8" name="Footer Placeholder 7"/>
          <p:cNvSpPr>
            <a:spLocks noGrp="1"/>
          </p:cNvSpPr>
          <p:nvPr>
            <p:ph type="ftr" sz="quarter" idx="11"/>
          </p:nvPr>
        </p:nvSpPr>
        <p:spPr/>
        <p:txBody>
          <a:bodyPr/>
          <a:lstStyle/>
          <a:p>
            <a:r>
              <a:rPr lang="en-US">
                <a:solidFill>
                  <a:prstClr val="black">
                    <a:tint val="95000"/>
                  </a:prstClr>
                </a:solidFill>
              </a:rPr>
              <a:t>Sumit Misra</a:t>
            </a:r>
          </a:p>
        </p:txBody>
      </p:sp>
      <p:sp>
        <p:nvSpPr>
          <p:cNvPr id="9" name="Slide Number Placeholder 8"/>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4460632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IN">
                <a:solidFill>
                  <a:prstClr val="black">
                    <a:tint val="95000"/>
                  </a:prstClr>
                </a:solidFill>
              </a:rPr>
              <a:t>June 2018</a:t>
            </a:r>
            <a:endParaRPr lang="en-US">
              <a:solidFill>
                <a:prstClr val="black">
                  <a:tint val="95000"/>
                </a:prstClr>
              </a:solidFill>
            </a:endParaRPr>
          </a:p>
        </p:txBody>
      </p:sp>
      <p:sp>
        <p:nvSpPr>
          <p:cNvPr id="4" name="Footer Placeholder 3"/>
          <p:cNvSpPr>
            <a:spLocks noGrp="1"/>
          </p:cNvSpPr>
          <p:nvPr>
            <p:ph type="ftr" sz="quarter" idx="11"/>
          </p:nvPr>
        </p:nvSpPr>
        <p:spPr/>
        <p:txBody>
          <a:bodyPr/>
          <a:lstStyle/>
          <a:p>
            <a:r>
              <a:rPr lang="en-US">
                <a:solidFill>
                  <a:prstClr val="black">
                    <a:tint val="95000"/>
                  </a:prstClr>
                </a:solidFill>
              </a:rPr>
              <a:t>Sumit Misra</a:t>
            </a:r>
          </a:p>
        </p:txBody>
      </p:sp>
      <p:sp>
        <p:nvSpPr>
          <p:cNvPr id="5" name="Slide Number Placeholder 4"/>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2077119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a:solidFill>
                  <a:prstClr val="black">
                    <a:tint val="95000"/>
                  </a:prstClr>
                </a:solidFill>
              </a:rPr>
              <a:t>June 2018</a:t>
            </a:r>
            <a:endParaRPr lang="en-US">
              <a:solidFill>
                <a:prstClr val="black">
                  <a:tint val="95000"/>
                </a:prstClr>
              </a:solidFill>
            </a:endParaRPr>
          </a:p>
        </p:txBody>
      </p:sp>
      <p:sp>
        <p:nvSpPr>
          <p:cNvPr id="3" name="Footer Placeholder 2"/>
          <p:cNvSpPr>
            <a:spLocks noGrp="1"/>
          </p:cNvSpPr>
          <p:nvPr>
            <p:ph type="ftr" sz="quarter" idx="11"/>
          </p:nvPr>
        </p:nvSpPr>
        <p:spPr/>
        <p:txBody>
          <a:bodyPr/>
          <a:lstStyle/>
          <a:p>
            <a:r>
              <a:rPr lang="en-US">
                <a:solidFill>
                  <a:prstClr val="black">
                    <a:tint val="95000"/>
                  </a:prstClr>
                </a:solidFill>
              </a:rPr>
              <a:t>Sumit Misra</a:t>
            </a:r>
          </a:p>
        </p:txBody>
      </p:sp>
      <p:sp>
        <p:nvSpPr>
          <p:cNvPr id="4" name="Slide Number Placeholder 3"/>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524070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IN">
                <a:solidFill>
                  <a:prstClr val="black">
                    <a:tint val="95000"/>
                  </a:prstClr>
                </a:solidFill>
              </a:rPr>
              <a:t>June 2018</a:t>
            </a:r>
            <a:endParaRPr lang="en-US">
              <a:solidFill>
                <a:prstClr val="black">
                  <a:tint val="95000"/>
                </a:prstClr>
              </a:solidFill>
            </a:endParaRPr>
          </a:p>
        </p:txBody>
      </p:sp>
      <p:sp>
        <p:nvSpPr>
          <p:cNvPr id="6" name="Footer Placeholder 5"/>
          <p:cNvSpPr>
            <a:spLocks noGrp="1"/>
          </p:cNvSpPr>
          <p:nvPr>
            <p:ph type="ftr" sz="quarter" idx="11"/>
          </p:nvPr>
        </p:nvSpPr>
        <p:spPr/>
        <p:txBody>
          <a:bodyPr/>
          <a:lstStyle/>
          <a:p>
            <a:r>
              <a:rPr lang="en-US">
                <a:solidFill>
                  <a:prstClr val="black">
                    <a:tint val="95000"/>
                  </a:prstClr>
                </a:solidFill>
              </a:rPr>
              <a:t>Sumit Misra</a:t>
            </a:r>
          </a:p>
        </p:txBody>
      </p:sp>
      <p:sp>
        <p:nvSpPr>
          <p:cNvPr id="7" name="Slide Number Placeholder 6"/>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1982327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r>
              <a:rPr lang="en-IN">
                <a:solidFill>
                  <a:prstClr val="black">
                    <a:tint val="95000"/>
                  </a:prstClr>
                </a:solidFill>
              </a:rPr>
              <a:t>June 2018</a:t>
            </a:r>
            <a:endParaRPr lang="en-US">
              <a:solidFill>
                <a:prstClr val="black">
                  <a:tint val="95000"/>
                </a:prstClr>
              </a:solidFill>
            </a:endParaRPr>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solidFill>
                  <a:prstClr val="white">
                    <a:shade val="50000"/>
                  </a:prstClr>
                </a:solidFill>
              </a:rPr>
              <a:t>Sumit Misra</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68163162"/>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IN">
                <a:solidFill>
                  <a:prstClr val="black">
                    <a:tint val="95000"/>
                  </a:prstClr>
                </a:solidFill>
              </a:rPr>
              <a:t>June 2018</a:t>
            </a:r>
            <a:endParaRPr lang="en-US">
              <a:solidFill>
                <a:prstClr val="black">
                  <a:tint val="95000"/>
                </a:prstClr>
              </a:solidFill>
            </a:endParaRPr>
          </a:p>
        </p:txBody>
      </p:sp>
      <p:sp>
        <p:nvSpPr>
          <p:cNvPr id="5" name="Footer Placeholder 4"/>
          <p:cNvSpPr>
            <a:spLocks noGrp="1"/>
          </p:cNvSpPr>
          <p:nvPr>
            <p:ph type="ftr" sz="quarter" idx="11"/>
          </p:nvPr>
        </p:nvSpPr>
        <p:spPr/>
        <p:txBody>
          <a:bodyPr/>
          <a:lstStyle/>
          <a:p>
            <a:r>
              <a:rPr lang="en-US">
                <a:solidFill>
                  <a:prstClr val="black">
                    <a:tint val="95000"/>
                  </a:prstClr>
                </a:solidFill>
              </a:rPr>
              <a:t>Sumit Misra</a:t>
            </a:r>
          </a:p>
        </p:txBody>
      </p:sp>
      <p:sp>
        <p:nvSpPr>
          <p:cNvPr id="6" name="Slide Number Placeholder 5"/>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747923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IN">
                <a:solidFill>
                  <a:prstClr val="black">
                    <a:tint val="95000"/>
                  </a:prstClr>
                </a:solidFill>
              </a:rPr>
              <a:t>June 2018</a:t>
            </a:r>
            <a:endParaRPr lang="en-US">
              <a:solidFill>
                <a:prstClr val="black">
                  <a:tint val="95000"/>
                </a:prstClr>
              </a:solidFill>
            </a:endParaRPr>
          </a:p>
        </p:txBody>
      </p:sp>
      <p:sp>
        <p:nvSpPr>
          <p:cNvPr id="5" name="Footer Placeholder 4"/>
          <p:cNvSpPr>
            <a:spLocks noGrp="1"/>
          </p:cNvSpPr>
          <p:nvPr>
            <p:ph type="ftr" sz="quarter" idx="11"/>
          </p:nvPr>
        </p:nvSpPr>
        <p:spPr>
          <a:xfrm>
            <a:off x="2640597" y="6377459"/>
            <a:ext cx="3836404" cy="365125"/>
          </a:xfrm>
        </p:spPr>
        <p:txBody>
          <a:bodyPr/>
          <a:lstStyle/>
          <a:p>
            <a:r>
              <a:rPr lang="en-US">
                <a:solidFill>
                  <a:prstClr val="black">
                    <a:tint val="95000"/>
                  </a:prstClr>
                </a:solidFill>
              </a:rPr>
              <a:t>Sumit Misra</a:t>
            </a:r>
          </a:p>
        </p:txBody>
      </p:sp>
      <p:sp>
        <p:nvSpPr>
          <p:cNvPr id="6" name="Slide Number Placeholder 5"/>
          <p:cNvSpPr>
            <a:spLocks noGrp="1"/>
          </p:cNvSpPr>
          <p:nvPr>
            <p:ph type="sldNum" sz="quarter" idx="12"/>
          </p:nvPr>
        </p:nvSpPr>
        <p:spPr/>
        <p:txBody>
          <a:bodyPr/>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714726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solidFill>
                  <a:srgbClr val="FF0000"/>
                </a:solidFill>
              </a:defRPr>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solidFill>
                  <a:srgbClr val="FF0000"/>
                </a:solidFill>
              </a:defRPr>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5" name="Date Placeholder 4"/>
          <p:cNvSpPr>
            <a:spLocks noGrp="1"/>
          </p:cNvSpPr>
          <p:nvPr>
            <p:ph type="dt" sz="half" idx="10"/>
          </p:nvPr>
        </p:nvSpPr>
        <p:spPr/>
        <p:txBody>
          <a:bodyPr/>
          <a:lstStyle/>
          <a:p>
            <a:r>
              <a:rPr lang="en-IN"/>
              <a:t>June 2018</a:t>
            </a:r>
            <a:endParaRPr lang="en-US"/>
          </a:p>
        </p:txBody>
      </p:sp>
      <p:sp>
        <p:nvSpPr>
          <p:cNvPr id="6" name="Footer Placeholder 5"/>
          <p:cNvSpPr>
            <a:spLocks noGrp="1"/>
          </p:cNvSpPr>
          <p:nvPr>
            <p:ph type="ftr" sz="quarter" idx="11"/>
          </p:nvPr>
        </p:nvSpPr>
        <p:spPr/>
        <p:txBody>
          <a:bodyPr/>
          <a:lstStyle/>
          <a:p>
            <a:r>
              <a:rPr lang="en-US"/>
              <a:t>Sumit Misra</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r>
              <a:rPr lang="en-IN">
                <a:solidFill>
                  <a:prstClr val="black">
                    <a:tint val="95000"/>
                  </a:prstClr>
                </a:solidFill>
              </a:rPr>
              <a:t>June 2018</a:t>
            </a:r>
            <a:endParaRPr lang="en-GB">
              <a:solidFill>
                <a:prstClr val="black">
                  <a:tint val="95000"/>
                </a:prstClr>
              </a:solidFill>
            </a:endParaRPr>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GB">
                <a:solidFill>
                  <a:prstClr val="black">
                    <a:tint val="95000"/>
                  </a:prstClr>
                </a:solidFill>
              </a:rPr>
              <a:t>Sumit Misra</a:t>
            </a:r>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solidFill>
                  <a:prstClr val="black">
                    <a:tint val="95000"/>
                  </a:prstClr>
                </a:solidFill>
              </a:rPr>
              <a:pPr/>
              <a:t>‹#›</a:t>
            </a:fld>
            <a:endParaRPr lang="en-GB">
              <a:solidFill>
                <a:prstClr val="black">
                  <a:tint val="95000"/>
                </a:prstClr>
              </a:solidFill>
            </a:endParaRPr>
          </a:p>
        </p:txBody>
      </p:sp>
    </p:spTree>
    <p:extLst>
      <p:ext uri="{BB962C8B-B14F-4D97-AF65-F5344CB8AC3E}">
        <p14:creationId xmlns:p14="http://schemas.microsoft.com/office/powerpoint/2010/main" val="32219231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r>
              <a:rPr lang="en-IN">
                <a:solidFill>
                  <a:prstClr val="black">
                    <a:tint val="95000"/>
                  </a:prstClr>
                </a:solidFill>
              </a:rPr>
              <a:t>June 2018</a:t>
            </a:r>
            <a:endParaRPr lang="en-US">
              <a:solidFill>
                <a:prstClr val="black">
                  <a:tint val="95000"/>
                </a:prstClr>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solidFill>
                  <a:prstClr val="black">
                    <a:tint val="95000"/>
                  </a:prstClr>
                </a:solidFill>
              </a:rPr>
              <a:t>Sumit Misra</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980254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solidFill>
                  <a:srgbClr val="FF0000"/>
                </a:solidFill>
              </a:defRPr>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7" name="Date Placeholder 6"/>
          <p:cNvSpPr>
            <a:spLocks noGrp="1"/>
          </p:cNvSpPr>
          <p:nvPr>
            <p:ph type="dt" sz="half" idx="10"/>
          </p:nvPr>
        </p:nvSpPr>
        <p:spPr/>
        <p:txBody>
          <a:bodyPr/>
          <a:lstStyle/>
          <a:p>
            <a:r>
              <a:rPr lang="en-IN"/>
              <a:t>June 2018</a:t>
            </a:r>
            <a:endParaRPr lang="en-US"/>
          </a:p>
        </p:txBody>
      </p:sp>
      <p:sp>
        <p:nvSpPr>
          <p:cNvPr id="8" name="Footer Placeholder 7"/>
          <p:cNvSpPr>
            <a:spLocks noGrp="1"/>
          </p:cNvSpPr>
          <p:nvPr>
            <p:ph type="ftr" sz="quarter" idx="11"/>
          </p:nvPr>
        </p:nvSpPr>
        <p:spPr/>
        <p:txBody>
          <a:bodyPr/>
          <a:lstStyle/>
          <a:p>
            <a:r>
              <a:rPr lang="en-US"/>
              <a:t>Sumit Misra</a:t>
            </a:r>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IN"/>
              <a:t>June 2018</a:t>
            </a:r>
            <a:endParaRPr lang="en-US"/>
          </a:p>
        </p:txBody>
      </p:sp>
      <p:sp>
        <p:nvSpPr>
          <p:cNvPr id="4" name="Footer Placeholder 3"/>
          <p:cNvSpPr>
            <a:spLocks noGrp="1"/>
          </p:cNvSpPr>
          <p:nvPr>
            <p:ph type="ftr" sz="quarter" idx="11"/>
          </p:nvPr>
        </p:nvSpPr>
        <p:spPr/>
        <p:txBody>
          <a:bodyPr/>
          <a:lstStyle/>
          <a:p>
            <a:r>
              <a:rPr lang="en-US"/>
              <a:t>Sumit Misra</a:t>
            </a:r>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a:t>June 2018</a:t>
            </a:r>
            <a:endParaRPr lang="en-US"/>
          </a:p>
        </p:txBody>
      </p:sp>
      <p:sp>
        <p:nvSpPr>
          <p:cNvPr id="3" name="Footer Placeholder 2"/>
          <p:cNvSpPr>
            <a:spLocks noGrp="1"/>
          </p:cNvSpPr>
          <p:nvPr>
            <p:ph type="ftr" sz="quarter" idx="11"/>
          </p:nvPr>
        </p:nvSpPr>
        <p:spPr/>
        <p:txBody>
          <a:bodyPr/>
          <a:lstStyle/>
          <a:p>
            <a:r>
              <a:rPr lang="en-US"/>
              <a:t>Sumit Misra</a:t>
            </a:r>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solidFill>
                  <a:srgbClr val="FF0000"/>
                </a:solidFill>
              </a:defRPr>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IN"/>
              <a:t>June 2018</a:t>
            </a:r>
            <a:endParaRPr lang="en-US"/>
          </a:p>
        </p:txBody>
      </p:sp>
      <p:sp>
        <p:nvSpPr>
          <p:cNvPr id="6" name="Footer Placeholder 5"/>
          <p:cNvSpPr>
            <a:spLocks noGrp="1"/>
          </p:cNvSpPr>
          <p:nvPr>
            <p:ph type="ftr" sz="quarter" idx="11"/>
          </p:nvPr>
        </p:nvSpPr>
        <p:spPr/>
        <p:txBody>
          <a:bodyPr/>
          <a:lstStyle/>
          <a:p>
            <a:r>
              <a:rPr lang="en-US"/>
              <a:t>Sumit Misra</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r>
              <a:rPr lang="en-IN"/>
              <a:t>June 2018</a:t>
            </a:r>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Sumit Misra</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IN"/>
              <a:t>June 2018</a:t>
            </a:r>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Sumit Misra</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 id="2147483706" r:id="rId14"/>
    <p:sldLayoutId id="2147483707" r:id="rId15"/>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IN">
                <a:solidFill>
                  <a:prstClr val="black">
                    <a:tint val="95000"/>
                  </a:prstClr>
                </a:solidFill>
              </a:rPr>
              <a:t>June 2018</a:t>
            </a:r>
            <a:endParaRPr lang="en-US">
              <a:solidFill>
                <a:prstClr val="black">
                  <a:tint val="95000"/>
                </a:prstClr>
              </a:solidFill>
            </a:endParaRPr>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solidFill>
                  <a:prstClr val="black">
                    <a:tint val="95000"/>
                  </a:prstClr>
                </a:solidFill>
              </a:rPr>
              <a:t>Sumit Misra</a:t>
            </a:r>
            <a:endParaRPr lang="en-US" dirty="0">
              <a:solidFill>
                <a:prstClr val="black">
                  <a:tint val="95000"/>
                </a:prstClr>
              </a:solidFill>
            </a:endParaRPr>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38432077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IN">
                <a:solidFill>
                  <a:prstClr val="black">
                    <a:tint val="95000"/>
                  </a:prstClr>
                </a:solidFill>
              </a:rPr>
              <a:t>June 2018</a:t>
            </a:r>
            <a:endParaRPr lang="en-US">
              <a:solidFill>
                <a:prstClr val="black">
                  <a:tint val="95000"/>
                </a:prstClr>
              </a:solidFill>
            </a:endParaRPr>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solidFill>
                  <a:prstClr val="black">
                    <a:tint val="95000"/>
                  </a:prstClr>
                </a:solidFill>
              </a:rPr>
              <a:t>Sumit Misra</a:t>
            </a:r>
            <a:endParaRPr lang="en-US" dirty="0">
              <a:solidFill>
                <a:prstClr val="black">
                  <a:tint val="95000"/>
                </a:prstClr>
              </a:solidFill>
            </a:endParaRPr>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65344534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hyperlink" Target="https://en.wikipedia.org/wiki/The_Jungle_Book"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altexsoft.com/blog/business/how-to-choose-fraud-detection-software-features-characteristics-key-providers/"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rts.com/resources/guides/food-waste-americ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hyperlink" Target="https://www.ibm.com/security/data-breach"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ttnews.com/articles/late-fees-burn-refrigerated-carriers" TargetMode="External"/><Relationship Id="rId2" Type="http://schemas.openxmlformats.org/officeDocument/2006/relationships/hyperlink" Target="https://www.thedrive.com/news/8449/stoned-assembly-line-workers-cost-bmw-1-million-in-one-day-report-claim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4.emf"/><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6.emf"/><Relationship Id="rId5" Type="http://schemas.openxmlformats.org/officeDocument/2006/relationships/oleObject" Target="../embeddings/oleObject3.bin"/><Relationship Id="rId4" Type="http://schemas.openxmlformats.org/officeDocument/2006/relationships/image" Target="../media/image25.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8.emf"/><Relationship Id="rId5" Type="http://schemas.openxmlformats.org/officeDocument/2006/relationships/oleObject" Target="../embeddings/oleObject5.bin"/><Relationship Id="rId4" Type="http://schemas.openxmlformats.org/officeDocument/2006/relationships/image" Target="../media/image27.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0.emf"/><Relationship Id="rId5" Type="http://schemas.openxmlformats.org/officeDocument/2006/relationships/oleObject" Target="../embeddings/oleObject7.bin"/><Relationship Id="rId4" Type="http://schemas.openxmlformats.org/officeDocument/2006/relationships/image" Target="../media/image29.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hyperlink" Target="https://en.wikipedia.org/wiki/SPIN_model_checker" TargetMode="External"/><Relationship Id="rId3" Type="http://schemas.openxmlformats.org/officeDocument/2006/relationships/hyperlink" Target="https://en.wikipedia.org/wiki/World_Wide_Web" TargetMode="External"/><Relationship Id="rId7" Type="http://schemas.openxmlformats.org/officeDocument/2006/relationships/hyperlink" Target="https://en.wikipedia.org/wiki/Venti" TargetMode="External"/><Relationship Id="rId2" Type="http://schemas.openxmlformats.org/officeDocument/2006/relationships/hyperlink" Target="https://en.wikipedia.org/wiki/Squid_(software)" TargetMode="External"/><Relationship Id="rId1" Type="http://schemas.openxmlformats.org/officeDocument/2006/relationships/slideLayout" Target="../slideLayouts/slideLayout2.xml"/><Relationship Id="rId6" Type="http://schemas.openxmlformats.org/officeDocument/2006/relationships/hyperlink" Target="https://en.wikipedia.org/wiki/Bitcoin" TargetMode="External"/><Relationship Id="rId11" Type="http://schemas.openxmlformats.org/officeDocument/2006/relationships/hyperlink" Target="https://en.wikipedia.org/wiki/Ethereum" TargetMode="External"/><Relationship Id="rId5" Type="http://schemas.openxmlformats.org/officeDocument/2006/relationships/hyperlink" Target="http://wiki.squid-cache.org/SquidFaq/CacheDigests" TargetMode="External"/><Relationship Id="rId10" Type="http://schemas.openxmlformats.org/officeDocument/2006/relationships/hyperlink" Target="https://en.wikipedia.org/wiki/Medium_(publishing_platform)" TargetMode="External"/><Relationship Id="rId4" Type="http://schemas.openxmlformats.org/officeDocument/2006/relationships/hyperlink" Target="https://en.wikipedia.org/wiki/Web_cache" TargetMode="External"/><Relationship Id="rId9" Type="http://schemas.openxmlformats.org/officeDocument/2006/relationships/hyperlink" Target="https://en.wikipedia.org/wiki/Cascading_(software)"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Universally_unique_identifie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914400"/>
            <a:ext cx="8686800" cy="3581400"/>
          </a:xfrm>
        </p:spPr>
        <p:txBody>
          <a:bodyPr>
            <a:normAutofit/>
          </a:bodyPr>
          <a:lstStyle/>
          <a:p>
            <a:pPr algn="ctr"/>
            <a:r>
              <a:rPr lang="en-US" sz="5400" dirty="0"/>
              <a:t>Big Data </a:t>
            </a:r>
            <a:r>
              <a:rPr lang="en-US" sz="5400"/>
              <a:t>Analytics </a:t>
            </a:r>
            <a:r>
              <a:rPr lang="en-US" sz="5400" smtClean="0"/>
              <a:t>2023</a:t>
            </a:r>
            <a:r>
              <a:rPr lang="en-US" sz="5400" dirty="0"/>
              <a:t/>
            </a:r>
            <a:br>
              <a:rPr lang="en-US" sz="5400" dirty="0"/>
            </a:br>
            <a:r>
              <a:rPr lang="en-US" sz="5400" dirty="0"/>
              <a:t/>
            </a:r>
            <a:br>
              <a:rPr lang="en-US" sz="5400" dirty="0"/>
            </a:br>
            <a:r>
              <a:rPr lang="en-US" sz="5400"/>
              <a:t>Module 4 </a:t>
            </a:r>
            <a:r>
              <a:rPr lang="en-US" sz="5400" dirty="0"/>
              <a:t>–Mining Big Data Streams </a:t>
            </a:r>
          </a:p>
        </p:txBody>
      </p:sp>
    </p:spTree>
    <p:extLst>
      <p:ext uri="{BB962C8B-B14F-4D97-AF65-F5344CB8AC3E}">
        <p14:creationId xmlns:p14="http://schemas.microsoft.com/office/powerpoint/2010/main" val="270487052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4"/>
          <p:cNvSpPr>
            <a:spLocks noGrp="1"/>
          </p:cNvSpPr>
          <p:nvPr>
            <p:ph type="sldNum" sz="quarter" idx="1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fld id="{D496E359-73EE-1442-85EB-DB92A3AF8C28}" type="slidenum">
              <a:rPr lang="en-US" altLang="en-US" b="0"/>
              <a:pPr/>
              <a:t>10</a:t>
            </a:fld>
            <a:endParaRPr lang="en-US" altLang="en-US" b="0"/>
          </a:p>
        </p:txBody>
      </p:sp>
      <p:sp>
        <p:nvSpPr>
          <p:cNvPr id="7172" name="Rectangle 2"/>
          <p:cNvSpPr>
            <a:spLocks noGrp="1" noChangeArrowheads="1"/>
          </p:cNvSpPr>
          <p:nvPr>
            <p:ph type="title"/>
          </p:nvPr>
        </p:nvSpPr>
        <p:spPr/>
        <p:txBody>
          <a:bodyPr/>
          <a:lstStyle/>
          <a:p>
            <a:pPr eaLnBrk="1" hangingPunct="1"/>
            <a:r>
              <a:rPr lang="en-US" altLang="en-US" dirty="0"/>
              <a:t>Streams – A  New   Model </a:t>
            </a:r>
          </a:p>
        </p:txBody>
      </p:sp>
      <p:sp>
        <p:nvSpPr>
          <p:cNvPr id="7173" name="Rectangle 3"/>
          <p:cNvSpPr>
            <a:spLocks noChangeArrowheads="1"/>
          </p:cNvSpPr>
          <p:nvPr/>
        </p:nvSpPr>
        <p:spPr bwMode="auto">
          <a:xfrm>
            <a:off x="76200" y="1063752"/>
            <a:ext cx="8915400" cy="564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bg2"/>
              </a:buClr>
              <a:buSzPct val="75000"/>
              <a:buFont typeface="Wingdings" charset="2"/>
              <a:buChar char="n"/>
              <a:defRPr sz="2400">
                <a:solidFill>
                  <a:schemeClr val="tx1"/>
                </a:solidFill>
                <a:latin typeface="Arial" charset="0"/>
              </a:defRPr>
            </a:lvl1pPr>
            <a:lvl2pPr marL="742950" indent="-285750">
              <a:spcBef>
                <a:spcPct val="20000"/>
              </a:spcBef>
              <a:buClr>
                <a:schemeClr val="bg2"/>
              </a:buClr>
              <a:buSzPct val="80000"/>
              <a:buFont typeface="Arial" charset="0"/>
              <a:buChar char="–"/>
              <a:defRPr sz="2200">
                <a:solidFill>
                  <a:schemeClr val="tx1"/>
                </a:solidFill>
                <a:latin typeface="Arial" charset="0"/>
              </a:defRPr>
            </a:lvl2pPr>
            <a:lvl3pPr marL="1143000" indent="-228600">
              <a:spcBef>
                <a:spcPct val="20000"/>
              </a:spcBef>
              <a:buClr>
                <a:schemeClr val="bg2"/>
              </a:buClr>
              <a:buSzPct val="65000"/>
              <a:buFont typeface="Wingdings" charset="2"/>
              <a:buChar char="n"/>
              <a:defRPr sz="2200">
                <a:solidFill>
                  <a:schemeClr val="tx1"/>
                </a:solidFill>
                <a:latin typeface="Arial"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defRPr>
            </a:lvl4pPr>
            <a:lvl5pPr marL="2057400" indent="-228600">
              <a:spcBef>
                <a:spcPct val="20000"/>
              </a:spcBef>
              <a:buClr>
                <a:schemeClr val="bg2"/>
              </a:buClr>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defRPr>
            </a:lvl9pPr>
          </a:lstStyle>
          <a:p>
            <a:pPr eaLnBrk="1" hangingPunct="1">
              <a:spcBef>
                <a:spcPts val="0"/>
              </a:spcBef>
            </a:pPr>
            <a:r>
              <a:rPr lang="en-US" altLang="en-US" sz="2800" b="0" dirty="0">
                <a:solidFill>
                  <a:srgbClr val="FF0000"/>
                </a:solidFill>
              </a:rPr>
              <a:t>Traditional DBMS</a:t>
            </a:r>
            <a:r>
              <a:rPr lang="en-US" altLang="en-US" sz="2800" b="0" dirty="0">
                <a:solidFill>
                  <a:schemeClr val="bg2"/>
                </a:solidFill>
              </a:rPr>
              <a:t>:</a:t>
            </a:r>
            <a:r>
              <a:rPr lang="en-US" altLang="en-US" sz="2800" b="0" dirty="0"/>
              <a:t> data stored in </a:t>
            </a:r>
            <a:r>
              <a:rPr lang="en-US" altLang="en-US" sz="2800" b="0" i="1" dirty="0">
                <a:solidFill>
                  <a:srgbClr val="0000E0"/>
                </a:solidFill>
              </a:rPr>
              <a:t>finite, persistent data sets</a:t>
            </a:r>
            <a:r>
              <a:rPr lang="en-US" altLang="en-US" sz="2800" b="0" dirty="0"/>
              <a:t> </a:t>
            </a:r>
          </a:p>
          <a:p>
            <a:pPr eaLnBrk="1" hangingPunct="1">
              <a:spcBef>
                <a:spcPts val="0"/>
              </a:spcBef>
            </a:pPr>
            <a:r>
              <a:rPr lang="en-US" altLang="en-US" sz="2800" b="0" dirty="0">
                <a:solidFill>
                  <a:srgbClr val="FF0000"/>
                </a:solidFill>
              </a:rPr>
              <a:t>Data Streams</a:t>
            </a:r>
            <a:r>
              <a:rPr lang="en-US" altLang="en-US" sz="2800" b="0" dirty="0">
                <a:solidFill>
                  <a:schemeClr val="bg2"/>
                </a:solidFill>
              </a:rPr>
              <a:t>:</a:t>
            </a:r>
            <a:r>
              <a:rPr lang="en-US" altLang="en-US" sz="2800" b="0" dirty="0"/>
              <a:t> distributed, continuous, unbounded, rapid, time varying, noisy,</a:t>
            </a:r>
            <a:r>
              <a:rPr lang="en-US" altLang="en-US" b="0" dirty="0"/>
              <a:t> . . </a:t>
            </a:r>
            <a:r>
              <a:rPr lang="en-US" altLang="en-US" sz="2800" b="0" dirty="0"/>
              <a:t>. </a:t>
            </a:r>
          </a:p>
          <a:p>
            <a:pPr eaLnBrk="1" hangingPunct="1">
              <a:spcBef>
                <a:spcPts val="0"/>
              </a:spcBef>
            </a:pPr>
            <a:r>
              <a:rPr lang="en-US" altLang="en-US" sz="2800" b="0" dirty="0">
                <a:solidFill>
                  <a:srgbClr val="FF0000"/>
                </a:solidFill>
              </a:rPr>
              <a:t>Data-Stream Management</a:t>
            </a:r>
            <a:r>
              <a:rPr lang="en-US" altLang="en-US" sz="2800" b="0" dirty="0">
                <a:solidFill>
                  <a:schemeClr val="bg2"/>
                </a:solidFill>
              </a:rPr>
              <a:t>:</a:t>
            </a:r>
            <a:r>
              <a:rPr lang="en-US" altLang="en-US" sz="2800" b="0" dirty="0"/>
              <a:t> variety of modern applications. </a:t>
            </a:r>
          </a:p>
          <a:p>
            <a:pPr lvl="1">
              <a:spcBef>
                <a:spcPts val="0"/>
              </a:spcBef>
            </a:pPr>
            <a:r>
              <a:rPr lang="en-US" altLang="en-US" sz="2200" b="0" dirty="0">
                <a:solidFill>
                  <a:srgbClr val="FF0000"/>
                </a:solidFill>
              </a:rPr>
              <a:t>Network monitoring and traffic engineering</a:t>
            </a:r>
          </a:p>
          <a:p>
            <a:pPr lvl="1" eaLnBrk="1" hangingPunct="1">
              <a:spcBef>
                <a:spcPts val="0"/>
              </a:spcBef>
            </a:pPr>
            <a:r>
              <a:rPr lang="en-US" altLang="en-US" sz="2400" b="0" dirty="0">
                <a:solidFill>
                  <a:srgbClr val="FF0000"/>
                </a:solidFill>
              </a:rPr>
              <a:t>Sensor networks</a:t>
            </a:r>
          </a:p>
          <a:p>
            <a:pPr lvl="1" eaLnBrk="1" hangingPunct="1">
              <a:spcBef>
                <a:spcPts val="0"/>
              </a:spcBef>
            </a:pPr>
            <a:r>
              <a:rPr lang="en-US" altLang="en-US" sz="2400" b="0" dirty="0">
                <a:solidFill>
                  <a:srgbClr val="FF0000"/>
                </a:solidFill>
              </a:rPr>
              <a:t>Telecom call-detail records</a:t>
            </a:r>
          </a:p>
          <a:p>
            <a:pPr lvl="1" eaLnBrk="1" hangingPunct="1">
              <a:spcBef>
                <a:spcPts val="0"/>
              </a:spcBef>
            </a:pPr>
            <a:r>
              <a:rPr lang="en-US" altLang="en-US" sz="2400" b="0" dirty="0">
                <a:solidFill>
                  <a:srgbClr val="FF0000"/>
                </a:solidFill>
              </a:rPr>
              <a:t>Network security </a:t>
            </a:r>
          </a:p>
          <a:p>
            <a:pPr lvl="1" eaLnBrk="1" hangingPunct="1">
              <a:spcBef>
                <a:spcPts val="0"/>
              </a:spcBef>
            </a:pPr>
            <a:r>
              <a:rPr lang="en-US" altLang="en-US" sz="2400" b="0" dirty="0">
                <a:solidFill>
                  <a:srgbClr val="FF0000"/>
                </a:solidFill>
              </a:rPr>
              <a:t>Financial applications</a:t>
            </a:r>
          </a:p>
          <a:p>
            <a:pPr lvl="1" eaLnBrk="1" hangingPunct="1">
              <a:spcBef>
                <a:spcPts val="0"/>
              </a:spcBef>
            </a:pPr>
            <a:r>
              <a:rPr lang="en-US" altLang="en-US" sz="2400" b="0" dirty="0">
                <a:solidFill>
                  <a:srgbClr val="FF0000"/>
                </a:solidFill>
              </a:rPr>
              <a:t>Manufacturing processes</a:t>
            </a:r>
          </a:p>
          <a:p>
            <a:pPr lvl="1" eaLnBrk="1" hangingPunct="1">
              <a:spcBef>
                <a:spcPts val="0"/>
              </a:spcBef>
            </a:pPr>
            <a:r>
              <a:rPr lang="en-US" altLang="en-US" sz="2400" b="0" dirty="0">
                <a:solidFill>
                  <a:srgbClr val="FF0000"/>
                </a:solidFill>
              </a:rPr>
              <a:t>Web logs and clickstreams</a:t>
            </a:r>
          </a:p>
          <a:p>
            <a:pPr lvl="1" eaLnBrk="1" hangingPunct="1">
              <a:spcBef>
                <a:spcPts val="0"/>
              </a:spcBef>
            </a:pPr>
            <a:r>
              <a:rPr lang="en-US" altLang="en-US" sz="2400" b="0" dirty="0">
                <a:solidFill>
                  <a:srgbClr val="FF0000"/>
                </a:solidFill>
              </a:rPr>
              <a:t>Other massive data sets…</a:t>
            </a:r>
          </a:p>
        </p:txBody>
      </p:sp>
    </p:spTree>
    <p:extLst>
      <p:ext uri="{BB962C8B-B14F-4D97-AF65-F5344CB8AC3E}">
        <p14:creationId xmlns:p14="http://schemas.microsoft.com/office/powerpoint/2010/main" val="16225974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CADB4-F48E-F44A-AA82-99B0E9AD0C47}"/>
              </a:ext>
            </a:extLst>
          </p:cNvPr>
          <p:cNvSpPr>
            <a:spLocks noGrp="1"/>
          </p:cNvSpPr>
          <p:nvPr>
            <p:ph type="title"/>
          </p:nvPr>
        </p:nvSpPr>
        <p:spPr/>
        <p:txBody>
          <a:bodyPr/>
          <a:lstStyle/>
          <a:p>
            <a:r>
              <a:rPr lang="en-IN" dirty="0"/>
              <a:t>The </a:t>
            </a:r>
            <a:r>
              <a:rPr lang="en-IN" dirty="0" err="1"/>
              <a:t>Flajolet</a:t>
            </a:r>
            <a:r>
              <a:rPr lang="en-IN" dirty="0"/>
              <a:t>-Martin algorithm</a:t>
            </a:r>
            <a:endParaRPr lang="en-US" dirty="0"/>
          </a:p>
        </p:txBody>
      </p:sp>
      <p:sp>
        <p:nvSpPr>
          <p:cNvPr id="3" name="Content Placeholder 2">
            <a:extLst>
              <a:ext uri="{FF2B5EF4-FFF2-40B4-BE49-F238E27FC236}">
                <a16:creationId xmlns:a16="http://schemas.microsoft.com/office/drawing/2014/main" id="{FDA0D9F0-7C49-B94A-A238-EB0E9F73AAA4}"/>
              </a:ext>
            </a:extLst>
          </p:cNvPr>
          <p:cNvSpPr>
            <a:spLocks noGrp="1"/>
          </p:cNvSpPr>
          <p:nvPr>
            <p:ph idx="1"/>
          </p:nvPr>
        </p:nvSpPr>
        <p:spPr>
          <a:xfrm>
            <a:off x="165100" y="1300479"/>
            <a:ext cx="8674100" cy="5257801"/>
          </a:xfrm>
        </p:spPr>
        <p:txBody>
          <a:bodyPr/>
          <a:lstStyle/>
          <a:p>
            <a:r>
              <a:rPr lang="en-IN" dirty="0"/>
              <a:t>The </a:t>
            </a:r>
            <a:r>
              <a:rPr lang="en-IN" dirty="0" err="1"/>
              <a:t>Flajolet</a:t>
            </a:r>
            <a:r>
              <a:rPr lang="en-IN" dirty="0"/>
              <a:t>-Martin algorithm uses the position of the rightmost set and unset bit to approximate the count-distinct in a given stream.</a:t>
            </a:r>
          </a:p>
          <a:p>
            <a:r>
              <a:rPr lang="en-IN" dirty="0"/>
              <a:t> The two seemingly unrelated concepts are intertwined using probability.</a:t>
            </a:r>
          </a:p>
          <a:p>
            <a:r>
              <a:rPr lang="en-IN" dirty="0"/>
              <a:t> It uses extra storage of order O(log m) where m is the number of unique elements in the stream and provides a practical estimate of the cardinalities.</a:t>
            </a:r>
            <a:endParaRPr lang="en-US" dirty="0"/>
          </a:p>
        </p:txBody>
      </p:sp>
      <p:sp>
        <p:nvSpPr>
          <p:cNvPr id="4" name="Slide Number Placeholder 3">
            <a:extLst>
              <a:ext uri="{FF2B5EF4-FFF2-40B4-BE49-F238E27FC236}">
                <a16:creationId xmlns:a16="http://schemas.microsoft.com/office/drawing/2014/main" id="{8F3DFFD8-8404-B542-A439-25AD7D73B266}"/>
              </a:ext>
            </a:extLst>
          </p:cNvPr>
          <p:cNvSpPr>
            <a:spLocks noGrp="1"/>
          </p:cNvSpPr>
          <p:nvPr>
            <p:ph type="sldNum" sz="quarter" idx="12"/>
          </p:nvPr>
        </p:nvSpPr>
        <p:spPr/>
        <p:txBody>
          <a:bodyPr/>
          <a:lstStyle/>
          <a:p>
            <a:fld id="{19B12225-5612-419B-A8D5-4B8EEE4C217E}" type="slidenum">
              <a:rPr lang="en-US" smtClean="0"/>
              <a:pPr/>
              <a:t>100</a:t>
            </a:fld>
            <a:endParaRPr lang="en-US"/>
          </a:p>
        </p:txBody>
      </p:sp>
    </p:spTree>
    <p:extLst>
      <p:ext uri="{BB962C8B-B14F-4D97-AF65-F5344CB8AC3E}">
        <p14:creationId xmlns:p14="http://schemas.microsoft.com/office/powerpoint/2010/main" val="6758738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E6F58-B64C-1343-B095-811438F33473}"/>
              </a:ext>
            </a:extLst>
          </p:cNvPr>
          <p:cNvSpPr>
            <a:spLocks noGrp="1"/>
          </p:cNvSpPr>
          <p:nvPr>
            <p:ph type="title"/>
          </p:nvPr>
        </p:nvSpPr>
        <p:spPr/>
        <p:txBody>
          <a:bodyPr/>
          <a:lstStyle/>
          <a:p>
            <a:r>
              <a:rPr lang="en-US" dirty="0"/>
              <a:t>Basic Idea of FM</a:t>
            </a:r>
          </a:p>
        </p:txBody>
      </p:sp>
      <p:sp>
        <p:nvSpPr>
          <p:cNvPr id="3" name="Content Placeholder 2">
            <a:extLst>
              <a:ext uri="{FF2B5EF4-FFF2-40B4-BE49-F238E27FC236}">
                <a16:creationId xmlns:a16="http://schemas.microsoft.com/office/drawing/2014/main" id="{A428D7F4-4BD0-DF40-8FB2-91D265C572FC}"/>
              </a:ext>
            </a:extLst>
          </p:cNvPr>
          <p:cNvSpPr>
            <a:spLocks noGrp="1"/>
          </p:cNvSpPr>
          <p:nvPr>
            <p:ph idx="1"/>
          </p:nvPr>
        </p:nvSpPr>
        <p:spPr/>
        <p:txBody>
          <a:bodyPr/>
          <a:lstStyle/>
          <a:p>
            <a:r>
              <a:rPr lang="en-IN" dirty="0"/>
              <a:t>The basic idea. </a:t>
            </a:r>
          </a:p>
          <a:p>
            <a:r>
              <a:rPr lang="en-IN" dirty="0"/>
              <a:t> Keep an array a[1.... log U] </a:t>
            </a:r>
          </a:p>
          <a:p>
            <a:r>
              <a:rPr lang="en-IN" dirty="0"/>
              <a:t> Use a hash function f : {1...U} → {0.... log U} </a:t>
            </a:r>
          </a:p>
          <a:p>
            <a:r>
              <a:rPr lang="en-IN" dirty="0"/>
              <a:t> Compute f (</a:t>
            </a:r>
            <a:r>
              <a:rPr lang="en-IN" dirty="0" err="1"/>
              <a:t>i</a:t>
            </a:r>
            <a:r>
              <a:rPr lang="en-IN" dirty="0"/>
              <a:t>) for every item in the stream, and set </a:t>
            </a:r>
            <a:r>
              <a:rPr lang="en-IN" dirty="0">
                <a:solidFill>
                  <a:srgbClr val="FF0000"/>
                </a:solidFill>
              </a:rPr>
              <a:t>a[f (</a:t>
            </a:r>
            <a:r>
              <a:rPr lang="en-IN" dirty="0" err="1">
                <a:solidFill>
                  <a:srgbClr val="FF0000"/>
                </a:solidFill>
              </a:rPr>
              <a:t>i</a:t>
            </a:r>
            <a:r>
              <a:rPr lang="en-IN" dirty="0">
                <a:solidFill>
                  <a:srgbClr val="FF0000"/>
                </a:solidFill>
              </a:rPr>
              <a:t>)] = 1. </a:t>
            </a:r>
          </a:p>
          <a:p>
            <a:r>
              <a:rPr lang="en-IN" dirty="0"/>
              <a:t>Somehow extract from this the approximate number of distinct items. </a:t>
            </a:r>
          </a:p>
          <a:p>
            <a:r>
              <a:rPr lang="en-IN" dirty="0"/>
              <a:t>Space requirement=O(log U) = O(log N), assuming hash functions do not require too much of space.</a:t>
            </a:r>
            <a:endParaRPr lang="en-US" dirty="0"/>
          </a:p>
        </p:txBody>
      </p:sp>
      <p:sp>
        <p:nvSpPr>
          <p:cNvPr id="4" name="Slide Number Placeholder 3">
            <a:extLst>
              <a:ext uri="{FF2B5EF4-FFF2-40B4-BE49-F238E27FC236}">
                <a16:creationId xmlns:a16="http://schemas.microsoft.com/office/drawing/2014/main" id="{8A4F69C5-93A3-0545-B1F1-7287E85530D4}"/>
              </a:ext>
            </a:extLst>
          </p:cNvPr>
          <p:cNvSpPr>
            <a:spLocks noGrp="1"/>
          </p:cNvSpPr>
          <p:nvPr>
            <p:ph type="sldNum" sz="quarter" idx="12"/>
          </p:nvPr>
        </p:nvSpPr>
        <p:spPr/>
        <p:txBody>
          <a:bodyPr/>
          <a:lstStyle/>
          <a:p>
            <a:fld id="{19B12225-5612-419B-A8D5-4B8EEE4C217E}" type="slidenum">
              <a:rPr lang="en-US" smtClean="0"/>
              <a:pPr/>
              <a:t>101</a:t>
            </a:fld>
            <a:endParaRPr lang="en-US"/>
          </a:p>
        </p:txBody>
      </p:sp>
    </p:spTree>
    <p:extLst>
      <p:ext uri="{BB962C8B-B14F-4D97-AF65-F5344CB8AC3E}">
        <p14:creationId xmlns:p14="http://schemas.microsoft.com/office/powerpoint/2010/main" val="1154614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168FE54-A2BD-414F-AA5C-953378180F0B}" type="slidenum">
              <a:rPr lang="en-US" altLang="en-US"/>
              <a:pPr/>
              <a:t>102</a:t>
            </a:fld>
            <a:endParaRPr lang="en-US" altLang="en-US"/>
          </a:p>
        </p:txBody>
      </p:sp>
      <p:sp>
        <p:nvSpPr>
          <p:cNvPr id="11266" name="Rectangle 2"/>
          <p:cNvSpPr>
            <a:spLocks noGrp="1" noChangeArrowheads="1"/>
          </p:cNvSpPr>
          <p:nvPr>
            <p:ph type="title"/>
          </p:nvPr>
        </p:nvSpPr>
        <p:spPr/>
        <p:txBody>
          <a:bodyPr>
            <a:normAutofit fontScale="90000"/>
          </a:bodyPr>
          <a:lstStyle/>
          <a:p>
            <a:r>
              <a:rPr lang="en-US" altLang="en-US" dirty="0" err="1"/>
              <a:t>Flajolet</a:t>
            </a:r>
            <a:r>
              <a:rPr lang="en-US" altLang="en-US" dirty="0"/>
              <a:t>-Martin Approach - Intuition</a:t>
            </a:r>
          </a:p>
        </p:txBody>
      </p:sp>
      <p:sp>
        <p:nvSpPr>
          <p:cNvPr id="11267" name="Rectangle 3"/>
          <p:cNvSpPr>
            <a:spLocks noGrp="1" noChangeArrowheads="1"/>
          </p:cNvSpPr>
          <p:nvPr>
            <p:ph type="body" idx="1"/>
          </p:nvPr>
        </p:nvSpPr>
        <p:spPr>
          <a:xfrm>
            <a:off x="152400" y="1219200"/>
            <a:ext cx="8686800" cy="5334000"/>
          </a:xfrm>
        </p:spPr>
        <p:txBody>
          <a:bodyPr>
            <a:normAutofit fontScale="77500" lnSpcReduction="20000"/>
          </a:bodyPr>
          <a:lstStyle/>
          <a:p>
            <a:r>
              <a:rPr lang="en-US" dirty="0"/>
              <a:t>Suppose we had a good, random hash function that acted on strings and generated integers, what can we say about the generated integers? Since they are random themselves, we would expect:</a:t>
            </a:r>
          </a:p>
          <a:p>
            <a:pPr lvl="1"/>
            <a:r>
              <a:rPr lang="en-US" dirty="0"/>
              <a:t>1/2  of them to have their binary representation end in  0  (i.e. divisible by  2 ),</a:t>
            </a:r>
          </a:p>
          <a:p>
            <a:pPr lvl="1"/>
            <a:r>
              <a:rPr lang="en-US" dirty="0"/>
              <a:t> 1/4  of them to have their binary representation end in  00  (i.e. divisible by  4 )</a:t>
            </a:r>
          </a:p>
          <a:p>
            <a:pPr lvl="1"/>
            <a:r>
              <a:rPr lang="en-US" dirty="0"/>
              <a:t> 1/8  of them to have their binary representation end in  000  (i.e. divisible by  8 )</a:t>
            </a:r>
          </a:p>
          <a:p>
            <a:pPr lvl="1"/>
            <a:r>
              <a:rPr lang="en-US" dirty="0"/>
              <a:t>and in general,  1/2^n  of them to have their binary representation end in  0^n .</a:t>
            </a:r>
          </a:p>
          <a:p>
            <a:r>
              <a:rPr lang="en-US" dirty="0"/>
              <a:t>Turning the problem around, if the hash function generated an integer ending in  0^m  bits (</a:t>
            </a:r>
            <a:r>
              <a:rPr lang="en-US" i="1" dirty="0"/>
              <a:t>and</a:t>
            </a:r>
            <a:r>
              <a:rPr lang="en-US" dirty="0"/>
              <a:t> it also generated integers ending in  0^{m-1}  bits,  0^{m-2}  bits, ...,  0^1  bits), intuitively, the number of unique strings is around  2^m .</a:t>
            </a:r>
            <a:br>
              <a:rPr lang="en-US" dirty="0"/>
            </a:br>
            <a:endParaRPr lang="en-US" dirty="0"/>
          </a:p>
          <a:p>
            <a:endParaRPr lang="en-US" altLang="en-US" dirty="0"/>
          </a:p>
        </p:txBody>
      </p:sp>
    </p:spTree>
    <p:extLst>
      <p:ext uri="{BB962C8B-B14F-4D97-AF65-F5344CB8AC3E}">
        <p14:creationId xmlns:p14="http://schemas.microsoft.com/office/powerpoint/2010/main" val="35115733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12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12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12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CCF2-C1BF-074D-965E-8A773B600057}"/>
              </a:ext>
            </a:extLst>
          </p:cNvPr>
          <p:cNvSpPr>
            <a:spLocks noGrp="1"/>
          </p:cNvSpPr>
          <p:nvPr>
            <p:ph type="title"/>
          </p:nvPr>
        </p:nvSpPr>
        <p:spPr/>
        <p:txBody>
          <a:bodyPr/>
          <a:lstStyle/>
          <a:p>
            <a:r>
              <a:rPr lang="en-US" dirty="0"/>
              <a:t>Intuition </a:t>
            </a:r>
          </a:p>
        </p:txBody>
      </p:sp>
      <p:sp>
        <p:nvSpPr>
          <p:cNvPr id="3" name="Slide Number Placeholder 2">
            <a:extLst>
              <a:ext uri="{FF2B5EF4-FFF2-40B4-BE49-F238E27FC236}">
                <a16:creationId xmlns:a16="http://schemas.microsoft.com/office/drawing/2014/main" id="{CCFA57AD-5C9D-424F-A4C1-2CE36721AEA9}"/>
              </a:ext>
            </a:extLst>
          </p:cNvPr>
          <p:cNvSpPr>
            <a:spLocks noGrp="1"/>
          </p:cNvSpPr>
          <p:nvPr>
            <p:ph type="sldNum" sz="quarter" idx="12"/>
          </p:nvPr>
        </p:nvSpPr>
        <p:spPr/>
        <p:txBody>
          <a:bodyPr/>
          <a:lstStyle/>
          <a:p>
            <a:fld id="{19B12225-5612-419B-A8D5-4B8EEE4C217E}" type="slidenum">
              <a:rPr lang="en-US" smtClean="0"/>
              <a:pPr/>
              <a:t>103</a:t>
            </a:fld>
            <a:endParaRPr lang="en-US"/>
          </a:p>
        </p:txBody>
      </p:sp>
      <p:pic>
        <p:nvPicPr>
          <p:cNvPr id="14338" name="Picture 2">
            <a:extLst>
              <a:ext uri="{FF2B5EF4-FFF2-40B4-BE49-F238E27FC236}">
                <a16:creationId xmlns:a16="http://schemas.microsoft.com/office/drawing/2014/main" id="{58776D4B-D1EF-484C-A19F-3D7739A2BD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03300"/>
            <a:ext cx="8229600" cy="39646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17DA3E5-7DD0-8845-A265-A8D3888D8089}"/>
              </a:ext>
            </a:extLst>
          </p:cNvPr>
          <p:cNvSpPr/>
          <p:nvPr/>
        </p:nvSpPr>
        <p:spPr>
          <a:xfrm>
            <a:off x="152400" y="4833928"/>
            <a:ext cx="8785860" cy="646331"/>
          </a:xfrm>
          <a:prstGeom prst="rect">
            <a:avLst/>
          </a:prstGeom>
        </p:spPr>
        <p:txBody>
          <a:bodyPr wrap="square">
            <a:spAutoFit/>
          </a:bodyPr>
          <a:lstStyle/>
          <a:p>
            <a:r>
              <a:rPr lang="en-IN" b="1" dirty="0">
                <a:solidFill>
                  <a:srgbClr val="002060"/>
                </a:solidFill>
                <a:latin typeface="system-ui"/>
              </a:rPr>
              <a:t>In general, we can say, the probability of the rightmost set bit, in binary presentation, to be at the position </a:t>
            </a:r>
            <a:r>
              <a:rPr lang="en-IN" b="1" dirty="0">
                <a:solidFill>
                  <a:srgbClr val="002060"/>
                </a:solidFill>
              </a:rPr>
              <a:t>k</a:t>
            </a:r>
            <a:r>
              <a:rPr lang="en-IN" b="1" dirty="0">
                <a:solidFill>
                  <a:srgbClr val="002060"/>
                </a:solidFill>
                <a:latin typeface="system-ui"/>
              </a:rPr>
              <a:t> in a uniform distribution of numbers is</a:t>
            </a:r>
            <a:endParaRPr lang="en-US" b="1" dirty="0">
              <a:solidFill>
                <a:srgbClr val="002060"/>
              </a:solidFill>
            </a:endParaRPr>
          </a:p>
        </p:txBody>
      </p:sp>
      <p:pic>
        <p:nvPicPr>
          <p:cNvPr id="14342" name="Picture 6">
            <a:extLst>
              <a:ext uri="{FF2B5EF4-FFF2-40B4-BE49-F238E27FC236}">
                <a16:creationId xmlns:a16="http://schemas.microsoft.com/office/drawing/2014/main" id="{D3D388AC-95DF-AF44-AEC0-C301F44F5D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5708804"/>
            <a:ext cx="4267200" cy="646331"/>
          </a:xfrm>
          <a:prstGeom prst="rect">
            <a:avLst/>
          </a:prstGeom>
          <a:solidFill>
            <a:schemeClr val="accent1"/>
          </a:solidFill>
          <a:effectLst>
            <a:outerShdw blurRad="50800" dist="50800" dir="5400000" algn="ctr" rotWithShape="0">
              <a:srgbClr val="000000">
                <a:alpha val="13000"/>
              </a:srgbClr>
            </a:outerShdw>
          </a:effectLst>
        </p:spPr>
      </p:pic>
    </p:spTree>
    <p:extLst>
      <p:ext uri="{BB962C8B-B14F-4D97-AF65-F5344CB8AC3E}">
        <p14:creationId xmlns:p14="http://schemas.microsoft.com/office/powerpoint/2010/main" val="4627430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31708-2FD4-4A48-9652-D675778DF49F}"/>
              </a:ext>
            </a:extLst>
          </p:cNvPr>
          <p:cNvSpPr>
            <a:spLocks noGrp="1"/>
          </p:cNvSpPr>
          <p:nvPr>
            <p:ph type="title"/>
          </p:nvPr>
        </p:nvSpPr>
        <p:spPr/>
        <p:txBody>
          <a:bodyPr/>
          <a:lstStyle/>
          <a:p>
            <a:r>
              <a:rPr lang="en-US" dirty="0"/>
              <a:t>Intuition</a:t>
            </a:r>
          </a:p>
        </p:txBody>
      </p:sp>
      <p:sp>
        <p:nvSpPr>
          <p:cNvPr id="3" name="Content Placeholder 2">
            <a:extLst>
              <a:ext uri="{FF2B5EF4-FFF2-40B4-BE49-F238E27FC236}">
                <a16:creationId xmlns:a16="http://schemas.microsoft.com/office/drawing/2014/main" id="{FCCD0E08-5C9F-CE4B-901B-DF44E59F2E39}"/>
              </a:ext>
            </a:extLst>
          </p:cNvPr>
          <p:cNvSpPr>
            <a:spLocks noGrp="1"/>
          </p:cNvSpPr>
          <p:nvPr>
            <p:ph sz="half" idx="1"/>
          </p:nvPr>
        </p:nvSpPr>
        <p:spPr>
          <a:xfrm>
            <a:off x="193040" y="1121181"/>
            <a:ext cx="8745220" cy="4212820"/>
          </a:xfrm>
        </p:spPr>
        <p:txBody>
          <a:bodyPr>
            <a:noAutofit/>
          </a:bodyPr>
          <a:lstStyle/>
          <a:p>
            <a:pPr marL="317500" indent="-317500" algn="just"/>
            <a:r>
              <a:rPr lang="en-IN" sz="2200" dirty="0"/>
              <a:t>The probability of the rightmost set bit drops by a factor of 1/2 with every position from the LSB to MSB</a:t>
            </a:r>
          </a:p>
          <a:p>
            <a:pPr marL="317500" indent="-317500" algn="just"/>
            <a:r>
              <a:rPr lang="en-IN" sz="2200" dirty="0"/>
              <a:t>So if we keep on recording the position of the rightmost set bit, </a:t>
            </a:r>
            <a:r>
              <a:rPr lang="el-GR" sz="2200" dirty="0"/>
              <a:t>ρ, </a:t>
            </a:r>
            <a:r>
              <a:rPr lang="en-IN" sz="2200" dirty="0"/>
              <a:t>for every element in the stream (assuming uniform distribution) we should expect </a:t>
            </a:r>
            <a:r>
              <a:rPr lang="el-GR" sz="2200" dirty="0"/>
              <a:t>ρ = 0 </a:t>
            </a:r>
            <a:r>
              <a:rPr lang="en-IN" sz="2200" dirty="0"/>
              <a:t>to be 0.5, </a:t>
            </a:r>
            <a:r>
              <a:rPr lang="el-GR" sz="2200" dirty="0"/>
              <a:t>ρ = 1 </a:t>
            </a:r>
            <a:r>
              <a:rPr lang="en-IN" sz="2200" dirty="0"/>
              <a:t>to be 0.25, and so on. This probability should become 0 when bit position, b is b &gt; log m while it should be non-zero when b &lt;= log m where m is the number of distinct elements in the stream.</a:t>
            </a:r>
          </a:p>
          <a:p>
            <a:pPr marL="317500" indent="-317500" algn="just"/>
            <a:r>
              <a:rPr lang="en-IN" sz="2200" dirty="0"/>
              <a:t>Hence, if we find the rightmost unset bit position b such that the probability is 0, we can say that the number of unique elements will approximately be 2 ^ b. This forms the core intuition behind the </a:t>
            </a:r>
            <a:r>
              <a:rPr lang="en-IN" sz="2200" dirty="0" err="1"/>
              <a:t>Flajolet</a:t>
            </a:r>
            <a:r>
              <a:rPr lang="en-IN" sz="2200" dirty="0"/>
              <a:t> Martin algorithm.</a:t>
            </a:r>
          </a:p>
          <a:p>
            <a:pPr marL="118872" indent="0">
              <a:buNone/>
            </a:pPr>
            <a:endParaRPr lang="en-IN" sz="2200" dirty="0"/>
          </a:p>
          <a:p>
            <a:pPr marL="118872" indent="0">
              <a:buNone/>
            </a:pPr>
            <a:endParaRPr lang="en-IN" sz="2200" dirty="0"/>
          </a:p>
          <a:p>
            <a:pPr marL="118872" indent="0">
              <a:buNone/>
            </a:pPr>
            <a:r>
              <a:rPr lang="en-IN" sz="2200" dirty="0"/>
              <a:t/>
            </a:r>
            <a:br>
              <a:rPr lang="en-IN" sz="2200" dirty="0"/>
            </a:br>
            <a:endParaRPr lang="en-US" sz="2200" dirty="0"/>
          </a:p>
        </p:txBody>
      </p:sp>
      <p:sp>
        <p:nvSpPr>
          <p:cNvPr id="4" name="Slide Number Placeholder 3">
            <a:extLst>
              <a:ext uri="{FF2B5EF4-FFF2-40B4-BE49-F238E27FC236}">
                <a16:creationId xmlns:a16="http://schemas.microsoft.com/office/drawing/2014/main" id="{C113C357-4038-B443-A042-8E3C8A0567CA}"/>
              </a:ext>
            </a:extLst>
          </p:cNvPr>
          <p:cNvSpPr>
            <a:spLocks noGrp="1"/>
          </p:cNvSpPr>
          <p:nvPr>
            <p:ph type="sldNum" sz="quarter" idx="12"/>
          </p:nvPr>
        </p:nvSpPr>
        <p:spPr/>
        <p:txBody>
          <a:bodyPr/>
          <a:lstStyle/>
          <a:p>
            <a:fld id="{19B12225-5612-419B-A8D5-4B8EEE4C217E}" type="slidenum">
              <a:rPr lang="en-US" smtClean="0"/>
              <a:pPr/>
              <a:t>104</a:t>
            </a:fld>
            <a:endParaRPr lang="en-US"/>
          </a:p>
        </p:txBody>
      </p:sp>
      <p:pic>
        <p:nvPicPr>
          <p:cNvPr id="15366" name="Picture 6">
            <a:extLst>
              <a:ext uri="{FF2B5EF4-FFF2-40B4-BE49-F238E27FC236}">
                <a16:creationId xmlns:a16="http://schemas.microsoft.com/office/drawing/2014/main" id="{9E469CDB-C0D9-084D-99BB-BD0E52C492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620" y="5334001"/>
            <a:ext cx="8862060" cy="137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751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168FE54-A2BD-414F-AA5C-953378180F0B}" type="slidenum">
              <a:rPr lang="en-US" altLang="en-US"/>
              <a:pPr/>
              <a:t>105</a:t>
            </a:fld>
            <a:endParaRPr lang="en-US" altLang="en-US"/>
          </a:p>
        </p:txBody>
      </p:sp>
      <p:sp>
        <p:nvSpPr>
          <p:cNvPr id="11266" name="Rectangle 2"/>
          <p:cNvSpPr>
            <a:spLocks noGrp="1" noChangeArrowheads="1"/>
          </p:cNvSpPr>
          <p:nvPr>
            <p:ph type="title"/>
          </p:nvPr>
        </p:nvSpPr>
        <p:spPr/>
        <p:txBody>
          <a:bodyPr/>
          <a:lstStyle/>
          <a:p>
            <a:r>
              <a:rPr lang="en-US" altLang="en-US" dirty="0" err="1"/>
              <a:t>Flajolet</a:t>
            </a:r>
            <a:r>
              <a:rPr lang="en-US" altLang="en-US" dirty="0"/>
              <a:t>-Martin Approach</a:t>
            </a:r>
          </a:p>
        </p:txBody>
      </p:sp>
      <p:sp>
        <p:nvSpPr>
          <p:cNvPr id="11267" name="Rectangle 3"/>
          <p:cNvSpPr>
            <a:spLocks noGrp="1" noChangeArrowheads="1"/>
          </p:cNvSpPr>
          <p:nvPr>
            <p:ph type="body" idx="1"/>
          </p:nvPr>
        </p:nvSpPr>
        <p:spPr>
          <a:xfrm>
            <a:off x="304800" y="1524000"/>
            <a:ext cx="8534400" cy="4724400"/>
          </a:xfrm>
        </p:spPr>
        <p:txBody>
          <a:bodyPr/>
          <a:lstStyle/>
          <a:p>
            <a:r>
              <a:rPr lang="en-US" altLang="en-US" dirty="0"/>
              <a:t>Pick a hash function </a:t>
            </a:r>
            <a:r>
              <a:rPr lang="en-US" altLang="en-US" i="1" dirty="0"/>
              <a:t>h</a:t>
            </a:r>
            <a:r>
              <a:rPr lang="en-US" altLang="en-US" dirty="0"/>
              <a:t>  that maps each of the </a:t>
            </a:r>
            <a:r>
              <a:rPr lang="en-US" altLang="en-US" i="1" dirty="0"/>
              <a:t>n</a:t>
            </a:r>
            <a:r>
              <a:rPr lang="en-US" altLang="en-US" dirty="0"/>
              <a:t>  elements to at least log</a:t>
            </a:r>
            <a:r>
              <a:rPr lang="en-US" altLang="en-US" baseline="-25000" dirty="0"/>
              <a:t>2</a:t>
            </a:r>
            <a:r>
              <a:rPr lang="en-US" altLang="en-US" i="1" dirty="0"/>
              <a:t>n</a:t>
            </a:r>
            <a:r>
              <a:rPr lang="en-US" altLang="en-US" dirty="0"/>
              <a:t>  bits.</a:t>
            </a:r>
          </a:p>
          <a:p>
            <a:r>
              <a:rPr lang="en-US" altLang="en-US" dirty="0"/>
              <a:t>For each stream element </a:t>
            </a:r>
            <a:r>
              <a:rPr lang="en-US" altLang="en-US" i="1" dirty="0"/>
              <a:t>a</a:t>
            </a:r>
            <a:r>
              <a:rPr lang="en-US" altLang="en-US" dirty="0"/>
              <a:t>, let </a:t>
            </a:r>
            <a:r>
              <a:rPr lang="en-US" altLang="en-US" i="1" dirty="0"/>
              <a:t>r</a:t>
            </a:r>
            <a:r>
              <a:rPr lang="en-US" altLang="en-US" dirty="0"/>
              <a:t> (</a:t>
            </a:r>
            <a:r>
              <a:rPr lang="en-US" altLang="en-US" i="1" dirty="0"/>
              <a:t>a</a:t>
            </a:r>
            <a:r>
              <a:rPr lang="en-US" altLang="en-US" dirty="0"/>
              <a:t> ) be the number of trailing 0’s in </a:t>
            </a:r>
            <a:r>
              <a:rPr lang="en-US" altLang="en-US" i="1" dirty="0"/>
              <a:t>h </a:t>
            </a:r>
            <a:r>
              <a:rPr lang="en-US" altLang="en-US" dirty="0"/>
              <a:t>(</a:t>
            </a:r>
            <a:r>
              <a:rPr lang="en-US" altLang="en-US" i="1" dirty="0"/>
              <a:t>a </a:t>
            </a:r>
            <a:r>
              <a:rPr lang="en-US" altLang="en-US" dirty="0"/>
              <a:t>).</a:t>
            </a:r>
          </a:p>
          <a:p>
            <a:r>
              <a:rPr lang="en-US" altLang="en-US" dirty="0"/>
              <a:t>Record </a:t>
            </a:r>
            <a:r>
              <a:rPr lang="en-US" altLang="en-US" i="1" dirty="0"/>
              <a:t>R </a:t>
            </a:r>
            <a:r>
              <a:rPr lang="en-US" altLang="en-US" dirty="0"/>
              <a:t>= the maximum </a:t>
            </a:r>
            <a:r>
              <a:rPr lang="en-US" altLang="en-US" i="1" dirty="0"/>
              <a:t>r</a:t>
            </a:r>
            <a:r>
              <a:rPr lang="en-US" altLang="en-US" dirty="0"/>
              <a:t> (</a:t>
            </a:r>
            <a:r>
              <a:rPr lang="en-US" altLang="en-US" i="1" dirty="0"/>
              <a:t>a</a:t>
            </a:r>
            <a:r>
              <a:rPr lang="en-US" altLang="en-US" dirty="0"/>
              <a:t> ) seen.</a:t>
            </a:r>
          </a:p>
          <a:p>
            <a:r>
              <a:rPr lang="en-US" altLang="en-US" dirty="0"/>
              <a:t>Estimate = 2</a:t>
            </a:r>
            <a:r>
              <a:rPr lang="en-US" altLang="en-US" i="1" baseline="30000" dirty="0"/>
              <a:t>R</a:t>
            </a:r>
            <a:r>
              <a:rPr lang="en-US" altLang="en-US" dirty="0"/>
              <a:t>.</a:t>
            </a:r>
          </a:p>
        </p:txBody>
      </p:sp>
    </p:spTree>
    <p:extLst>
      <p:ext uri="{BB962C8B-B14F-4D97-AF65-F5344CB8AC3E}">
        <p14:creationId xmlns:p14="http://schemas.microsoft.com/office/powerpoint/2010/main" val="35115733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2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26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2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Simplified </a:t>
            </a:r>
          </a:p>
        </p:txBody>
      </p:sp>
      <p:sp>
        <p:nvSpPr>
          <p:cNvPr id="3" name="Content Placeholder 2"/>
          <p:cNvSpPr>
            <a:spLocks noGrp="1"/>
          </p:cNvSpPr>
          <p:nvPr>
            <p:ph idx="1"/>
          </p:nvPr>
        </p:nvSpPr>
        <p:spPr>
          <a:xfrm>
            <a:off x="228600" y="1143000"/>
            <a:ext cx="8763000" cy="5410201"/>
          </a:xfrm>
        </p:spPr>
        <p:txBody>
          <a:bodyPr>
            <a:noAutofit/>
          </a:bodyPr>
          <a:lstStyle/>
          <a:p>
            <a:r>
              <a:rPr lang="en-US" sz="2800" dirty="0"/>
              <a:t>Create a bit vector (bit array) of sufficient length  L , such that  2</a:t>
            </a:r>
            <a:r>
              <a:rPr lang="en-US" sz="2800" baseline="30000" dirty="0"/>
              <a:t>L</a:t>
            </a:r>
            <a:r>
              <a:rPr lang="en-US" sz="2800" dirty="0"/>
              <a:t>&gt;n , the number of elements in the stream. Usually a 64-bit vector is sufficient since  2</a:t>
            </a:r>
            <a:r>
              <a:rPr lang="en-US" sz="2800" baseline="30000" dirty="0"/>
              <a:t>{64} </a:t>
            </a:r>
            <a:r>
              <a:rPr lang="en-US" sz="2800" dirty="0"/>
              <a:t> is quite large for most purposes.</a:t>
            </a:r>
          </a:p>
          <a:p>
            <a:r>
              <a:rPr lang="en-US" sz="2800" dirty="0"/>
              <a:t>The </a:t>
            </a:r>
            <a:r>
              <a:rPr lang="en-US" sz="2800" dirty="0" err="1"/>
              <a:t>i-</a:t>
            </a:r>
            <a:r>
              <a:rPr lang="en-US" sz="2800" baseline="30000" dirty="0" err="1"/>
              <a:t>th</a:t>
            </a:r>
            <a:r>
              <a:rPr lang="en-US" sz="2800" dirty="0"/>
              <a:t> bit in this vector/array represents whether we have seen a hash function value whose binary representation ends in  0</a:t>
            </a:r>
            <a:r>
              <a:rPr lang="en-US" sz="2800" baseline="30000" dirty="0"/>
              <a:t>i</a:t>
            </a:r>
            <a:r>
              <a:rPr lang="en-US" sz="2800" dirty="0"/>
              <a:t> . So initialize each bit to 0.</a:t>
            </a:r>
          </a:p>
          <a:p>
            <a:r>
              <a:rPr lang="en-US" sz="2800" dirty="0"/>
              <a:t>Generate a good, random hash function that maps input (usually strings) to natural numbers.</a:t>
            </a:r>
          </a:p>
          <a:p>
            <a:r>
              <a:rPr lang="en-US" sz="2800" dirty="0"/>
              <a:t>Read input. For each word, hash it and determine the number of trailing zeros. If the number of trailing zeros is k, set the k-</a:t>
            </a:r>
            <a:r>
              <a:rPr lang="en-US" sz="2800" dirty="0" err="1"/>
              <a:t>th</a:t>
            </a:r>
            <a:r>
              <a:rPr lang="en-US" sz="2800" dirty="0"/>
              <a:t> bit in the bit vector to 1.</a:t>
            </a:r>
          </a:p>
        </p:txBody>
      </p:sp>
      <p:sp>
        <p:nvSpPr>
          <p:cNvPr id="4" name="Slide Number Placeholder 3"/>
          <p:cNvSpPr>
            <a:spLocks noGrp="1"/>
          </p:cNvSpPr>
          <p:nvPr>
            <p:ph type="sldNum" sz="quarter" idx="12"/>
          </p:nvPr>
        </p:nvSpPr>
        <p:spPr/>
        <p:txBody>
          <a:bodyPr/>
          <a:lstStyle/>
          <a:p>
            <a:fld id="{19B12225-5612-419B-A8D5-4B8EEE4C217E}" type="slidenum">
              <a:rPr lang="en-US" smtClean="0"/>
              <a:pPr/>
              <a:t>106</a:t>
            </a:fld>
            <a:endParaRPr lang="en-US"/>
          </a:p>
        </p:txBody>
      </p:sp>
    </p:spTree>
    <p:extLst>
      <p:ext uri="{BB962C8B-B14F-4D97-AF65-F5344CB8AC3E}">
        <p14:creationId xmlns:p14="http://schemas.microsoft.com/office/powerpoint/2010/main" val="15147830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Simplified</a:t>
            </a:r>
          </a:p>
        </p:txBody>
      </p:sp>
      <p:sp>
        <p:nvSpPr>
          <p:cNvPr id="3" name="Content Placeholder 2"/>
          <p:cNvSpPr>
            <a:spLocks noGrp="1"/>
          </p:cNvSpPr>
          <p:nvPr>
            <p:ph idx="1"/>
          </p:nvPr>
        </p:nvSpPr>
        <p:spPr>
          <a:xfrm>
            <a:off x="381000" y="1295400"/>
            <a:ext cx="8305800" cy="5257801"/>
          </a:xfrm>
        </p:spPr>
        <p:txBody>
          <a:bodyPr>
            <a:normAutofit/>
          </a:bodyPr>
          <a:lstStyle/>
          <a:p>
            <a:r>
              <a:rPr lang="en-US" sz="3600" dirty="0"/>
              <a:t>Once input is exhausted, get the index of the first 0 in the bit array (call this R). By the way, this is just the number of consecutive 1s (i.e. we have seen 0, 00, ...,  as the output of the hash function) plus one.</a:t>
            </a:r>
          </a:p>
          <a:p>
            <a:r>
              <a:rPr lang="en-US" sz="3600" dirty="0"/>
              <a:t>Calculate the number of unique words as </a:t>
            </a:r>
          </a:p>
          <a:p>
            <a:pPr lvl="1"/>
            <a:r>
              <a:rPr lang="en-US" sz="3200" dirty="0"/>
              <a:t> 2^R * Constant . </a:t>
            </a:r>
          </a:p>
        </p:txBody>
      </p:sp>
      <p:sp>
        <p:nvSpPr>
          <p:cNvPr id="4" name="Slide Number Placeholder 3"/>
          <p:cNvSpPr>
            <a:spLocks noGrp="1"/>
          </p:cNvSpPr>
          <p:nvPr>
            <p:ph type="sldNum" sz="quarter" idx="12"/>
          </p:nvPr>
        </p:nvSpPr>
        <p:spPr/>
        <p:txBody>
          <a:bodyPr/>
          <a:lstStyle/>
          <a:p>
            <a:fld id="{19B12225-5612-419B-A8D5-4B8EEE4C217E}" type="slidenum">
              <a:rPr lang="en-US" smtClean="0"/>
              <a:pPr/>
              <a:t>107</a:t>
            </a:fld>
            <a:endParaRPr lang="en-US"/>
          </a:p>
        </p:txBody>
      </p:sp>
    </p:spTree>
    <p:extLst>
      <p:ext uri="{BB962C8B-B14F-4D97-AF65-F5344CB8AC3E}">
        <p14:creationId xmlns:p14="http://schemas.microsoft.com/office/powerpoint/2010/main" val="30208905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12654-0346-5946-A77C-573A0BB0FD79}"/>
              </a:ext>
            </a:extLst>
          </p:cNvPr>
          <p:cNvSpPr>
            <a:spLocks noGrp="1"/>
          </p:cNvSpPr>
          <p:nvPr>
            <p:ph type="title"/>
          </p:nvPr>
        </p:nvSpPr>
        <p:spPr/>
        <p:txBody>
          <a:bodyPr/>
          <a:lstStyle/>
          <a:p>
            <a:r>
              <a:rPr lang="en-US" dirty="0"/>
              <a:t>Simple Explanation </a:t>
            </a:r>
          </a:p>
        </p:txBody>
      </p:sp>
      <p:sp>
        <p:nvSpPr>
          <p:cNvPr id="3" name="Content Placeholder 2">
            <a:extLst>
              <a:ext uri="{FF2B5EF4-FFF2-40B4-BE49-F238E27FC236}">
                <a16:creationId xmlns:a16="http://schemas.microsoft.com/office/drawing/2014/main" id="{913E3311-CD28-0B47-889F-9DAA4A7E1F07}"/>
              </a:ext>
            </a:extLst>
          </p:cNvPr>
          <p:cNvSpPr>
            <a:spLocks noGrp="1"/>
          </p:cNvSpPr>
          <p:nvPr>
            <p:ph idx="1"/>
          </p:nvPr>
        </p:nvSpPr>
        <p:spPr>
          <a:xfrm>
            <a:off x="457200" y="1063752"/>
            <a:ext cx="8229600" cy="5489449"/>
          </a:xfrm>
        </p:spPr>
        <p:txBody>
          <a:bodyPr>
            <a:normAutofit fontScale="77500" lnSpcReduction="20000"/>
          </a:bodyPr>
          <a:lstStyle/>
          <a:p>
            <a:r>
              <a:rPr lang="en-IN" dirty="0"/>
              <a:t>We start with defining a closed hash range, big enough to hold the maximum number of unique values possible - something as big as 2 ^ 64. </a:t>
            </a:r>
          </a:p>
          <a:p>
            <a:r>
              <a:rPr lang="en-IN" dirty="0"/>
              <a:t>Every element of the stream is passed through a hash function that permutes the elements in a uniform distribution.</a:t>
            </a:r>
          </a:p>
          <a:p>
            <a:r>
              <a:rPr lang="en-IN" dirty="0"/>
              <a:t>For this hash value, we find the position of the rightmost set bit and mark the corresponding position in the bit vector as 1, suggesting that we have seen the position.</a:t>
            </a:r>
          </a:p>
          <a:p>
            <a:r>
              <a:rPr lang="en-IN" dirty="0"/>
              <a:t>Once all the elements are processed, the bit vector will have 1s at all the positions corresponding to the position of every rightmost set bit for all elements in the stream.</a:t>
            </a:r>
          </a:p>
          <a:p>
            <a:r>
              <a:rPr lang="en-IN" dirty="0"/>
              <a:t>Now we find the position, b, of the rightmost 0 in this bit vector. This position b corresponds to the rightmost set bit that we have not seen while processing the elements. </a:t>
            </a:r>
          </a:p>
          <a:p>
            <a:r>
              <a:rPr lang="en-IN" dirty="0"/>
              <a:t>This corresponds to the probability 0 and hence as per the intuition will help in approximating the cardinality as 2 ^ b.</a:t>
            </a:r>
          </a:p>
          <a:p>
            <a:endParaRPr lang="en-US" dirty="0"/>
          </a:p>
        </p:txBody>
      </p:sp>
      <p:sp>
        <p:nvSpPr>
          <p:cNvPr id="4" name="Slide Number Placeholder 3">
            <a:extLst>
              <a:ext uri="{FF2B5EF4-FFF2-40B4-BE49-F238E27FC236}">
                <a16:creationId xmlns:a16="http://schemas.microsoft.com/office/drawing/2014/main" id="{B6F02537-1EEA-7347-849A-0967940D49D8}"/>
              </a:ext>
            </a:extLst>
          </p:cNvPr>
          <p:cNvSpPr>
            <a:spLocks noGrp="1"/>
          </p:cNvSpPr>
          <p:nvPr>
            <p:ph type="sldNum" sz="quarter" idx="12"/>
          </p:nvPr>
        </p:nvSpPr>
        <p:spPr/>
        <p:txBody>
          <a:bodyPr/>
          <a:lstStyle/>
          <a:p>
            <a:fld id="{19B12225-5612-419B-A8D5-4B8EEE4C217E}" type="slidenum">
              <a:rPr lang="en-US" smtClean="0"/>
              <a:pPr/>
              <a:t>108</a:t>
            </a:fld>
            <a:endParaRPr lang="en-US"/>
          </a:p>
        </p:txBody>
      </p:sp>
    </p:spTree>
    <p:extLst>
      <p:ext uri="{BB962C8B-B14F-4D97-AF65-F5344CB8AC3E}">
        <p14:creationId xmlns:p14="http://schemas.microsoft.com/office/powerpoint/2010/main" val="32736992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100013"/>
            <a:ext cx="7543800" cy="1295401"/>
          </a:xfrm>
        </p:spPr>
        <p:txBody>
          <a:bodyPr/>
          <a:lstStyle/>
          <a:p>
            <a:pPr eaLnBrk="1" hangingPunct="1"/>
            <a:r>
              <a:rPr lang="en-US" altLang="en-US"/>
              <a:t>FM Algorithm</a:t>
            </a:r>
            <a:endParaRPr lang="en-AU" altLang="en-US"/>
          </a:p>
        </p:txBody>
      </p:sp>
      <p:sp>
        <p:nvSpPr>
          <p:cNvPr id="516111" name="Text Box 15"/>
          <p:cNvSpPr txBox="1">
            <a:spLocks noChangeArrowheads="1"/>
          </p:cNvSpPr>
          <p:nvPr/>
        </p:nvSpPr>
        <p:spPr bwMode="auto">
          <a:xfrm>
            <a:off x="6011863" y="2349500"/>
            <a:ext cx="642937" cy="396875"/>
          </a:xfrm>
          <a:prstGeom prst="rect">
            <a:avLst/>
          </a:prstGeom>
          <a:noFill/>
          <a:ln w="9525" algn="ctr">
            <a:noFill/>
            <a:miter lim="800000"/>
            <a:headEnd/>
            <a:tailEnd/>
          </a:ln>
        </p:spPr>
        <p:txBody>
          <a:bodyPr wrap="none">
            <a:spAutoFit/>
          </a:bodyPr>
          <a:lstStyle/>
          <a:p>
            <a:pPr eaLnBrk="1" hangingPunct="1"/>
            <a:r>
              <a:rPr lang="en-US" altLang="en-US">
                <a:solidFill>
                  <a:srgbClr val="FF0000"/>
                </a:solidFill>
              </a:rPr>
              <a:t>FM</a:t>
            </a:r>
            <a:r>
              <a:rPr lang="en-US" altLang="en-US" baseline="-25000">
                <a:solidFill>
                  <a:srgbClr val="FF0000"/>
                </a:solidFill>
              </a:rPr>
              <a:t>1</a:t>
            </a:r>
            <a:endParaRPr lang="en-AU" altLang="en-US" baseline="-25000">
              <a:solidFill>
                <a:srgbClr val="FF0000"/>
              </a:solidFill>
            </a:endParaRPr>
          </a:p>
        </p:txBody>
      </p:sp>
      <p:graphicFrame>
        <p:nvGraphicFramePr>
          <p:cNvPr id="516156" name="Group 60"/>
          <p:cNvGraphicFramePr>
            <a:graphicFrameLocks noGrp="1"/>
          </p:cNvGraphicFramePr>
          <p:nvPr/>
        </p:nvGraphicFramePr>
        <p:xfrm>
          <a:off x="6659563" y="2276475"/>
          <a:ext cx="2087562" cy="487620"/>
        </p:xfrm>
        <a:graphic>
          <a:graphicData uri="http://schemas.openxmlformats.org/drawingml/2006/table">
            <a:tbl>
              <a:tblPr/>
              <a:tblGrid>
                <a:gridCol w="522287">
                  <a:extLst>
                    <a:ext uri="{9D8B030D-6E8A-4147-A177-3AD203B41FA5}">
                      <a16:colId xmlns:a16="http://schemas.microsoft.com/office/drawing/2014/main" val="20000"/>
                    </a:ext>
                  </a:extLst>
                </a:gridCol>
                <a:gridCol w="522288">
                  <a:extLst>
                    <a:ext uri="{9D8B030D-6E8A-4147-A177-3AD203B41FA5}">
                      <a16:colId xmlns:a16="http://schemas.microsoft.com/office/drawing/2014/main" val="20001"/>
                    </a:ext>
                  </a:extLst>
                </a:gridCol>
                <a:gridCol w="520700">
                  <a:extLst>
                    <a:ext uri="{9D8B030D-6E8A-4147-A177-3AD203B41FA5}">
                      <a16:colId xmlns:a16="http://schemas.microsoft.com/office/drawing/2014/main" val="20002"/>
                    </a:ext>
                  </a:extLst>
                </a:gridCol>
                <a:gridCol w="522287">
                  <a:extLst>
                    <a:ext uri="{9D8B030D-6E8A-4147-A177-3AD203B41FA5}">
                      <a16:colId xmlns:a16="http://schemas.microsoft.com/office/drawing/2014/main" val="20003"/>
                    </a:ext>
                  </a:extLst>
                </a:gridCol>
              </a:tblGrid>
              <a:tr h="4873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dirty="0">
                          <a:ln>
                            <a:noFill/>
                          </a:ln>
                          <a:solidFill>
                            <a:schemeClr val="tx1"/>
                          </a:solidFill>
                          <a:effectLst/>
                          <a:latin typeface="Arial" charset="0"/>
                        </a:rPr>
                        <a:t>1</a:t>
                      </a:r>
                      <a:endParaRPr kumimoji="0" lang="en-AU" sz="2600" b="0" i="0" u="none" strike="noStrike" cap="none" normalizeH="0" baseline="0" dirty="0">
                        <a:ln>
                          <a:noFill/>
                        </a:ln>
                        <a:solidFill>
                          <a:schemeClr val="tx1"/>
                        </a:solidFill>
                        <a:effectLst/>
                        <a:latin typeface="Arial" charset="0"/>
                      </a:endParaRPr>
                    </a:p>
                  </a:txBody>
                  <a:tcPr marT="45690" marB="45690" horzOverflow="overflow">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dirty="0">
                          <a:ln>
                            <a:noFill/>
                          </a:ln>
                          <a:solidFill>
                            <a:schemeClr val="tx1"/>
                          </a:solidFill>
                          <a:effectLst/>
                          <a:latin typeface="Arial" charset="0"/>
                        </a:rPr>
                        <a:t>0</a:t>
                      </a:r>
                      <a:endParaRPr kumimoji="0" lang="en-AU" sz="2600" b="0" i="0" u="none" strike="noStrike" cap="none" normalizeH="0" baseline="0" dirty="0">
                        <a:ln>
                          <a:noFill/>
                        </a:ln>
                        <a:solidFill>
                          <a:schemeClr val="tx1"/>
                        </a:solidFill>
                        <a:effectLst/>
                        <a:latin typeface="Arial" charset="0"/>
                      </a:endParaRPr>
                    </a:p>
                  </a:txBody>
                  <a:tcPr marT="45690" marB="45690" horzOverflow="overflow">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dirty="0">
                          <a:ln>
                            <a:noFill/>
                          </a:ln>
                          <a:solidFill>
                            <a:schemeClr val="tx1"/>
                          </a:solidFill>
                          <a:effectLst/>
                          <a:latin typeface="Arial" charset="0"/>
                        </a:rPr>
                        <a:t>1</a:t>
                      </a:r>
                      <a:endParaRPr kumimoji="0" lang="en-AU" sz="2600" b="0" i="0" u="none" strike="noStrike" cap="none" normalizeH="0" baseline="0" dirty="0">
                        <a:ln>
                          <a:noFill/>
                        </a:ln>
                        <a:solidFill>
                          <a:schemeClr val="tx1"/>
                        </a:solidFill>
                        <a:effectLst/>
                        <a:latin typeface="Arial" charset="0"/>
                      </a:endParaRPr>
                    </a:p>
                  </a:txBody>
                  <a:tcPr marT="45690" marB="45690" horzOverflow="overflow">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dirty="0">
                          <a:ln>
                            <a:noFill/>
                          </a:ln>
                          <a:solidFill>
                            <a:schemeClr val="tx1"/>
                          </a:solidFill>
                          <a:effectLst/>
                          <a:latin typeface="Arial" charset="0"/>
                        </a:rPr>
                        <a:t>0</a:t>
                      </a:r>
                      <a:endParaRPr kumimoji="0" lang="en-AU" sz="2600" b="0" i="0" u="none" strike="noStrike" cap="none" normalizeH="0" baseline="0" dirty="0">
                        <a:ln>
                          <a:noFill/>
                        </a:ln>
                        <a:solidFill>
                          <a:schemeClr val="tx1"/>
                        </a:solidFill>
                        <a:effectLst/>
                        <a:latin typeface="Arial" charset="0"/>
                      </a:endParaRPr>
                    </a:p>
                  </a:txBody>
                  <a:tcPr marT="45690" marB="45690" horzOverflow="overflow">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16168" name="Text Box 72"/>
          <p:cNvSpPr txBox="1">
            <a:spLocks noChangeArrowheads="1"/>
          </p:cNvSpPr>
          <p:nvPr/>
        </p:nvSpPr>
        <p:spPr bwMode="auto">
          <a:xfrm>
            <a:off x="7027863" y="2932113"/>
            <a:ext cx="931862" cy="400050"/>
          </a:xfrm>
          <a:prstGeom prst="rect">
            <a:avLst/>
          </a:prstGeom>
          <a:noFill/>
          <a:ln w="9525" algn="ctr">
            <a:noFill/>
            <a:miter lim="800000"/>
            <a:headEnd/>
            <a:tailEnd/>
          </a:ln>
        </p:spPr>
        <p:txBody>
          <a:bodyPr wrap="none">
            <a:spAutoFit/>
          </a:bodyPr>
          <a:lstStyle/>
          <a:p>
            <a:pPr algn="ctr" eaLnBrk="1" hangingPunct="1"/>
            <a:r>
              <a:rPr lang="en-US" altLang="en-US"/>
              <a:t>B</a:t>
            </a:r>
            <a:r>
              <a:rPr lang="en-US" altLang="en-US" baseline="-25000"/>
              <a:t>1 </a:t>
            </a:r>
            <a:r>
              <a:rPr lang="en-US" altLang="en-US"/>
              <a:t> = 1</a:t>
            </a:r>
            <a:endParaRPr lang="en-AU" altLang="en-US"/>
          </a:p>
        </p:txBody>
      </p:sp>
      <p:sp>
        <p:nvSpPr>
          <p:cNvPr id="516169" name="Line 73"/>
          <p:cNvSpPr>
            <a:spLocks noChangeShapeType="1"/>
          </p:cNvSpPr>
          <p:nvPr/>
        </p:nvSpPr>
        <p:spPr bwMode="auto">
          <a:xfrm flipV="1">
            <a:off x="7451725" y="2708275"/>
            <a:ext cx="0" cy="287338"/>
          </a:xfrm>
          <a:prstGeom prst="line">
            <a:avLst/>
          </a:prstGeom>
          <a:noFill/>
          <a:ln w="57150">
            <a:solidFill>
              <a:srgbClr val="FF0000"/>
            </a:solidFill>
            <a:round/>
            <a:headEnd/>
            <a:tailEnd type="triangle" w="med" len="med"/>
          </a:ln>
        </p:spPr>
        <p:txBody>
          <a:bodyPr wrap="none" anchor="ctr">
            <a:spAutoFit/>
          </a:bodyPr>
          <a:lstStyle/>
          <a:p>
            <a:endParaRPr lang="en-US"/>
          </a:p>
        </p:txBody>
      </p:sp>
      <p:sp>
        <p:nvSpPr>
          <p:cNvPr id="516172" name="Rectangle 76"/>
          <p:cNvSpPr>
            <a:spLocks noChangeArrowheads="1"/>
          </p:cNvSpPr>
          <p:nvPr/>
        </p:nvSpPr>
        <p:spPr bwMode="auto">
          <a:xfrm>
            <a:off x="323851" y="1066800"/>
            <a:ext cx="5391150" cy="5333999"/>
          </a:xfrm>
          <a:prstGeom prst="rect">
            <a:avLst/>
          </a:prstGeom>
          <a:noFill/>
          <a:ln w="9525">
            <a:noFill/>
            <a:miter lim="800000"/>
            <a:headEnd/>
            <a:tailEnd/>
          </a:ln>
        </p:spPr>
        <p:txBody>
          <a:bodyPr/>
          <a:lstStyle/>
          <a:p>
            <a:pPr marL="742950" lvl="1" indent="-285750" eaLnBrk="1" hangingPunct="1">
              <a:spcBef>
                <a:spcPct val="20000"/>
              </a:spcBef>
              <a:buClr>
                <a:schemeClr val="accent2"/>
              </a:buClr>
              <a:buSzPct val="70000"/>
              <a:buFont typeface="Wingdings" pitchFamily="2" charset="2"/>
              <a:buNone/>
            </a:pPr>
            <a:r>
              <a:rPr lang="en-US" altLang="en-US" sz="2400" dirty="0">
                <a:solidFill>
                  <a:srgbClr val="FF0000"/>
                </a:solidFill>
              </a:rPr>
              <a:t>Use r hash functions to create r FM Sketches</a:t>
            </a:r>
          </a:p>
          <a:p>
            <a:pPr marL="342900" indent="-342900" eaLnBrk="1" hangingPunct="1">
              <a:spcBef>
                <a:spcPct val="20000"/>
              </a:spcBef>
              <a:buClr>
                <a:schemeClr val="tx2"/>
              </a:buClr>
              <a:buSzPct val="70000"/>
              <a:buFont typeface="Wingdings" pitchFamily="2" charset="2"/>
              <a:buChar char="l"/>
            </a:pPr>
            <a:r>
              <a:rPr lang="en-US" altLang="en-US" sz="2400" dirty="0"/>
              <a:t>Initialize each FM to zero</a:t>
            </a:r>
          </a:p>
          <a:p>
            <a:pPr marL="342900" indent="-342900" eaLnBrk="1" hangingPunct="1">
              <a:spcBef>
                <a:spcPct val="20000"/>
              </a:spcBef>
              <a:buClr>
                <a:schemeClr val="tx2"/>
              </a:buClr>
              <a:buSzPct val="70000"/>
              <a:buFont typeface="Wingdings" pitchFamily="2" charset="2"/>
              <a:buChar char="l"/>
            </a:pPr>
            <a:r>
              <a:rPr lang="en-US" altLang="en-US" sz="2400" dirty="0"/>
              <a:t>For each record x in dataset</a:t>
            </a:r>
          </a:p>
          <a:p>
            <a:pPr marL="742950" lvl="1" indent="-285750" eaLnBrk="1" hangingPunct="1">
              <a:spcBef>
                <a:spcPct val="20000"/>
              </a:spcBef>
              <a:buClr>
                <a:schemeClr val="accent2"/>
              </a:buClr>
              <a:buSzPct val="70000"/>
              <a:buFont typeface="Wingdings" pitchFamily="2" charset="2"/>
              <a:buChar char="l"/>
            </a:pPr>
            <a:r>
              <a:rPr lang="en-US" altLang="en-US" sz="2000" dirty="0"/>
              <a:t>For each hash function h</a:t>
            </a:r>
            <a:r>
              <a:rPr lang="en-US" altLang="en-US" sz="2000" baseline="-25000" dirty="0"/>
              <a:t>i</a:t>
            </a:r>
            <a:r>
              <a:rPr lang="en-US" altLang="en-US" sz="2000" dirty="0"/>
              <a:t>(x)</a:t>
            </a:r>
          </a:p>
          <a:p>
            <a:pPr marL="1143000" lvl="2" indent="-228600" eaLnBrk="1" hangingPunct="1">
              <a:spcBef>
                <a:spcPct val="20000"/>
              </a:spcBef>
              <a:buClr>
                <a:schemeClr val="accent1"/>
              </a:buClr>
              <a:buSzPct val="70000"/>
              <a:buFont typeface="Wingdings" pitchFamily="2" charset="2"/>
              <a:buChar char="l"/>
            </a:pPr>
            <a:r>
              <a:rPr lang="en-US" altLang="en-US" sz="2000" dirty="0" err="1"/>
              <a:t>FM</a:t>
            </a:r>
            <a:r>
              <a:rPr lang="en-US" altLang="en-US" sz="2000" baseline="-25000" dirty="0" err="1"/>
              <a:t>i</a:t>
            </a:r>
            <a:r>
              <a:rPr lang="en-US" altLang="en-US" sz="2000" dirty="0"/>
              <a:t>[pivot] = 1;</a:t>
            </a:r>
          </a:p>
          <a:p>
            <a:pPr marL="342900" indent="-342900" eaLnBrk="1" hangingPunct="1">
              <a:spcBef>
                <a:spcPct val="20000"/>
              </a:spcBef>
              <a:buClr>
                <a:schemeClr val="tx2"/>
              </a:buClr>
              <a:buSzPct val="70000"/>
              <a:buFont typeface="Wingdings" pitchFamily="2" charset="2"/>
              <a:buChar char="l"/>
            </a:pPr>
            <a:r>
              <a:rPr lang="en-US" altLang="en-US" sz="2400" dirty="0"/>
              <a:t>Let B</a:t>
            </a:r>
            <a:r>
              <a:rPr lang="en-US" altLang="en-US" sz="2400" baseline="-25000" dirty="0"/>
              <a:t>i</a:t>
            </a:r>
            <a:r>
              <a:rPr lang="en-US" altLang="en-US" sz="2400" dirty="0"/>
              <a:t> be the position of left most 0-bit of </a:t>
            </a:r>
            <a:r>
              <a:rPr lang="en-US" altLang="en-US" sz="2400" dirty="0" err="1"/>
              <a:t>FM</a:t>
            </a:r>
            <a:r>
              <a:rPr lang="en-US" altLang="en-US" sz="2400" baseline="-25000" dirty="0" err="1"/>
              <a:t>i</a:t>
            </a:r>
            <a:r>
              <a:rPr lang="en-US" altLang="en-US" sz="2400" baseline="-25000" dirty="0"/>
              <a:t> </a:t>
            </a:r>
            <a:endParaRPr lang="en-US" altLang="en-US" sz="2400" dirty="0"/>
          </a:p>
          <a:p>
            <a:pPr marL="342900" indent="-342900" eaLnBrk="1" hangingPunct="1">
              <a:spcBef>
                <a:spcPct val="20000"/>
              </a:spcBef>
              <a:buClr>
                <a:schemeClr val="tx2"/>
              </a:buClr>
              <a:buSzPct val="70000"/>
              <a:buFont typeface="Wingdings" pitchFamily="2" charset="2"/>
              <a:buChar char="l"/>
            </a:pPr>
            <a:r>
              <a:rPr lang="en-US" altLang="en-US" sz="2400" dirty="0"/>
              <a:t>B = (B</a:t>
            </a:r>
            <a:r>
              <a:rPr lang="en-US" altLang="en-US" sz="2400" baseline="-25000" dirty="0"/>
              <a:t>1 </a:t>
            </a:r>
            <a:r>
              <a:rPr lang="en-US" altLang="en-US" sz="2400" dirty="0"/>
              <a:t>+ B</a:t>
            </a:r>
            <a:r>
              <a:rPr lang="en-US" altLang="en-US" sz="2400" baseline="-25000" dirty="0"/>
              <a:t>2  </a:t>
            </a:r>
            <a:r>
              <a:rPr lang="en-US" altLang="en-US" sz="2400" dirty="0"/>
              <a:t>… + B</a:t>
            </a:r>
            <a:r>
              <a:rPr lang="en-US" altLang="en-US" sz="2400" baseline="-25000" dirty="0"/>
              <a:t>r </a:t>
            </a:r>
            <a:r>
              <a:rPr lang="en-US" altLang="en-US" sz="2400" dirty="0"/>
              <a:t>)/ r </a:t>
            </a:r>
            <a:endParaRPr lang="en-US" altLang="en-US" sz="2400" i="1" baseline="-25000" dirty="0">
              <a:latin typeface="Bulmer BT" pitchFamily="18" charset="0"/>
            </a:endParaRPr>
          </a:p>
          <a:p>
            <a:pPr marL="342900" indent="-342900" eaLnBrk="1" hangingPunct="1">
              <a:spcBef>
                <a:spcPct val="20000"/>
              </a:spcBef>
              <a:buClr>
                <a:schemeClr val="tx2"/>
              </a:buClr>
              <a:buSzPct val="70000"/>
              <a:buFont typeface="Wingdings" pitchFamily="2" charset="2"/>
              <a:buChar char="l"/>
            </a:pPr>
            <a:r>
              <a:rPr lang="en-US" altLang="en-US" sz="2400" dirty="0"/>
              <a:t>Number of distinct elements  = </a:t>
            </a:r>
            <a:r>
              <a:rPr lang="el-GR" altLang="en-US" sz="2400" dirty="0">
                <a:cs typeface="Arial" charset="0"/>
              </a:rPr>
              <a:t>α</a:t>
            </a:r>
            <a:r>
              <a:rPr lang="en-US" altLang="en-US" sz="2400" dirty="0">
                <a:cs typeface="Arial" charset="0"/>
              </a:rPr>
              <a:t> * 2</a:t>
            </a:r>
            <a:r>
              <a:rPr lang="en-US" altLang="en-US" sz="2400" baseline="30000" dirty="0">
                <a:cs typeface="Arial" charset="0"/>
              </a:rPr>
              <a:t>B</a:t>
            </a:r>
          </a:p>
          <a:p>
            <a:pPr marL="342900" indent="-342900" eaLnBrk="1" hangingPunct="1">
              <a:spcBef>
                <a:spcPct val="20000"/>
              </a:spcBef>
              <a:buClr>
                <a:schemeClr val="tx2"/>
              </a:buClr>
              <a:buSzPct val="70000"/>
              <a:buFont typeface="Wingdings" pitchFamily="2" charset="2"/>
              <a:buNone/>
            </a:pPr>
            <a:r>
              <a:rPr lang="en-US" altLang="en-US" sz="2400" dirty="0">
                <a:cs typeface="Arial" charset="0"/>
              </a:rPr>
              <a:t> where </a:t>
            </a:r>
            <a:r>
              <a:rPr lang="el-GR" altLang="en-US" sz="2400" dirty="0">
                <a:cs typeface="Arial" charset="0"/>
              </a:rPr>
              <a:t>α</a:t>
            </a:r>
            <a:r>
              <a:rPr lang="en-US" altLang="en-US" sz="2400" dirty="0">
                <a:cs typeface="Arial" charset="0"/>
              </a:rPr>
              <a:t> = 1.2897385</a:t>
            </a:r>
            <a:endParaRPr lang="el-GR" altLang="en-US" sz="2400" dirty="0">
              <a:cs typeface="Arial" charset="0"/>
            </a:endParaRPr>
          </a:p>
          <a:p>
            <a:pPr marL="742950" lvl="1" indent="-285750" eaLnBrk="1" hangingPunct="1">
              <a:spcBef>
                <a:spcPct val="20000"/>
              </a:spcBef>
              <a:buClr>
                <a:schemeClr val="accent2"/>
              </a:buClr>
              <a:buSzPct val="70000"/>
              <a:buFont typeface="Wingdings" pitchFamily="2" charset="2"/>
              <a:buChar char="l"/>
            </a:pPr>
            <a:endParaRPr lang="en-AU" altLang="en-US" sz="1600" dirty="0"/>
          </a:p>
        </p:txBody>
      </p:sp>
      <p:graphicFrame>
        <p:nvGraphicFramePr>
          <p:cNvPr id="516174" name="Group 78"/>
          <p:cNvGraphicFramePr>
            <a:graphicFrameLocks noGrp="1"/>
          </p:cNvGraphicFramePr>
          <p:nvPr/>
        </p:nvGraphicFramePr>
        <p:xfrm>
          <a:off x="6659563" y="3644900"/>
          <a:ext cx="2087562" cy="487620"/>
        </p:xfrm>
        <a:graphic>
          <a:graphicData uri="http://schemas.openxmlformats.org/drawingml/2006/table">
            <a:tbl>
              <a:tblPr/>
              <a:tblGrid>
                <a:gridCol w="522287">
                  <a:extLst>
                    <a:ext uri="{9D8B030D-6E8A-4147-A177-3AD203B41FA5}">
                      <a16:colId xmlns:a16="http://schemas.microsoft.com/office/drawing/2014/main" val="20000"/>
                    </a:ext>
                  </a:extLst>
                </a:gridCol>
                <a:gridCol w="522288">
                  <a:extLst>
                    <a:ext uri="{9D8B030D-6E8A-4147-A177-3AD203B41FA5}">
                      <a16:colId xmlns:a16="http://schemas.microsoft.com/office/drawing/2014/main" val="20001"/>
                    </a:ext>
                  </a:extLst>
                </a:gridCol>
                <a:gridCol w="520700">
                  <a:extLst>
                    <a:ext uri="{9D8B030D-6E8A-4147-A177-3AD203B41FA5}">
                      <a16:colId xmlns:a16="http://schemas.microsoft.com/office/drawing/2014/main" val="20002"/>
                    </a:ext>
                  </a:extLst>
                </a:gridCol>
                <a:gridCol w="522287">
                  <a:extLst>
                    <a:ext uri="{9D8B030D-6E8A-4147-A177-3AD203B41FA5}">
                      <a16:colId xmlns:a16="http://schemas.microsoft.com/office/drawing/2014/main" val="20003"/>
                    </a:ext>
                  </a:extLst>
                </a:gridCol>
              </a:tblGrid>
              <a:tr h="4873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dirty="0">
                          <a:ln>
                            <a:noFill/>
                          </a:ln>
                          <a:solidFill>
                            <a:schemeClr val="tx1"/>
                          </a:solidFill>
                          <a:effectLst/>
                          <a:latin typeface="Arial" charset="0"/>
                        </a:rPr>
                        <a:t>1</a:t>
                      </a:r>
                      <a:endParaRPr kumimoji="0" lang="en-AU" sz="2600" b="0" i="0" u="none" strike="noStrike" cap="none" normalizeH="0" baseline="0" dirty="0">
                        <a:ln>
                          <a:noFill/>
                        </a:ln>
                        <a:solidFill>
                          <a:schemeClr val="tx1"/>
                        </a:solidFill>
                        <a:effectLst/>
                        <a:latin typeface="Arial" charset="0"/>
                      </a:endParaRPr>
                    </a:p>
                  </a:txBody>
                  <a:tcPr marT="45690" marB="45690" horzOverflow="overflow">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dirty="0">
                          <a:ln>
                            <a:noFill/>
                          </a:ln>
                          <a:solidFill>
                            <a:schemeClr val="tx1"/>
                          </a:solidFill>
                          <a:effectLst/>
                          <a:latin typeface="Arial" charset="0"/>
                        </a:rPr>
                        <a:t>1</a:t>
                      </a:r>
                      <a:endParaRPr kumimoji="0" lang="en-AU" sz="2600" b="0" i="0" u="none" strike="noStrike" cap="none" normalizeH="0" baseline="0" dirty="0">
                        <a:ln>
                          <a:noFill/>
                        </a:ln>
                        <a:solidFill>
                          <a:schemeClr val="tx1"/>
                        </a:solidFill>
                        <a:effectLst/>
                        <a:latin typeface="Arial" charset="0"/>
                      </a:endParaRPr>
                    </a:p>
                  </a:txBody>
                  <a:tcPr marT="45690" marB="45690" horzOverflow="overflow">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dirty="0">
                          <a:ln>
                            <a:noFill/>
                          </a:ln>
                          <a:solidFill>
                            <a:schemeClr val="tx1"/>
                          </a:solidFill>
                          <a:effectLst/>
                          <a:latin typeface="Arial" charset="0"/>
                        </a:rPr>
                        <a:t>0</a:t>
                      </a:r>
                      <a:endParaRPr kumimoji="0" lang="en-AU" sz="2600" b="0" i="0" u="none" strike="noStrike" cap="none" normalizeH="0" baseline="0" dirty="0">
                        <a:ln>
                          <a:noFill/>
                        </a:ln>
                        <a:solidFill>
                          <a:schemeClr val="tx1"/>
                        </a:solidFill>
                        <a:effectLst/>
                        <a:latin typeface="Arial" charset="0"/>
                      </a:endParaRPr>
                    </a:p>
                  </a:txBody>
                  <a:tcPr marT="45690" marB="45690" horzOverflow="overflow">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dirty="0">
                          <a:ln>
                            <a:noFill/>
                          </a:ln>
                          <a:solidFill>
                            <a:schemeClr val="tx1"/>
                          </a:solidFill>
                          <a:effectLst/>
                          <a:latin typeface="Arial" charset="0"/>
                        </a:rPr>
                        <a:t>0</a:t>
                      </a:r>
                      <a:endParaRPr kumimoji="0" lang="en-AU" sz="2600" b="0" i="0" u="none" strike="noStrike" cap="none" normalizeH="0" baseline="0" dirty="0">
                        <a:ln>
                          <a:noFill/>
                        </a:ln>
                        <a:solidFill>
                          <a:schemeClr val="tx1"/>
                        </a:solidFill>
                        <a:effectLst/>
                        <a:latin typeface="Arial" charset="0"/>
                      </a:endParaRPr>
                    </a:p>
                  </a:txBody>
                  <a:tcPr marT="45690" marB="45690" horzOverflow="overflow">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16186" name="Text Box 90"/>
          <p:cNvSpPr txBox="1">
            <a:spLocks noChangeArrowheads="1"/>
          </p:cNvSpPr>
          <p:nvPr/>
        </p:nvSpPr>
        <p:spPr bwMode="auto">
          <a:xfrm>
            <a:off x="7426325" y="4300538"/>
            <a:ext cx="931863" cy="400050"/>
          </a:xfrm>
          <a:prstGeom prst="rect">
            <a:avLst/>
          </a:prstGeom>
          <a:noFill/>
          <a:ln w="9525" algn="ctr">
            <a:noFill/>
            <a:miter lim="800000"/>
            <a:headEnd/>
            <a:tailEnd/>
          </a:ln>
        </p:spPr>
        <p:txBody>
          <a:bodyPr wrap="none">
            <a:spAutoFit/>
          </a:bodyPr>
          <a:lstStyle/>
          <a:p>
            <a:pPr algn="ctr" eaLnBrk="1" hangingPunct="1"/>
            <a:r>
              <a:rPr lang="en-US" altLang="en-US"/>
              <a:t>B</a:t>
            </a:r>
            <a:r>
              <a:rPr lang="en-US" altLang="en-US" baseline="-25000"/>
              <a:t>2 </a:t>
            </a:r>
            <a:r>
              <a:rPr lang="en-US" altLang="en-US"/>
              <a:t> = 2</a:t>
            </a:r>
            <a:endParaRPr lang="en-AU" altLang="en-US"/>
          </a:p>
        </p:txBody>
      </p:sp>
      <p:sp>
        <p:nvSpPr>
          <p:cNvPr id="516187" name="Line 91"/>
          <p:cNvSpPr>
            <a:spLocks noChangeShapeType="1"/>
          </p:cNvSpPr>
          <p:nvPr/>
        </p:nvSpPr>
        <p:spPr bwMode="auto">
          <a:xfrm flipV="1">
            <a:off x="7956550" y="4076700"/>
            <a:ext cx="0" cy="287338"/>
          </a:xfrm>
          <a:prstGeom prst="line">
            <a:avLst/>
          </a:prstGeom>
          <a:noFill/>
          <a:ln w="57150">
            <a:solidFill>
              <a:srgbClr val="FF0000"/>
            </a:solidFill>
            <a:round/>
            <a:headEnd/>
            <a:tailEnd type="triangle" w="med" len="med"/>
          </a:ln>
        </p:spPr>
        <p:txBody>
          <a:bodyPr wrap="none" anchor="ctr">
            <a:spAutoFit/>
          </a:bodyPr>
          <a:lstStyle/>
          <a:p>
            <a:endParaRPr lang="en-US"/>
          </a:p>
        </p:txBody>
      </p:sp>
      <p:graphicFrame>
        <p:nvGraphicFramePr>
          <p:cNvPr id="516188" name="Group 92"/>
          <p:cNvGraphicFramePr>
            <a:graphicFrameLocks noGrp="1"/>
          </p:cNvGraphicFramePr>
          <p:nvPr/>
        </p:nvGraphicFramePr>
        <p:xfrm>
          <a:off x="6659563" y="5084763"/>
          <a:ext cx="2087562" cy="487620"/>
        </p:xfrm>
        <a:graphic>
          <a:graphicData uri="http://schemas.openxmlformats.org/drawingml/2006/table">
            <a:tbl>
              <a:tblPr/>
              <a:tblGrid>
                <a:gridCol w="522287">
                  <a:extLst>
                    <a:ext uri="{9D8B030D-6E8A-4147-A177-3AD203B41FA5}">
                      <a16:colId xmlns:a16="http://schemas.microsoft.com/office/drawing/2014/main" val="20000"/>
                    </a:ext>
                  </a:extLst>
                </a:gridCol>
                <a:gridCol w="522288">
                  <a:extLst>
                    <a:ext uri="{9D8B030D-6E8A-4147-A177-3AD203B41FA5}">
                      <a16:colId xmlns:a16="http://schemas.microsoft.com/office/drawing/2014/main" val="20001"/>
                    </a:ext>
                  </a:extLst>
                </a:gridCol>
                <a:gridCol w="520700">
                  <a:extLst>
                    <a:ext uri="{9D8B030D-6E8A-4147-A177-3AD203B41FA5}">
                      <a16:colId xmlns:a16="http://schemas.microsoft.com/office/drawing/2014/main" val="20002"/>
                    </a:ext>
                  </a:extLst>
                </a:gridCol>
                <a:gridCol w="522287">
                  <a:extLst>
                    <a:ext uri="{9D8B030D-6E8A-4147-A177-3AD203B41FA5}">
                      <a16:colId xmlns:a16="http://schemas.microsoft.com/office/drawing/2014/main" val="20003"/>
                    </a:ext>
                  </a:extLst>
                </a:gridCol>
              </a:tblGrid>
              <a:tr h="48736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dirty="0">
                          <a:ln>
                            <a:noFill/>
                          </a:ln>
                          <a:solidFill>
                            <a:schemeClr val="tx1"/>
                          </a:solidFill>
                          <a:effectLst/>
                          <a:latin typeface="Arial" charset="0"/>
                        </a:rPr>
                        <a:t>1</a:t>
                      </a:r>
                      <a:endParaRPr kumimoji="0" lang="en-AU" sz="2600" b="0" i="0" u="none" strike="noStrike" cap="none" normalizeH="0" baseline="0" dirty="0">
                        <a:ln>
                          <a:noFill/>
                        </a:ln>
                        <a:solidFill>
                          <a:schemeClr val="tx1"/>
                        </a:solidFill>
                        <a:effectLst/>
                        <a:latin typeface="Arial" charset="0"/>
                      </a:endParaRPr>
                    </a:p>
                  </a:txBody>
                  <a:tcPr marT="45690" marB="45690" horzOverflow="overflow">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dirty="0">
                          <a:ln>
                            <a:noFill/>
                          </a:ln>
                          <a:solidFill>
                            <a:schemeClr val="tx1"/>
                          </a:solidFill>
                          <a:effectLst/>
                          <a:latin typeface="Arial" charset="0"/>
                        </a:rPr>
                        <a:t>1</a:t>
                      </a:r>
                      <a:endParaRPr kumimoji="0" lang="en-AU" sz="2600" b="0" i="0" u="none" strike="noStrike" cap="none" normalizeH="0" baseline="0" dirty="0">
                        <a:ln>
                          <a:noFill/>
                        </a:ln>
                        <a:solidFill>
                          <a:schemeClr val="tx1"/>
                        </a:solidFill>
                        <a:effectLst/>
                        <a:latin typeface="Arial" charset="0"/>
                      </a:endParaRPr>
                    </a:p>
                  </a:txBody>
                  <a:tcPr marT="45690" marB="45690" horzOverflow="overflow">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dirty="0">
                          <a:ln>
                            <a:noFill/>
                          </a:ln>
                          <a:solidFill>
                            <a:schemeClr val="tx1"/>
                          </a:solidFill>
                          <a:effectLst/>
                          <a:latin typeface="Arial" charset="0"/>
                        </a:rPr>
                        <a:t>0</a:t>
                      </a:r>
                      <a:endParaRPr kumimoji="0" lang="en-AU" sz="2600" b="0" i="0" u="none" strike="noStrike" cap="none" normalizeH="0" baseline="0" dirty="0">
                        <a:ln>
                          <a:noFill/>
                        </a:ln>
                        <a:solidFill>
                          <a:schemeClr val="tx1"/>
                        </a:solidFill>
                        <a:effectLst/>
                        <a:latin typeface="Arial" charset="0"/>
                      </a:endParaRPr>
                    </a:p>
                  </a:txBody>
                  <a:tcPr marT="45690" marB="45690" horzOverflow="overflow">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dirty="0">
                          <a:ln>
                            <a:noFill/>
                          </a:ln>
                          <a:solidFill>
                            <a:schemeClr val="tx1"/>
                          </a:solidFill>
                          <a:effectLst/>
                          <a:latin typeface="Arial" charset="0"/>
                        </a:rPr>
                        <a:t>1</a:t>
                      </a:r>
                      <a:endParaRPr kumimoji="0" lang="en-AU" sz="2600" b="0" i="0" u="none" strike="noStrike" cap="none" normalizeH="0" baseline="0" dirty="0">
                        <a:ln>
                          <a:noFill/>
                        </a:ln>
                        <a:solidFill>
                          <a:schemeClr val="tx1"/>
                        </a:solidFill>
                        <a:effectLst/>
                        <a:latin typeface="Arial" charset="0"/>
                      </a:endParaRPr>
                    </a:p>
                  </a:txBody>
                  <a:tcPr marT="45690" marB="45690" horzOverflow="overflow">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16200" name="Text Box 104"/>
          <p:cNvSpPr txBox="1">
            <a:spLocks noChangeArrowheads="1"/>
          </p:cNvSpPr>
          <p:nvPr/>
        </p:nvSpPr>
        <p:spPr bwMode="auto">
          <a:xfrm>
            <a:off x="7426325" y="5740400"/>
            <a:ext cx="931863" cy="400050"/>
          </a:xfrm>
          <a:prstGeom prst="rect">
            <a:avLst/>
          </a:prstGeom>
          <a:noFill/>
          <a:ln w="9525" algn="ctr">
            <a:noFill/>
            <a:miter lim="800000"/>
            <a:headEnd/>
            <a:tailEnd/>
          </a:ln>
        </p:spPr>
        <p:txBody>
          <a:bodyPr wrap="none">
            <a:spAutoFit/>
          </a:bodyPr>
          <a:lstStyle/>
          <a:p>
            <a:pPr algn="ctr" eaLnBrk="1" hangingPunct="1"/>
            <a:r>
              <a:rPr lang="en-US" altLang="en-US"/>
              <a:t>B</a:t>
            </a:r>
            <a:r>
              <a:rPr lang="en-US" altLang="en-US" baseline="-25000"/>
              <a:t>3 </a:t>
            </a:r>
            <a:r>
              <a:rPr lang="en-US" altLang="en-US"/>
              <a:t> = 2</a:t>
            </a:r>
            <a:endParaRPr lang="en-AU" altLang="en-US"/>
          </a:p>
        </p:txBody>
      </p:sp>
      <p:sp>
        <p:nvSpPr>
          <p:cNvPr id="516201" name="Line 105"/>
          <p:cNvSpPr>
            <a:spLocks noChangeShapeType="1"/>
          </p:cNvSpPr>
          <p:nvPr/>
        </p:nvSpPr>
        <p:spPr bwMode="auto">
          <a:xfrm flipV="1">
            <a:off x="7956550" y="5516563"/>
            <a:ext cx="0" cy="287337"/>
          </a:xfrm>
          <a:prstGeom prst="line">
            <a:avLst/>
          </a:prstGeom>
          <a:noFill/>
          <a:ln w="57150">
            <a:solidFill>
              <a:srgbClr val="FF0000"/>
            </a:solidFill>
            <a:round/>
            <a:headEnd/>
            <a:tailEnd type="triangle" w="med" len="med"/>
          </a:ln>
        </p:spPr>
        <p:txBody>
          <a:bodyPr wrap="none" anchor="ctr">
            <a:spAutoFit/>
          </a:bodyPr>
          <a:lstStyle/>
          <a:p>
            <a:endParaRPr lang="en-US"/>
          </a:p>
        </p:txBody>
      </p:sp>
      <p:sp>
        <p:nvSpPr>
          <p:cNvPr id="516202" name="Text Box 106"/>
          <p:cNvSpPr txBox="1">
            <a:spLocks noChangeArrowheads="1"/>
          </p:cNvSpPr>
          <p:nvPr/>
        </p:nvSpPr>
        <p:spPr bwMode="auto">
          <a:xfrm>
            <a:off x="6011863" y="3679825"/>
            <a:ext cx="642937" cy="396875"/>
          </a:xfrm>
          <a:prstGeom prst="rect">
            <a:avLst/>
          </a:prstGeom>
          <a:noFill/>
          <a:ln w="9525" algn="ctr">
            <a:noFill/>
            <a:miter lim="800000"/>
            <a:headEnd/>
            <a:tailEnd/>
          </a:ln>
        </p:spPr>
        <p:txBody>
          <a:bodyPr wrap="none">
            <a:spAutoFit/>
          </a:bodyPr>
          <a:lstStyle/>
          <a:p>
            <a:pPr eaLnBrk="1" hangingPunct="1"/>
            <a:r>
              <a:rPr lang="en-US" altLang="en-US">
                <a:solidFill>
                  <a:srgbClr val="FF0000"/>
                </a:solidFill>
              </a:rPr>
              <a:t>FM</a:t>
            </a:r>
            <a:r>
              <a:rPr lang="en-US" altLang="en-US" baseline="-25000">
                <a:solidFill>
                  <a:srgbClr val="FF0000"/>
                </a:solidFill>
              </a:rPr>
              <a:t>2</a:t>
            </a:r>
            <a:endParaRPr lang="en-AU" altLang="en-US" baseline="-25000">
              <a:solidFill>
                <a:srgbClr val="FF0000"/>
              </a:solidFill>
            </a:endParaRPr>
          </a:p>
        </p:txBody>
      </p:sp>
      <p:sp>
        <p:nvSpPr>
          <p:cNvPr id="516203" name="Text Box 107"/>
          <p:cNvSpPr txBox="1">
            <a:spLocks noChangeArrowheads="1"/>
          </p:cNvSpPr>
          <p:nvPr/>
        </p:nvSpPr>
        <p:spPr bwMode="auto">
          <a:xfrm>
            <a:off x="6016625" y="5119688"/>
            <a:ext cx="642938" cy="396875"/>
          </a:xfrm>
          <a:prstGeom prst="rect">
            <a:avLst/>
          </a:prstGeom>
          <a:noFill/>
          <a:ln w="9525" algn="ctr">
            <a:noFill/>
            <a:miter lim="800000"/>
            <a:headEnd/>
            <a:tailEnd/>
          </a:ln>
        </p:spPr>
        <p:txBody>
          <a:bodyPr wrap="none">
            <a:spAutoFit/>
          </a:bodyPr>
          <a:lstStyle/>
          <a:p>
            <a:pPr eaLnBrk="1" hangingPunct="1"/>
            <a:r>
              <a:rPr lang="en-US" altLang="en-US">
                <a:solidFill>
                  <a:srgbClr val="FF0000"/>
                </a:solidFill>
              </a:rPr>
              <a:t>FM</a:t>
            </a:r>
            <a:r>
              <a:rPr lang="en-US" altLang="en-US" baseline="-25000">
                <a:solidFill>
                  <a:srgbClr val="FF0000"/>
                </a:solidFill>
              </a:rPr>
              <a:t>3</a:t>
            </a:r>
            <a:endParaRPr lang="en-AU" altLang="en-US" baseline="-25000">
              <a:solidFill>
                <a:srgbClr val="FF0000"/>
              </a:solidFill>
            </a:endParaRPr>
          </a:p>
        </p:txBody>
      </p:sp>
      <p:sp>
        <p:nvSpPr>
          <p:cNvPr id="516204" name="Text Box 108"/>
          <p:cNvSpPr txBox="1">
            <a:spLocks noChangeArrowheads="1"/>
          </p:cNvSpPr>
          <p:nvPr/>
        </p:nvSpPr>
        <p:spPr bwMode="auto">
          <a:xfrm>
            <a:off x="6343650" y="6308725"/>
            <a:ext cx="2800350" cy="396875"/>
          </a:xfrm>
          <a:prstGeom prst="rect">
            <a:avLst/>
          </a:prstGeom>
          <a:noFill/>
          <a:ln w="9525" algn="ctr">
            <a:noFill/>
            <a:miter lim="800000"/>
            <a:headEnd/>
            <a:tailEnd/>
          </a:ln>
        </p:spPr>
        <p:txBody>
          <a:bodyPr wrap="none">
            <a:spAutoFit/>
          </a:bodyPr>
          <a:lstStyle/>
          <a:p>
            <a:pPr algn="ctr" eaLnBrk="1" hangingPunct="1"/>
            <a:r>
              <a:rPr lang="en-US" altLang="en-US"/>
              <a:t>B = (1 + 2 + 2)/3 = 1.67</a:t>
            </a:r>
            <a:endParaRPr lang="en-AU" altLang="en-US"/>
          </a:p>
        </p:txBody>
      </p:sp>
      <p:sp>
        <p:nvSpPr>
          <p:cNvPr id="3" name="Slide Number Placeholder 2"/>
          <p:cNvSpPr>
            <a:spLocks noGrp="1"/>
          </p:cNvSpPr>
          <p:nvPr>
            <p:ph type="sldNum" sz="quarter" idx="12"/>
          </p:nvPr>
        </p:nvSpPr>
        <p:spPr/>
        <p:txBody>
          <a:bodyPr/>
          <a:lstStyle/>
          <a:p>
            <a:fld id="{19B12225-5612-419B-A8D5-4B8EEE4C217E}" type="slidenum">
              <a:rPr lang="en-US" smtClean="0"/>
              <a:pPr/>
              <a:t>109</a:t>
            </a:fld>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16172">
                                            <p:txEl>
                                              <p:pRg st="0" end="0"/>
                                            </p:txEl>
                                          </p:spTgt>
                                        </p:tgtEl>
                                        <p:attrNameLst>
                                          <p:attrName>style.visibility</p:attrName>
                                        </p:attrNameLst>
                                      </p:cBhvr>
                                      <p:to>
                                        <p:strVal val="visible"/>
                                      </p:to>
                                    </p:set>
                                    <p:animEffect transition="in" filter="blinds(horizontal)">
                                      <p:cBhvr>
                                        <p:cTn id="7" dur="500"/>
                                        <p:tgtEl>
                                          <p:spTgt spid="51617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16172">
                                            <p:txEl>
                                              <p:pRg st="1" end="1"/>
                                            </p:txEl>
                                          </p:spTgt>
                                        </p:tgtEl>
                                        <p:attrNameLst>
                                          <p:attrName>style.visibility</p:attrName>
                                        </p:attrNameLst>
                                      </p:cBhvr>
                                      <p:to>
                                        <p:strVal val="visible"/>
                                      </p:to>
                                    </p:set>
                                    <p:animEffect transition="in" filter="blinds(horizontal)">
                                      <p:cBhvr>
                                        <p:cTn id="12" dur="500"/>
                                        <p:tgtEl>
                                          <p:spTgt spid="516172">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16172">
                                            <p:txEl>
                                              <p:pRg st="2" end="2"/>
                                            </p:txEl>
                                          </p:spTgt>
                                        </p:tgtEl>
                                        <p:attrNameLst>
                                          <p:attrName>style.visibility</p:attrName>
                                        </p:attrNameLst>
                                      </p:cBhvr>
                                      <p:to>
                                        <p:strVal val="visible"/>
                                      </p:to>
                                    </p:set>
                                    <p:animEffect transition="in" filter="blinds(horizontal)">
                                      <p:cBhvr>
                                        <p:cTn id="15" dur="500"/>
                                        <p:tgtEl>
                                          <p:spTgt spid="516172">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16172">
                                            <p:txEl>
                                              <p:pRg st="3" end="3"/>
                                            </p:txEl>
                                          </p:spTgt>
                                        </p:tgtEl>
                                        <p:attrNameLst>
                                          <p:attrName>style.visibility</p:attrName>
                                        </p:attrNameLst>
                                      </p:cBhvr>
                                      <p:to>
                                        <p:strVal val="visible"/>
                                      </p:to>
                                    </p:set>
                                    <p:animEffect transition="in" filter="blinds(horizontal)">
                                      <p:cBhvr>
                                        <p:cTn id="18" dur="500"/>
                                        <p:tgtEl>
                                          <p:spTgt spid="516172">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16172">
                                            <p:txEl>
                                              <p:pRg st="4" end="4"/>
                                            </p:txEl>
                                          </p:spTgt>
                                        </p:tgtEl>
                                        <p:attrNameLst>
                                          <p:attrName>style.visibility</p:attrName>
                                        </p:attrNameLst>
                                      </p:cBhvr>
                                      <p:to>
                                        <p:strVal val="visible"/>
                                      </p:to>
                                    </p:set>
                                    <p:animEffect transition="in" filter="blinds(horizontal)">
                                      <p:cBhvr>
                                        <p:cTn id="21" dur="500"/>
                                        <p:tgtEl>
                                          <p:spTgt spid="516172">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16111"/>
                                        </p:tgtEl>
                                        <p:attrNameLst>
                                          <p:attrName>style.visibility</p:attrName>
                                        </p:attrNameLst>
                                      </p:cBhvr>
                                      <p:to>
                                        <p:strVal val="visible"/>
                                      </p:to>
                                    </p:set>
                                    <p:animEffect transition="in" filter="blinds(horizontal)">
                                      <p:cBhvr>
                                        <p:cTn id="24" dur="500"/>
                                        <p:tgtEl>
                                          <p:spTgt spid="516111"/>
                                        </p:tgtEl>
                                      </p:cBhvr>
                                    </p:animEffect>
                                  </p:childTnLst>
                                </p:cTn>
                              </p:par>
                              <p:par>
                                <p:cTn id="25" presetID="3" presetClass="entr" presetSubtype="10" fill="hold" nodeType="withEffect">
                                  <p:stCondLst>
                                    <p:cond delay="0"/>
                                  </p:stCondLst>
                                  <p:childTnLst>
                                    <p:set>
                                      <p:cBhvr>
                                        <p:cTn id="26" dur="1" fill="hold">
                                          <p:stCondLst>
                                            <p:cond delay="0"/>
                                          </p:stCondLst>
                                        </p:cTn>
                                        <p:tgtEl>
                                          <p:spTgt spid="516156"/>
                                        </p:tgtEl>
                                        <p:attrNameLst>
                                          <p:attrName>style.visibility</p:attrName>
                                        </p:attrNameLst>
                                      </p:cBhvr>
                                      <p:to>
                                        <p:strVal val="visible"/>
                                      </p:to>
                                    </p:set>
                                    <p:animEffect transition="in" filter="blinds(horizontal)">
                                      <p:cBhvr>
                                        <p:cTn id="27" dur="500"/>
                                        <p:tgtEl>
                                          <p:spTgt spid="516156"/>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16168"/>
                                        </p:tgtEl>
                                        <p:attrNameLst>
                                          <p:attrName>style.visibility</p:attrName>
                                        </p:attrNameLst>
                                      </p:cBhvr>
                                      <p:to>
                                        <p:strVal val="visible"/>
                                      </p:to>
                                    </p:set>
                                    <p:animEffect transition="in" filter="blinds(horizontal)">
                                      <p:cBhvr>
                                        <p:cTn id="30" dur="500"/>
                                        <p:tgtEl>
                                          <p:spTgt spid="516168"/>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16169"/>
                                        </p:tgtEl>
                                        <p:attrNameLst>
                                          <p:attrName>style.visibility</p:attrName>
                                        </p:attrNameLst>
                                      </p:cBhvr>
                                      <p:to>
                                        <p:strVal val="visible"/>
                                      </p:to>
                                    </p:set>
                                    <p:animEffect transition="in" filter="blinds(horizontal)">
                                      <p:cBhvr>
                                        <p:cTn id="33" dur="500"/>
                                        <p:tgtEl>
                                          <p:spTgt spid="516169"/>
                                        </p:tgtEl>
                                      </p:cBhvr>
                                    </p:animEffect>
                                  </p:childTnLst>
                                </p:cTn>
                              </p:par>
                              <p:par>
                                <p:cTn id="34" presetID="3" presetClass="entr" presetSubtype="10" fill="hold" nodeType="withEffect">
                                  <p:stCondLst>
                                    <p:cond delay="0"/>
                                  </p:stCondLst>
                                  <p:childTnLst>
                                    <p:set>
                                      <p:cBhvr>
                                        <p:cTn id="35" dur="1" fill="hold">
                                          <p:stCondLst>
                                            <p:cond delay="0"/>
                                          </p:stCondLst>
                                        </p:cTn>
                                        <p:tgtEl>
                                          <p:spTgt spid="516174"/>
                                        </p:tgtEl>
                                        <p:attrNameLst>
                                          <p:attrName>style.visibility</p:attrName>
                                        </p:attrNameLst>
                                      </p:cBhvr>
                                      <p:to>
                                        <p:strVal val="visible"/>
                                      </p:to>
                                    </p:set>
                                    <p:animEffect transition="in" filter="blinds(horizontal)">
                                      <p:cBhvr>
                                        <p:cTn id="36" dur="500"/>
                                        <p:tgtEl>
                                          <p:spTgt spid="51617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516186"/>
                                        </p:tgtEl>
                                        <p:attrNameLst>
                                          <p:attrName>style.visibility</p:attrName>
                                        </p:attrNameLst>
                                      </p:cBhvr>
                                      <p:to>
                                        <p:strVal val="visible"/>
                                      </p:to>
                                    </p:set>
                                    <p:animEffect transition="in" filter="blinds(horizontal)">
                                      <p:cBhvr>
                                        <p:cTn id="39" dur="500"/>
                                        <p:tgtEl>
                                          <p:spTgt spid="516186"/>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516187"/>
                                        </p:tgtEl>
                                        <p:attrNameLst>
                                          <p:attrName>style.visibility</p:attrName>
                                        </p:attrNameLst>
                                      </p:cBhvr>
                                      <p:to>
                                        <p:strVal val="visible"/>
                                      </p:to>
                                    </p:set>
                                    <p:animEffect transition="in" filter="blinds(horizontal)">
                                      <p:cBhvr>
                                        <p:cTn id="42" dur="500"/>
                                        <p:tgtEl>
                                          <p:spTgt spid="516187"/>
                                        </p:tgtEl>
                                      </p:cBhvr>
                                    </p:animEffect>
                                  </p:childTnLst>
                                </p:cTn>
                              </p:par>
                              <p:par>
                                <p:cTn id="43" presetID="3" presetClass="entr" presetSubtype="10" fill="hold" nodeType="withEffect">
                                  <p:stCondLst>
                                    <p:cond delay="0"/>
                                  </p:stCondLst>
                                  <p:childTnLst>
                                    <p:set>
                                      <p:cBhvr>
                                        <p:cTn id="44" dur="1" fill="hold">
                                          <p:stCondLst>
                                            <p:cond delay="0"/>
                                          </p:stCondLst>
                                        </p:cTn>
                                        <p:tgtEl>
                                          <p:spTgt spid="516188"/>
                                        </p:tgtEl>
                                        <p:attrNameLst>
                                          <p:attrName>style.visibility</p:attrName>
                                        </p:attrNameLst>
                                      </p:cBhvr>
                                      <p:to>
                                        <p:strVal val="visible"/>
                                      </p:to>
                                    </p:set>
                                    <p:animEffect transition="in" filter="blinds(horizontal)">
                                      <p:cBhvr>
                                        <p:cTn id="45" dur="500"/>
                                        <p:tgtEl>
                                          <p:spTgt spid="516188"/>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516200"/>
                                        </p:tgtEl>
                                        <p:attrNameLst>
                                          <p:attrName>style.visibility</p:attrName>
                                        </p:attrNameLst>
                                      </p:cBhvr>
                                      <p:to>
                                        <p:strVal val="visible"/>
                                      </p:to>
                                    </p:set>
                                    <p:animEffect transition="in" filter="blinds(horizontal)">
                                      <p:cBhvr>
                                        <p:cTn id="48" dur="500"/>
                                        <p:tgtEl>
                                          <p:spTgt spid="516200"/>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516201"/>
                                        </p:tgtEl>
                                        <p:attrNameLst>
                                          <p:attrName>style.visibility</p:attrName>
                                        </p:attrNameLst>
                                      </p:cBhvr>
                                      <p:to>
                                        <p:strVal val="visible"/>
                                      </p:to>
                                    </p:set>
                                    <p:animEffect transition="in" filter="blinds(horizontal)">
                                      <p:cBhvr>
                                        <p:cTn id="51" dur="500"/>
                                        <p:tgtEl>
                                          <p:spTgt spid="516201"/>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516202"/>
                                        </p:tgtEl>
                                        <p:attrNameLst>
                                          <p:attrName>style.visibility</p:attrName>
                                        </p:attrNameLst>
                                      </p:cBhvr>
                                      <p:to>
                                        <p:strVal val="visible"/>
                                      </p:to>
                                    </p:set>
                                    <p:animEffect transition="in" filter="blinds(horizontal)">
                                      <p:cBhvr>
                                        <p:cTn id="54" dur="500"/>
                                        <p:tgtEl>
                                          <p:spTgt spid="516202"/>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516203"/>
                                        </p:tgtEl>
                                        <p:attrNameLst>
                                          <p:attrName>style.visibility</p:attrName>
                                        </p:attrNameLst>
                                      </p:cBhvr>
                                      <p:to>
                                        <p:strVal val="visible"/>
                                      </p:to>
                                    </p:set>
                                    <p:animEffect transition="in" filter="blinds(horizontal)">
                                      <p:cBhvr>
                                        <p:cTn id="57" dur="500"/>
                                        <p:tgtEl>
                                          <p:spTgt spid="51620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516172">
                                            <p:txEl>
                                              <p:pRg st="5" end="5"/>
                                            </p:txEl>
                                          </p:spTgt>
                                        </p:tgtEl>
                                        <p:attrNameLst>
                                          <p:attrName>style.visibility</p:attrName>
                                        </p:attrNameLst>
                                      </p:cBhvr>
                                      <p:to>
                                        <p:strVal val="visible"/>
                                      </p:to>
                                    </p:set>
                                    <p:animEffect transition="in" filter="blinds(horizontal)">
                                      <p:cBhvr>
                                        <p:cTn id="62" dur="500"/>
                                        <p:tgtEl>
                                          <p:spTgt spid="516172">
                                            <p:txEl>
                                              <p:pRg st="5" end="5"/>
                                            </p:txEl>
                                          </p:spTgt>
                                        </p:tgtEl>
                                      </p:cBhvr>
                                    </p:animEffect>
                                  </p:childTnLst>
                                </p:cTn>
                              </p:par>
                              <p:par>
                                <p:cTn id="63" presetID="3" presetClass="entr" presetSubtype="10" fill="hold" nodeType="withEffect">
                                  <p:stCondLst>
                                    <p:cond delay="0"/>
                                  </p:stCondLst>
                                  <p:childTnLst>
                                    <p:set>
                                      <p:cBhvr>
                                        <p:cTn id="64" dur="1" fill="hold">
                                          <p:stCondLst>
                                            <p:cond delay="0"/>
                                          </p:stCondLst>
                                        </p:cTn>
                                        <p:tgtEl>
                                          <p:spTgt spid="516172">
                                            <p:txEl>
                                              <p:pRg st="6" end="6"/>
                                            </p:txEl>
                                          </p:spTgt>
                                        </p:tgtEl>
                                        <p:attrNameLst>
                                          <p:attrName>style.visibility</p:attrName>
                                        </p:attrNameLst>
                                      </p:cBhvr>
                                      <p:to>
                                        <p:strVal val="visible"/>
                                      </p:to>
                                    </p:set>
                                    <p:animEffect transition="in" filter="blinds(horizontal)">
                                      <p:cBhvr>
                                        <p:cTn id="65" dur="500"/>
                                        <p:tgtEl>
                                          <p:spTgt spid="516172">
                                            <p:txEl>
                                              <p:pRg st="6" end="6"/>
                                            </p:txEl>
                                          </p:spTgt>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516204"/>
                                        </p:tgtEl>
                                        <p:attrNameLst>
                                          <p:attrName>style.visibility</p:attrName>
                                        </p:attrNameLst>
                                      </p:cBhvr>
                                      <p:to>
                                        <p:strVal val="visible"/>
                                      </p:to>
                                    </p:set>
                                    <p:animEffect transition="in" filter="blinds(horizontal)">
                                      <p:cBhvr>
                                        <p:cTn id="70" dur="500"/>
                                        <p:tgtEl>
                                          <p:spTgt spid="516204"/>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3" presetClass="entr" presetSubtype="10" fill="hold" nodeType="clickEffect">
                                  <p:stCondLst>
                                    <p:cond delay="0"/>
                                  </p:stCondLst>
                                  <p:childTnLst>
                                    <p:set>
                                      <p:cBhvr>
                                        <p:cTn id="74" dur="1" fill="hold">
                                          <p:stCondLst>
                                            <p:cond delay="0"/>
                                          </p:stCondLst>
                                        </p:cTn>
                                        <p:tgtEl>
                                          <p:spTgt spid="516172">
                                            <p:txEl>
                                              <p:pRg st="7" end="7"/>
                                            </p:txEl>
                                          </p:spTgt>
                                        </p:tgtEl>
                                        <p:attrNameLst>
                                          <p:attrName>style.visibility</p:attrName>
                                        </p:attrNameLst>
                                      </p:cBhvr>
                                      <p:to>
                                        <p:strVal val="visible"/>
                                      </p:to>
                                    </p:set>
                                    <p:animEffect transition="in" filter="blinds(horizontal)">
                                      <p:cBhvr>
                                        <p:cTn id="75" dur="500"/>
                                        <p:tgtEl>
                                          <p:spTgt spid="516172">
                                            <p:txEl>
                                              <p:pRg st="7" end="7"/>
                                            </p:txEl>
                                          </p:spTgt>
                                        </p:tgtEl>
                                      </p:cBhvr>
                                    </p:animEffect>
                                  </p:childTnLst>
                                </p:cTn>
                              </p:par>
                              <p:par>
                                <p:cTn id="76" presetID="3" presetClass="entr" presetSubtype="10" fill="hold" nodeType="withEffect">
                                  <p:stCondLst>
                                    <p:cond delay="0"/>
                                  </p:stCondLst>
                                  <p:childTnLst>
                                    <p:set>
                                      <p:cBhvr>
                                        <p:cTn id="77" dur="1" fill="hold">
                                          <p:stCondLst>
                                            <p:cond delay="0"/>
                                          </p:stCondLst>
                                        </p:cTn>
                                        <p:tgtEl>
                                          <p:spTgt spid="516172">
                                            <p:txEl>
                                              <p:pRg st="8" end="8"/>
                                            </p:txEl>
                                          </p:spTgt>
                                        </p:tgtEl>
                                        <p:attrNameLst>
                                          <p:attrName>style.visibility</p:attrName>
                                        </p:attrNameLst>
                                      </p:cBhvr>
                                      <p:to>
                                        <p:strVal val="visible"/>
                                      </p:to>
                                    </p:set>
                                    <p:animEffect transition="in" filter="blinds(horizontal)">
                                      <p:cBhvr>
                                        <p:cTn id="78" dur="500"/>
                                        <p:tgtEl>
                                          <p:spTgt spid="51617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11" grpId="0"/>
      <p:bldP spid="516168" grpId="0"/>
      <p:bldP spid="516169" grpId="0" animBg="1"/>
      <p:bldP spid="516186" grpId="0"/>
      <p:bldP spid="516187" grpId="0" animBg="1"/>
      <p:bldP spid="516200" grpId="0"/>
      <p:bldP spid="516201" grpId="0" animBg="1"/>
      <p:bldP spid="516202" grpId="0"/>
      <p:bldP spid="516203" grpId="0"/>
      <p:bldP spid="51620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630" y="15690"/>
            <a:ext cx="8229600" cy="987552"/>
          </a:xfrm>
        </p:spPr>
        <p:txBody>
          <a:bodyPr/>
          <a:lstStyle/>
          <a:p>
            <a:r>
              <a:rPr lang="en-US" dirty="0"/>
              <a:t>Typical Applications</a:t>
            </a:r>
          </a:p>
        </p:txBody>
      </p:sp>
      <p:sp>
        <p:nvSpPr>
          <p:cNvPr id="3" name="Content Placeholder 2"/>
          <p:cNvSpPr>
            <a:spLocks noGrp="1"/>
          </p:cNvSpPr>
          <p:nvPr>
            <p:ph idx="1"/>
          </p:nvPr>
        </p:nvSpPr>
        <p:spPr>
          <a:xfrm>
            <a:off x="228600" y="1078992"/>
            <a:ext cx="8709660" cy="5641848"/>
          </a:xfrm>
        </p:spPr>
        <p:txBody>
          <a:bodyPr>
            <a:noAutofit/>
          </a:bodyPr>
          <a:lstStyle/>
          <a:p>
            <a:r>
              <a:rPr lang="en-US" sz="2800" b="1" dirty="0">
                <a:solidFill>
                  <a:srgbClr val="FF0000"/>
                </a:solidFill>
              </a:rPr>
              <a:t>Heavy machinery/transportation/fleet </a:t>
            </a:r>
            <a:r>
              <a:rPr lang="en-US" sz="2800" b="1" dirty="0"/>
              <a:t>operations</a:t>
            </a:r>
            <a:r>
              <a:rPr lang="en-US" sz="2800" dirty="0"/>
              <a:t>: sourcing data streams from sensors and </a:t>
            </a:r>
            <a:r>
              <a:rPr lang="en-US" sz="2800" dirty="0" err="1"/>
              <a:t>IoT</a:t>
            </a:r>
            <a:r>
              <a:rPr lang="en-US" sz="2800" dirty="0"/>
              <a:t> devices;</a:t>
            </a:r>
          </a:p>
          <a:p>
            <a:r>
              <a:rPr lang="en-US" sz="2800" b="1" dirty="0">
                <a:solidFill>
                  <a:srgbClr val="FF0000"/>
                </a:solidFill>
              </a:rPr>
              <a:t>Healthcare</a:t>
            </a:r>
            <a:r>
              <a:rPr lang="en-US" sz="2800" dirty="0">
                <a:solidFill>
                  <a:srgbClr val="FF0000"/>
                </a:solidFill>
              </a:rPr>
              <a:t>:</a:t>
            </a:r>
            <a:r>
              <a:rPr lang="en-US" sz="2800" dirty="0"/>
              <a:t> real-time monitoring of health-conditions, clinical risk-assessment, client-state analysis, and alerts;</a:t>
            </a:r>
          </a:p>
          <a:p>
            <a:r>
              <a:rPr lang="en-US" sz="2800" b="1" dirty="0">
                <a:solidFill>
                  <a:srgbClr val="FF0000"/>
                </a:solidFill>
              </a:rPr>
              <a:t>Finance</a:t>
            </a:r>
            <a:r>
              <a:rPr lang="en-US" sz="2800" dirty="0">
                <a:solidFill>
                  <a:srgbClr val="FF0000"/>
                </a:solidFill>
              </a:rPr>
              <a:t>:</a:t>
            </a:r>
            <a:r>
              <a:rPr lang="en-US" sz="2800" dirty="0"/>
              <a:t> transaction processing, market/currency state monitoring;</a:t>
            </a:r>
          </a:p>
          <a:p>
            <a:r>
              <a:rPr lang="en-US" sz="2800" b="1" dirty="0">
                <a:solidFill>
                  <a:srgbClr val="FF0000"/>
                </a:solidFill>
              </a:rPr>
              <a:t>Retail/customer service</a:t>
            </a:r>
            <a:r>
              <a:rPr lang="en-US" sz="2800" dirty="0"/>
              <a:t>: customer behavior analysis and operations improvement;</a:t>
            </a:r>
          </a:p>
          <a:p>
            <a:r>
              <a:rPr lang="en-US" sz="2800" b="1" dirty="0">
                <a:solidFill>
                  <a:srgbClr val="FF0000"/>
                </a:solidFill>
              </a:rPr>
              <a:t>Manufacturing/supply chain</a:t>
            </a:r>
            <a:r>
              <a:rPr lang="en-US" sz="2800" dirty="0"/>
              <a:t>: real-time monitoring, predictive maintenance, disruption/risk assessment;</a:t>
            </a:r>
          </a:p>
          <a:p>
            <a:r>
              <a:rPr lang="en-US" sz="2800" b="1" dirty="0"/>
              <a:t>Home security</a:t>
            </a:r>
            <a:r>
              <a:rPr lang="en-US" sz="2800" dirty="0"/>
              <a:t>: </a:t>
            </a:r>
            <a:r>
              <a:rPr lang="en-US" sz="2800" dirty="0" err="1"/>
              <a:t>IoT</a:t>
            </a:r>
            <a:r>
              <a:rPr lang="en-US" sz="2800" dirty="0"/>
              <a:t> data stream analysis, smart protection, and alert systems improvement; </a:t>
            </a:r>
          </a:p>
          <a:p>
            <a:r>
              <a:rPr lang="en-US" sz="2800" b="1" dirty="0">
                <a:solidFill>
                  <a:srgbClr val="FF0000"/>
                </a:solidFill>
              </a:rPr>
              <a:t>Security :  </a:t>
            </a:r>
            <a:r>
              <a:rPr lang="en-US" sz="2800" dirty="0"/>
              <a:t>CCTV footage</a:t>
            </a:r>
          </a:p>
        </p:txBody>
      </p:sp>
      <p:sp>
        <p:nvSpPr>
          <p:cNvPr id="4" name="Slide Number Placeholder 3"/>
          <p:cNvSpPr>
            <a:spLocks noGrp="1"/>
          </p:cNvSpPr>
          <p:nvPr>
            <p:ph type="sldNum" sz="quarter" idx="12"/>
          </p:nvPr>
        </p:nvSpPr>
        <p:spPr/>
        <p:txBody>
          <a:bodyPr/>
          <a:lstStyle/>
          <a:p>
            <a:fld id="{19B12225-5612-419B-A8D5-4B8EEE4C217E}" type="slidenum">
              <a:rPr lang="en-US" smtClean="0"/>
              <a:pPr/>
              <a:t>11</a:t>
            </a:fld>
            <a:endParaRPr lang="en-US"/>
          </a:p>
        </p:txBody>
      </p:sp>
    </p:spTree>
    <p:extLst>
      <p:ext uri="{BB962C8B-B14F-4D97-AF65-F5344CB8AC3E}">
        <p14:creationId xmlns:p14="http://schemas.microsoft.com/office/powerpoint/2010/main" val="20365932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9B12225-5612-419B-A8D5-4B8EEE4C217E}" type="slidenum">
              <a:rPr lang="en-US" smtClean="0"/>
              <a:pPr/>
              <a:t>110</a:t>
            </a:fld>
            <a:endParaRPr lang="en-US"/>
          </a:p>
        </p:txBody>
      </p:sp>
      <p:pic>
        <p:nvPicPr>
          <p:cNvPr id="116738" name="Picture 2"/>
          <p:cNvPicPr>
            <a:picLocks noChangeAspect="1" noChangeArrowheads="1"/>
          </p:cNvPicPr>
          <p:nvPr/>
        </p:nvPicPr>
        <p:blipFill>
          <a:blip r:embed="rId2" cstate="print"/>
          <a:srcRect/>
          <a:stretch>
            <a:fillRect/>
          </a:stretch>
        </p:blipFill>
        <p:spPr bwMode="auto">
          <a:xfrm>
            <a:off x="457201" y="228600"/>
            <a:ext cx="8458200" cy="6248400"/>
          </a:xfrm>
          <a:prstGeom prst="rect">
            <a:avLst/>
          </a:prstGeom>
          <a:noFill/>
          <a:ln w="9525">
            <a:noFill/>
            <a:miter lim="800000"/>
            <a:headEnd/>
            <a:tailEnd/>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9B12225-5612-419B-A8D5-4B8EEE4C217E}" type="slidenum">
              <a:rPr lang="en-US" smtClean="0"/>
              <a:pPr/>
              <a:t>111</a:t>
            </a:fld>
            <a:endParaRPr lang="en-US"/>
          </a:p>
        </p:txBody>
      </p:sp>
      <p:pic>
        <p:nvPicPr>
          <p:cNvPr id="117762" name="Picture 2"/>
          <p:cNvPicPr>
            <a:picLocks noChangeAspect="1" noChangeArrowheads="1"/>
          </p:cNvPicPr>
          <p:nvPr/>
        </p:nvPicPr>
        <p:blipFill>
          <a:blip r:embed="rId2" cstate="print"/>
          <a:srcRect/>
          <a:stretch>
            <a:fillRect/>
          </a:stretch>
        </p:blipFill>
        <p:spPr bwMode="auto">
          <a:xfrm>
            <a:off x="381000" y="457200"/>
            <a:ext cx="8610600" cy="6172200"/>
          </a:xfrm>
          <a:prstGeom prst="rect">
            <a:avLst/>
          </a:prstGeom>
          <a:noFill/>
          <a:ln w="9525">
            <a:noFill/>
            <a:miter lim="800000"/>
            <a:headEnd/>
            <a:tailEnd/>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5800" y="76200"/>
            <a:ext cx="7793037" cy="1143000"/>
          </a:xfrm>
        </p:spPr>
        <p:txBody>
          <a:bodyPr/>
          <a:lstStyle/>
          <a:p>
            <a:r>
              <a:rPr lang="en-US" altLang="zh-TW" dirty="0"/>
              <a:t>Examples</a:t>
            </a:r>
          </a:p>
        </p:txBody>
      </p:sp>
      <p:sp>
        <p:nvSpPr>
          <p:cNvPr id="36867" name="Rectangle 3"/>
          <p:cNvSpPr>
            <a:spLocks noGrp="1" noChangeArrowheads="1"/>
          </p:cNvSpPr>
          <p:nvPr>
            <p:ph type="body" sz="half" idx="1"/>
          </p:nvPr>
        </p:nvSpPr>
        <p:spPr>
          <a:xfrm>
            <a:off x="228600" y="2017713"/>
            <a:ext cx="4764088" cy="1868487"/>
          </a:xfrm>
        </p:spPr>
        <p:txBody>
          <a:bodyPr>
            <a:normAutofit/>
          </a:bodyPr>
          <a:lstStyle/>
          <a:p>
            <a:r>
              <a:rPr lang="en-US" altLang="zh-TW" sz="3600" dirty="0"/>
              <a:t>X=10=(1010)2</a:t>
            </a:r>
          </a:p>
          <a:p>
            <a:pPr lvl="1"/>
            <a:r>
              <a:rPr lang="en-US" altLang="zh-TW" sz="3200" dirty="0"/>
              <a:t>bit(y,0)=0 bit(y,1)=1 bit(y,2)=0 bit(y,3)=1</a:t>
            </a:r>
          </a:p>
          <a:p>
            <a:pPr lvl="1"/>
            <a:endParaRPr lang="en-US" altLang="zh-TW" sz="3200" dirty="0"/>
          </a:p>
          <a:p>
            <a:pPr lvl="1"/>
            <a:endParaRPr lang="en-US" altLang="zh-TW" sz="3200" dirty="0"/>
          </a:p>
          <a:p>
            <a:pPr lvl="1"/>
            <a:endParaRPr lang="en-US" altLang="zh-TW" sz="3200" dirty="0"/>
          </a:p>
          <a:p>
            <a:pPr lvl="1"/>
            <a:endParaRPr lang="en-US" altLang="zh-TW" sz="3200" dirty="0"/>
          </a:p>
        </p:txBody>
      </p:sp>
      <p:graphicFrame>
        <p:nvGraphicFramePr>
          <p:cNvPr id="36983" name="Group 119"/>
          <p:cNvGraphicFramePr>
            <a:graphicFrameLocks noGrp="1"/>
          </p:cNvGraphicFramePr>
          <p:nvPr>
            <p:ph sz="quarter" idx="2"/>
            <p:extLst>
              <p:ext uri="{D42A27DB-BD31-4B8C-83A1-F6EECF244321}">
                <p14:modId xmlns:p14="http://schemas.microsoft.com/office/powerpoint/2010/main" val="1587338449"/>
              </p:ext>
            </p:extLst>
          </p:nvPr>
        </p:nvGraphicFramePr>
        <p:xfrm>
          <a:off x="4645800" y="1345883"/>
          <a:ext cx="3810000" cy="4902517"/>
        </p:xfrm>
        <a:graphic>
          <a:graphicData uri="http://schemas.openxmlformats.org/drawingml/2006/table">
            <a:tbl>
              <a:tblPr/>
              <a:tblGrid>
                <a:gridCol w="1065212">
                  <a:extLst>
                    <a:ext uri="{9D8B030D-6E8A-4147-A177-3AD203B41FA5}">
                      <a16:colId xmlns:a16="http://schemas.microsoft.com/office/drawing/2014/main" val="20000"/>
                    </a:ext>
                  </a:extLst>
                </a:gridCol>
                <a:gridCol w="1504950">
                  <a:extLst>
                    <a:ext uri="{9D8B030D-6E8A-4147-A177-3AD203B41FA5}">
                      <a16:colId xmlns:a16="http://schemas.microsoft.com/office/drawing/2014/main" val="20001"/>
                    </a:ext>
                  </a:extLst>
                </a:gridCol>
                <a:gridCol w="1239838">
                  <a:extLst>
                    <a:ext uri="{9D8B030D-6E8A-4147-A177-3AD203B41FA5}">
                      <a16:colId xmlns:a16="http://schemas.microsoft.com/office/drawing/2014/main" val="20002"/>
                    </a:ext>
                  </a:extLst>
                </a:gridCol>
              </a:tblGrid>
              <a:tr h="330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dirty="0" err="1">
                          <a:ln>
                            <a:noFill/>
                          </a:ln>
                          <a:solidFill>
                            <a:schemeClr val="tx1"/>
                          </a:solidFill>
                          <a:effectLst/>
                          <a:latin typeface="Tahoma" pitchFamily="34" charset="0"/>
                          <a:ea typeface="新細明體" pitchFamily="18" charset="-120"/>
                        </a:rPr>
                        <a:t>int</a:t>
                      </a:r>
                      <a:r>
                        <a:rPr kumimoji="1" lang="en-US" altLang="zh-TW" sz="2300" b="0" i="0" u="none" strike="noStrike" cap="none" normalizeH="0" baseline="0" dirty="0">
                          <a:ln>
                            <a:noFill/>
                          </a:ln>
                          <a:solidFill>
                            <a:schemeClr val="tx1"/>
                          </a:solidFill>
                          <a:effectLst/>
                          <a:latin typeface="Tahoma" pitchFamily="34" charset="0"/>
                          <a:ea typeface="新細明體" pitchFamily="18" charset="-120"/>
                        </a:rPr>
                        <a:t> </a:t>
                      </a:r>
                      <a:r>
                        <a:rPr kumimoji="1" lang="en-US" altLang="zh-TW" sz="2300" b="0" i="1" u="none" strike="noStrike" cap="none" normalizeH="0" baseline="0" dirty="0">
                          <a:ln>
                            <a:noFill/>
                          </a:ln>
                          <a:solidFill>
                            <a:schemeClr val="tx1"/>
                          </a:solidFill>
                          <a:effectLst/>
                          <a:latin typeface="Tahoma" pitchFamily="34" charset="0"/>
                          <a:ea typeface="新細明體" pitchFamily="18" charset="-120"/>
                        </a:rPr>
                        <a:t>X</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binary format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dirty="0">
                          <a:ln>
                            <a:noFill/>
                          </a:ln>
                          <a:solidFill>
                            <a:schemeClr val="tx1"/>
                          </a:solidFill>
                          <a:effectLst/>
                          <a:latin typeface="Tahoma" pitchFamily="34" charset="0"/>
                          <a:ea typeface="新細明體" pitchFamily="18" charset="-120"/>
                        </a:rPr>
                        <a:t>R(x)</a:t>
                      </a:r>
                      <a:endParaRPr kumimoji="1" lang="zh-TW" altLang="en-US" sz="2300" b="0" i="0" u="none" strike="noStrike" cap="none" normalizeH="0" baseline="0" dirty="0">
                        <a:ln>
                          <a:noFill/>
                        </a:ln>
                        <a:solidFill>
                          <a:schemeClr val="tx1"/>
                        </a:solidFill>
                        <a:effectLst/>
                        <a:latin typeface="Tahoma" pitchFamily="34" charset="0"/>
                        <a:ea typeface="新細明體" pitchFamily="18" charset="-12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25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0000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4 (=</a:t>
                      </a:r>
                      <a:r>
                        <a:rPr kumimoji="1" lang="en-US" altLang="zh-TW" sz="2300" b="0" i="1" u="none" strike="noStrike" cap="none" normalizeH="0" baseline="0">
                          <a:ln>
                            <a:noFill/>
                          </a:ln>
                          <a:solidFill>
                            <a:schemeClr val="tx1"/>
                          </a:solidFill>
                          <a:effectLst/>
                          <a:latin typeface="Tahoma" pitchFamily="34" charset="0"/>
                          <a:ea typeface="新細明體" pitchFamily="18" charset="-120"/>
                        </a:rPr>
                        <a:t>L</a:t>
                      </a:r>
                      <a:r>
                        <a:rPr kumimoji="1" lang="en-US" altLang="zh-TW" sz="2300" b="0" i="0" u="none" strike="noStrike" cap="none" normalizeH="0" baseline="0">
                          <a:ln>
                            <a:noFill/>
                          </a:ln>
                          <a:solidFill>
                            <a:schemeClr val="tx1"/>
                          </a:solidFill>
                          <a:effectLst/>
                          <a:latin typeface="Tahoma" pitchFamily="34" charset="0"/>
                          <a:ea typeface="新細明體" pitchFamily="18" charset="-120"/>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41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0001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25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0010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41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3</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0011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435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0100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2</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825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5</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0101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841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6</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0110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825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7</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0111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841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a:ln>
                            <a:noFill/>
                          </a:ln>
                          <a:solidFill>
                            <a:schemeClr val="tx1"/>
                          </a:solidFill>
                          <a:effectLst/>
                          <a:latin typeface="Tahoma" pitchFamily="34" charset="0"/>
                          <a:ea typeface="新細明體" pitchFamily="18" charset="-120"/>
                        </a:rPr>
                        <a:t>8</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dirty="0">
                          <a:ln>
                            <a:noFill/>
                          </a:ln>
                          <a:solidFill>
                            <a:schemeClr val="tx1"/>
                          </a:solidFill>
                          <a:effectLst/>
                          <a:latin typeface="Tahoma" pitchFamily="34" charset="0"/>
                          <a:ea typeface="新細明體" pitchFamily="18" charset="-120"/>
                        </a:rPr>
                        <a:t>1000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TW" sz="2300" b="0" i="0" u="none" strike="noStrike" cap="none" normalizeH="0" baseline="0" dirty="0">
                          <a:ln>
                            <a:noFill/>
                          </a:ln>
                          <a:solidFill>
                            <a:schemeClr val="tx1"/>
                          </a:solidFill>
                          <a:effectLst/>
                          <a:latin typeface="Tahoma" pitchFamily="34" charset="0"/>
                          <a:ea typeface="新細明體" pitchFamily="18" charset="-120"/>
                        </a:rPr>
                        <a:t>3</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 name="Slide Number Placeholder 1"/>
          <p:cNvSpPr>
            <a:spLocks noGrp="1"/>
          </p:cNvSpPr>
          <p:nvPr>
            <p:ph type="sldNum" sz="quarter" idx="12"/>
          </p:nvPr>
        </p:nvSpPr>
        <p:spPr/>
        <p:txBody>
          <a:bodyPr/>
          <a:lstStyle/>
          <a:p>
            <a:fld id="{A11B99EA-D4CF-4F98-8BF2-8A4F279E0C2D}" type="slidenum">
              <a:rPr lang="zh-TW" altLang="en-US" smtClean="0"/>
              <a:pPr/>
              <a:t>112</a:t>
            </a:fld>
            <a:endParaRPr lang="en-US" altLang="zh-TW"/>
          </a:p>
        </p:txBody>
      </p:sp>
    </p:spTree>
    <p:extLst>
      <p:ext uri="{BB962C8B-B14F-4D97-AF65-F5344CB8AC3E}">
        <p14:creationId xmlns:p14="http://schemas.microsoft.com/office/powerpoint/2010/main" val="2397472970"/>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pPr algn="l"/>
            <a:r>
              <a:rPr lang="en-US" altLang="zh-TW" sz="3200" b="1" dirty="0" err="1"/>
              <a:t>Flajolet</a:t>
            </a:r>
            <a:r>
              <a:rPr lang="en-US" altLang="zh-TW" sz="3200" b="1" dirty="0"/>
              <a:t>-Martin Approach – Estimate Example</a:t>
            </a:r>
            <a:endParaRPr lang="zh-TW" altLang="en-US" sz="3200" b="1" dirty="0"/>
          </a:p>
        </p:txBody>
      </p:sp>
      <mc:AlternateContent xmlns:mc="http://schemas.openxmlformats.org/markup-compatibility/2006" xmlns:a14="http://schemas.microsoft.com/office/drawing/2010/main">
        <mc:Choice Requires="a14">
          <p:sp>
            <p:nvSpPr>
              <p:cNvPr id="44035" name="Rectangle 3"/>
              <p:cNvSpPr>
                <a:spLocks noGrp="1" noChangeArrowheads="1"/>
              </p:cNvSpPr>
              <p:nvPr>
                <p:ph type="body" idx="1"/>
              </p:nvPr>
            </p:nvSpPr>
            <p:spPr/>
            <p:txBody>
              <a:bodyPr>
                <a:normAutofit lnSpcReduction="10000"/>
              </a:bodyPr>
              <a:lstStyle/>
              <a:p>
                <a:r>
                  <a:rPr lang="en-US" altLang="zh-TW" sz="3600" dirty="0"/>
                  <a:t>Part of a Unix manual file M of size 26692 lines is loaded of which 16405 are distinct.</a:t>
                </a:r>
              </a:p>
              <a:p>
                <a:r>
                  <a:rPr lang="en-US" altLang="zh-TW" sz="3600" dirty="0"/>
                  <a:t>If the final </a:t>
                </a:r>
                <a:r>
                  <a:rPr lang="en-US" altLang="zh-TW" sz="3600" i="1" dirty="0"/>
                  <a:t>BITMAP</a:t>
                </a:r>
                <a:r>
                  <a:rPr lang="en-US" altLang="zh-TW" sz="3600" dirty="0"/>
                  <a:t> looks like this:</a:t>
                </a:r>
              </a:p>
              <a:p>
                <a:pPr lvl="1" algn="ctr">
                  <a:buFont typeface="Wingdings" pitchFamily="2" charset="2"/>
                  <a:buNone/>
                </a:pPr>
                <a:r>
                  <a:rPr lang="en-US" altLang="zh-TW" sz="3200" dirty="0"/>
                  <a:t>0000,0000,1100,1111,1111,1111</a:t>
                </a:r>
              </a:p>
              <a:p>
                <a:r>
                  <a:rPr lang="en-US" altLang="zh-TW" sz="3600" dirty="0"/>
                  <a:t>The left most 1 appears at position 15</a:t>
                </a:r>
              </a:p>
              <a:p>
                <a:r>
                  <a:rPr lang="en-US" altLang="zh-TW" sz="3600" dirty="0"/>
                  <a:t>We say there are around 2</a:t>
                </a:r>
                <a:r>
                  <a:rPr lang="en-US" altLang="zh-TW" sz="3600" baseline="30000" dirty="0"/>
                  <a:t>15</a:t>
                </a:r>
                <a:r>
                  <a:rPr lang="en-US" altLang="zh-TW" sz="3600" dirty="0"/>
                  <a:t> distinct elements in the stream. But 2</a:t>
                </a:r>
                <a:r>
                  <a:rPr lang="en-US" altLang="zh-TW" sz="3600" baseline="30000" dirty="0"/>
                  <a:t>14 </a:t>
                </a:r>
                <a:r>
                  <a:rPr lang="en-US" altLang="zh-TW" sz="3600" dirty="0"/>
                  <a:t> = 16384.</a:t>
                </a:r>
              </a:p>
              <a:p>
                <a:r>
                  <a:rPr lang="en-US" altLang="zh-TW" sz="3600" dirty="0"/>
                  <a:t>Estimate </a:t>
                </a:r>
                <a14:m>
                  <m:oMath xmlns:m="http://schemas.openxmlformats.org/officeDocument/2006/math">
                    <m:r>
                      <a:rPr lang="en-US" altLang="zh-TW" sz="3600" i="1" dirty="0" smtClean="0">
                        <a:latin typeface="Cambria Math"/>
                      </a:rPr>
                      <m:t>𝐹</m:t>
                    </m:r>
                    <m:r>
                      <a:rPr lang="en-US" altLang="zh-TW" sz="3600" i="1" dirty="0" smtClean="0">
                        <a:latin typeface="Cambria Math"/>
                      </a:rPr>
                      <m:t>0</m:t>
                    </m:r>
                  </m:oMath>
                </a14:m>
                <a:r>
                  <a:rPr lang="en-US" altLang="zh-TW" sz="3600" dirty="0"/>
                  <a:t> </a:t>
                </a:r>
                <a14:m>
                  <m:oMath xmlns:m="http://schemas.openxmlformats.org/officeDocument/2006/math">
                    <m:r>
                      <a:rPr lang="en-US" altLang="zh-TW" sz="3600" i="1" smtClean="0">
                        <a:latin typeface="Cambria Math"/>
                        <a:ea typeface="Cambria Math"/>
                      </a:rPr>
                      <m:t>≈</m:t>
                    </m:r>
                    <m:func>
                      <m:funcPr>
                        <m:ctrlPr>
                          <a:rPr lang="en-US" altLang="zh-TW" sz="3600" b="0" i="1" smtClean="0">
                            <a:latin typeface="Cambria Math" panose="02040503050406030204" pitchFamily="18" charset="0"/>
                            <a:ea typeface="Cambria Math"/>
                          </a:rPr>
                        </m:ctrlPr>
                      </m:funcPr>
                      <m:fName>
                        <m:sSub>
                          <m:sSubPr>
                            <m:ctrlPr>
                              <a:rPr lang="en-US" altLang="zh-TW" sz="3600" b="0" i="1" smtClean="0">
                                <a:latin typeface="Cambria Math" panose="02040503050406030204" pitchFamily="18" charset="0"/>
                                <a:ea typeface="Cambria Math"/>
                              </a:rPr>
                            </m:ctrlPr>
                          </m:sSubPr>
                          <m:e>
                            <m:r>
                              <m:rPr>
                                <m:sty m:val="p"/>
                              </m:rPr>
                              <a:rPr lang="en-US" altLang="zh-TW" sz="3600" b="0" i="0" smtClean="0">
                                <a:latin typeface="Cambria Math"/>
                                <a:ea typeface="Cambria Math"/>
                              </a:rPr>
                              <m:t>log</m:t>
                            </m:r>
                          </m:e>
                          <m:sub>
                            <m:r>
                              <a:rPr lang="en-US" altLang="zh-TW" sz="3600" b="0" i="1" smtClean="0">
                                <a:latin typeface="Cambria Math"/>
                                <a:ea typeface="Cambria Math"/>
                              </a:rPr>
                              <m:t>2</m:t>
                            </m:r>
                          </m:sub>
                        </m:sSub>
                      </m:fName>
                      <m:e>
                        <m:r>
                          <a:rPr lang="zh-TW" altLang="en-US" sz="3600" b="0" i="1" smtClean="0">
                            <a:latin typeface="Cambria Math"/>
                            <a:ea typeface="Cambria Math"/>
                          </a:rPr>
                          <m:t>𝜑</m:t>
                        </m:r>
                        <m:r>
                          <a:rPr lang="en-US" altLang="zh-TW" sz="3600" b="0" i="1" smtClean="0">
                            <a:latin typeface="Cambria Math"/>
                            <a:ea typeface="Cambria Math"/>
                          </a:rPr>
                          <m:t>𝑛</m:t>
                        </m:r>
                      </m:e>
                    </m:func>
                  </m:oMath>
                </a14:m>
                <a:r>
                  <a:rPr lang="en-US" altLang="zh-TW" sz="3600" dirty="0"/>
                  <a:t> where</a:t>
                </a:r>
                <a14:m>
                  <m:oMath xmlns:m="http://schemas.openxmlformats.org/officeDocument/2006/math">
                    <m:r>
                      <a:rPr lang="en-US" altLang="zh-TW" sz="3600" b="0" i="0" smtClean="0">
                        <a:latin typeface="Cambria Math"/>
                        <a:ea typeface="Cambria Math"/>
                      </a:rPr>
                      <m:t> </m:t>
                    </m:r>
                    <m:r>
                      <a:rPr lang="zh-TW" altLang="en-US" sz="3600" i="1">
                        <a:latin typeface="Cambria Math"/>
                        <a:ea typeface="Cambria Math"/>
                      </a:rPr>
                      <m:t>𝜑</m:t>
                    </m:r>
                    <m:r>
                      <a:rPr lang="en-US" altLang="zh-TW" sz="3600" b="0" i="1" smtClean="0">
                        <a:latin typeface="Cambria Math"/>
                        <a:ea typeface="Cambria Math"/>
                      </a:rPr>
                      <m:t>=0.77351</m:t>
                    </m:r>
                  </m:oMath>
                </a14:m>
                <a:r>
                  <a:rPr lang="en-US" altLang="zh-TW" sz="3600" dirty="0"/>
                  <a:t> is the correction factor.</a:t>
                </a:r>
              </a:p>
              <a:p>
                <a:endParaRPr lang="en-US" altLang="zh-TW" sz="4000" dirty="0"/>
              </a:p>
            </p:txBody>
          </p:sp>
        </mc:Choice>
        <mc:Fallback xmlns="">
          <p:sp>
            <p:nvSpPr>
              <p:cNvPr id="44035" name="Rectangle 3"/>
              <p:cNvSpPr>
                <a:spLocks noGrp="1" noRot="1" noChangeAspect="1" noMove="1" noResize="1" noEditPoints="1" noAdjustHandles="1" noChangeArrowheads="1" noChangeShapeType="1" noTextEdit="1"/>
              </p:cNvSpPr>
              <p:nvPr>
                <p:ph type="body" idx="1"/>
              </p:nvPr>
            </p:nvSpPr>
            <p:spPr>
              <a:blipFill>
                <a:blip r:embed="rId2"/>
                <a:stretch>
                  <a:fillRect l="-309" t="-1928" r="-2006" b="-144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A739F4A5-5309-49F0-8711-DF4B5ABCAE7F}" type="slidenum">
              <a:rPr lang="en-SG" smtClean="0"/>
              <a:pPr/>
              <a:t>113</a:t>
            </a:fld>
            <a:endParaRPr lang="en-SG"/>
          </a:p>
        </p:txBody>
      </p:sp>
    </p:spTree>
    <p:extLst>
      <p:ext uri="{BB962C8B-B14F-4D97-AF65-F5344CB8AC3E}">
        <p14:creationId xmlns:p14="http://schemas.microsoft.com/office/powerpoint/2010/main" val="15014732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9B12225-5612-419B-A8D5-4B8EEE4C217E}" type="slidenum">
              <a:rPr lang="en-US" smtClean="0"/>
              <a:pPr/>
              <a:t>114</a:t>
            </a:fld>
            <a:endParaRPr lang="en-US"/>
          </a:p>
        </p:txBody>
      </p:sp>
      <p:pic>
        <p:nvPicPr>
          <p:cNvPr id="118786" name="Picture 2"/>
          <p:cNvPicPr>
            <a:picLocks noChangeAspect="1" noChangeArrowheads="1"/>
          </p:cNvPicPr>
          <p:nvPr/>
        </p:nvPicPr>
        <p:blipFill>
          <a:blip r:embed="rId2" cstate="print"/>
          <a:srcRect/>
          <a:stretch>
            <a:fillRect/>
          </a:stretch>
        </p:blipFill>
        <p:spPr bwMode="auto">
          <a:xfrm>
            <a:off x="228600" y="304800"/>
            <a:ext cx="8610600" cy="6096000"/>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453F0-1F39-2A4A-A0D0-258ABB3286A0}"/>
              </a:ext>
            </a:extLst>
          </p:cNvPr>
          <p:cNvSpPr>
            <a:spLocks noGrp="1"/>
          </p:cNvSpPr>
          <p:nvPr>
            <p:ph type="title"/>
          </p:nvPr>
        </p:nvSpPr>
        <p:spPr/>
        <p:txBody>
          <a:bodyPr/>
          <a:lstStyle/>
          <a:p>
            <a:r>
              <a:rPr lang="en-US" dirty="0"/>
              <a:t>Example</a:t>
            </a:r>
          </a:p>
        </p:txBody>
      </p:sp>
      <p:sp>
        <p:nvSpPr>
          <p:cNvPr id="3" name="Slide Number Placeholder 2">
            <a:extLst>
              <a:ext uri="{FF2B5EF4-FFF2-40B4-BE49-F238E27FC236}">
                <a16:creationId xmlns:a16="http://schemas.microsoft.com/office/drawing/2014/main" id="{B1A81F01-B659-1D44-A5AC-C84F526BE93A}"/>
              </a:ext>
            </a:extLst>
          </p:cNvPr>
          <p:cNvSpPr>
            <a:spLocks noGrp="1"/>
          </p:cNvSpPr>
          <p:nvPr>
            <p:ph type="sldNum" sz="quarter" idx="12"/>
          </p:nvPr>
        </p:nvSpPr>
        <p:spPr/>
        <p:txBody>
          <a:bodyPr/>
          <a:lstStyle/>
          <a:p>
            <a:fld id="{19B12225-5612-419B-A8D5-4B8EEE4C217E}" type="slidenum">
              <a:rPr lang="en-US" smtClean="0"/>
              <a:pPr/>
              <a:t>115</a:t>
            </a:fld>
            <a:endParaRPr lang="en-US"/>
          </a:p>
        </p:txBody>
      </p:sp>
      <p:pic>
        <p:nvPicPr>
          <p:cNvPr id="4" name="Picture 3">
            <a:extLst>
              <a:ext uri="{FF2B5EF4-FFF2-40B4-BE49-F238E27FC236}">
                <a16:creationId xmlns:a16="http://schemas.microsoft.com/office/drawing/2014/main" id="{A41D3868-5652-BE4B-8250-B1F786FD557D}"/>
              </a:ext>
            </a:extLst>
          </p:cNvPr>
          <p:cNvPicPr>
            <a:picLocks noChangeAspect="1"/>
          </p:cNvPicPr>
          <p:nvPr/>
        </p:nvPicPr>
        <p:blipFill>
          <a:blip r:embed="rId2"/>
          <a:stretch>
            <a:fillRect/>
          </a:stretch>
        </p:blipFill>
        <p:spPr>
          <a:xfrm>
            <a:off x="228600" y="1295400"/>
            <a:ext cx="8709660" cy="5288280"/>
          </a:xfrm>
          <a:prstGeom prst="rect">
            <a:avLst/>
          </a:prstGeom>
        </p:spPr>
      </p:pic>
    </p:spTree>
    <p:extLst>
      <p:ext uri="{BB962C8B-B14F-4D97-AF65-F5344CB8AC3E}">
        <p14:creationId xmlns:p14="http://schemas.microsoft.com/office/powerpoint/2010/main" val="763727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fld id="{FDFC7184-8444-4A11-A0BF-7D56CFC379B3}" type="slidenum">
              <a:rPr lang="en-US" altLang="en-US"/>
              <a:pPr/>
              <a:t>116</a:t>
            </a:fld>
            <a:endParaRPr lang="en-US" altLang="en-US"/>
          </a:p>
        </p:txBody>
      </p:sp>
      <p:sp>
        <p:nvSpPr>
          <p:cNvPr id="12290" name="Rectangle 2"/>
          <p:cNvSpPr>
            <a:spLocks noGrp="1" noChangeArrowheads="1"/>
          </p:cNvSpPr>
          <p:nvPr>
            <p:ph type="title"/>
          </p:nvPr>
        </p:nvSpPr>
        <p:spPr/>
        <p:txBody>
          <a:bodyPr/>
          <a:lstStyle/>
          <a:p>
            <a:r>
              <a:rPr lang="en-US" altLang="en-US"/>
              <a:t>Why It Works</a:t>
            </a:r>
          </a:p>
        </p:txBody>
      </p:sp>
      <p:sp>
        <p:nvSpPr>
          <p:cNvPr id="12291" name="Rectangle 3"/>
          <p:cNvSpPr>
            <a:spLocks noGrp="1" noChangeArrowheads="1"/>
          </p:cNvSpPr>
          <p:nvPr>
            <p:ph type="body" idx="1"/>
          </p:nvPr>
        </p:nvSpPr>
        <p:spPr>
          <a:xfrm>
            <a:off x="381000" y="1219200"/>
            <a:ext cx="8229600" cy="5334000"/>
          </a:xfrm>
        </p:spPr>
        <p:txBody>
          <a:bodyPr/>
          <a:lstStyle/>
          <a:p>
            <a:r>
              <a:rPr lang="en-US" altLang="en-US" dirty="0"/>
              <a:t>The probability that a given </a:t>
            </a:r>
            <a:r>
              <a:rPr lang="en-US" altLang="en-US" i="1" dirty="0"/>
              <a:t>h</a:t>
            </a:r>
            <a:r>
              <a:rPr lang="en-US" altLang="en-US" dirty="0"/>
              <a:t> (</a:t>
            </a:r>
            <a:r>
              <a:rPr lang="en-US" altLang="en-US" i="1" dirty="0"/>
              <a:t>a</a:t>
            </a:r>
            <a:r>
              <a:rPr lang="en-US" altLang="en-US" dirty="0"/>
              <a:t> ) ends in at least </a:t>
            </a:r>
            <a:r>
              <a:rPr lang="en-US" altLang="en-US" i="1" dirty="0"/>
              <a:t>r  </a:t>
            </a:r>
            <a:r>
              <a:rPr lang="en-US" altLang="en-US" dirty="0"/>
              <a:t>0’s is 2</a:t>
            </a:r>
            <a:r>
              <a:rPr lang="en-US" altLang="en-US" baseline="30000" dirty="0"/>
              <a:t>-</a:t>
            </a:r>
            <a:r>
              <a:rPr lang="en-US" altLang="en-US" i="1" baseline="30000" dirty="0"/>
              <a:t>r</a:t>
            </a:r>
            <a:r>
              <a:rPr lang="en-US" altLang="en-US" dirty="0"/>
              <a:t>.</a:t>
            </a:r>
          </a:p>
          <a:p>
            <a:r>
              <a:rPr lang="en-US" altLang="en-US" dirty="0"/>
              <a:t>If there are </a:t>
            </a:r>
            <a:r>
              <a:rPr lang="en-US" altLang="en-US" i="1" dirty="0"/>
              <a:t>m</a:t>
            </a:r>
            <a:r>
              <a:rPr lang="en-US" altLang="en-US" dirty="0"/>
              <a:t>  different elements, the probability that </a:t>
            </a:r>
            <a:r>
              <a:rPr lang="en-US" altLang="en-US" i="1" dirty="0"/>
              <a:t>R</a:t>
            </a:r>
            <a:r>
              <a:rPr lang="en-US" altLang="en-US" dirty="0"/>
              <a:t> </a:t>
            </a:r>
            <a:r>
              <a:rPr lang="en-US" altLang="en-US" dirty="0">
                <a:latin typeface="Lucida Sans Unicode" panose="020B0602030504020204" pitchFamily="34" charset="0"/>
              </a:rPr>
              <a:t>≥</a:t>
            </a:r>
            <a:r>
              <a:rPr lang="en-US" altLang="en-US" dirty="0">
                <a:latin typeface="MS Shell Dlg" panose="020B0604020202020204" pitchFamily="34" charset="0"/>
              </a:rPr>
              <a:t> </a:t>
            </a:r>
            <a:r>
              <a:rPr lang="en-US" altLang="en-US" i="1" dirty="0"/>
              <a:t>r</a:t>
            </a:r>
            <a:r>
              <a:rPr lang="en-US" altLang="en-US" dirty="0"/>
              <a:t>  is 1 – (1 - 2</a:t>
            </a:r>
            <a:r>
              <a:rPr lang="en-US" altLang="en-US" baseline="30000" dirty="0"/>
              <a:t>-</a:t>
            </a:r>
            <a:r>
              <a:rPr lang="en-US" altLang="en-US" i="1" baseline="30000" dirty="0"/>
              <a:t>r</a:t>
            </a:r>
            <a:r>
              <a:rPr lang="en-US" altLang="en-US" dirty="0"/>
              <a:t> )</a:t>
            </a:r>
            <a:r>
              <a:rPr lang="en-US" altLang="en-US" baseline="30000" dirty="0"/>
              <a:t>m</a:t>
            </a:r>
            <a:r>
              <a:rPr lang="en-US" altLang="en-US" dirty="0"/>
              <a:t>.</a:t>
            </a:r>
          </a:p>
          <a:p>
            <a:endParaRPr lang="en-US" altLang="en-US" baseline="30000" dirty="0"/>
          </a:p>
          <a:p>
            <a:endParaRPr lang="en-US" altLang="en-US" baseline="30000" dirty="0"/>
          </a:p>
          <a:p>
            <a:endParaRPr lang="en-US" altLang="en-US" baseline="30000" dirty="0"/>
          </a:p>
          <a:p>
            <a:endParaRPr lang="en-US" altLang="en-US" baseline="30000" dirty="0"/>
          </a:p>
          <a:p>
            <a:endParaRPr lang="en-US" altLang="en-US" baseline="30000" dirty="0"/>
          </a:p>
          <a:p>
            <a:endParaRPr lang="en-US" altLang="en-US" baseline="30000" dirty="0"/>
          </a:p>
          <a:p>
            <a:r>
              <a:rPr lang="en-US" altLang="en-US" dirty="0">
                <a:solidFill>
                  <a:srgbClr val="FF0000"/>
                </a:solidFill>
              </a:rPr>
              <a:t>Since 2</a:t>
            </a:r>
            <a:r>
              <a:rPr lang="en-US" altLang="en-US" baseline="30000" dirty="0">
                <a:solidFill>
                  <a:srgbClr val="FF0000"/>
                </a:solidFill>
              </a:rPr>
              <a:t>-r</a:t>
            </a:r>
            <a:r>
              <a:rPr lang="en-US" altLang="en-US" dirty="0">
                <a:solidFill>
                  <a:srgbClr val="FF0000"/>
                </a:solidFill>
              </a:rPr>
              <a:t> is small, 1 - (1-2</a:t>
            </a:r>
            <a:r>
              <a:rPr lang="en-US" altLang="en-US" baseline="30000" dirty="0">
                <a:solidFill>
                  <a:srgbClr val="FF0000"/>
                </a:solidFill>
              </a:rPr>
              <a:t>-r</a:t>
            </a:r>
            <a:r>
              <a:rPr lang="en-US" altLang="en-US" dirty="0">
                <a:solidFill>
                  <a:srgbClr val="FF0000"/>
                </a:solidFill>
              </a:rPr>
              <a:t>)</a:t>
            </a:r>
            <a:r>
              <a:rPr lang="en-US" altLang="en-US" baseline="30000" dirty="0">
                <a:solidFill>
                  <a:srgbClr val="FF0000"/>
                </a:solidFill>
              </a:rPr>
              <a:t>m</a:t>
            </a:r>
            <a:r>
              <a:rPr lang="en-US" altLang="en-US" dirty="0">
                <a:solidFill>
                  <a:srgbClr val="FF0000"/>
                </a:solidFill>
              </a:rPr>
              <a:t> </a:t>
            </a:r>
            <a:r>
              <a:rPr lang="en-US" altLang="en-US" dirty="0">
                <a:solidFill>
                  <a:srgbClr val="FF0000"/>
                </a:solidFill>
                <a:latin typeface="Lucida Sans Unicode" panose="020B0602030504020204" pitchFamily="34" charset="0"/>
              </a:rPr>
              <a:t>≈</a:t>
            </a:r>
            <a:r>
              <a:rPr lang="en-US" altLang="en-US" dirty="0">
                <a:solidFill>
                  <a:srgbClr val="FF0000"/>
                </a:solidFill>
              </a:rPr>
              <a:t> 1 - </a:t>
            </a:r>
            <a:r>
              <a:rPr lang="en-US" altLang="en-US" i="1" dirty="0">
                <a:solidFill>
                  <a:srgbClr val="FF0000"/>
                </a:solidFill>
              </a:rPr>
              <a:t>e </a:t>
            </a:r>
            <a:r>
              <a:rPr lang="en-US" altLang="en-US" baseline="30000" dirty="0">
                <a:solidFill>
                  <a:srgbClr val="FF0000"/>
                </a:solidFill>
              </a:rPr>
              <a:t>-m2   </a:t>
            </a:r>
            <a:r>
              <a:rPr lang="en-US" altLang="en-US" dirty="0">
                <a:solidFill>
                  <a:srgbClr val="FF0000"/>
                </a:solidFill>
              </a:rPr>
              <a:t>.</a:t>
            </a:r>
          </a:p>
          <a:p>
            <a:r>
              <a:rPr lang="en-US" altLang="en-US" dirty="0">
                <a:solidFill>
                  <a:srgbClr val="FF0000"/>
                </a:solidFill>
              </a:rPr>
              <a:t>Thus, 2</a:t>
            </a:r>
            <a:r>
              <a:rPr lang="en-US" altLang="en-US" i="1" baseline="30000" dirty="0">
                <a:solidFill>
                  <a:srgbClr val="FF0000"/>
                </a:solidFill>
              </a:rPr>
              <a:t>R</a:t>
            </a:r>
            <a:r>
              <a:rPr lang="en-US" altLang="en-US" dirty="0">
                <a:solidFill>
                  <a:srgbClr val="FF0000"/>
                </a:solidFill>
              </a:rPr>
              <a:t>  will almost always be around </a:t>
            </a:r>
            <a:r>
              <a:rPr lang="en-US" altLang="en-US" i="1" dirty="0">
                <a:solidFill>
                  <a:srgbClr val="FF0000"/>
                </a:solidFill>
              </a:rPr>
              <a:t>m</a:t>
            </a:r>
            <a:r>
              <a:rPr lang="en-US" altLang="en-US" dirty="0">
                <a:solidFill>
                  <a:srgbClr val="FF0000"/>
                </a:solidFill>
              </a:rPr>
              <a:t>.</a:t>
            </a:r>
          </a:p>
          <a:p>
            <a:endParaRPr lang="en-US" altLang="en-US" dirty="0"/>
          </a:p>
          <a:p>
            <a:endParaRPr lang="en-US" altLang="en-US" baseline="30000" dirty="0"/>
          </a:p>
          <a:p>
            <a:endParaRPr lang="en-US" altLang="en-US" baseline="30000" dirty="0"/>
          </a:p>
        </p:txBody>
      </p:sp>
      <p:grpSp>
        <p:nvGrpSpPr>
          <p:cNvPr id="12295" name="Group 7"/>
          <p:cNvGrpSpPr>
            <a:grpSpLocks/>
          </p:cNvGrpSpPr>
          <p:nvPr/>
        </p:nvGrpSpPr>
        <p:grpSpPr bwMode="auto">
          <a:xfrm>
            <a:off x="5791200" y="2819400"/>
            <a:ext cx="2071688" cy="2014538"/>
            <a:chOff x="3638" y="2256"/>
            <a:chExt cx="1305" cy="1269"/>
          </a:xfrm>
        </p:grpSpPr>
        <p:sp>
          <p:nvSpPr>
            <p:cNvPr id="12292" name="Text Box 4"/>
            <p:cNvSpPr txBox="1">
              <a:spLocks noChangeArrowheads="1"/>
            </p:cNvSpPr>
            <p:nvPr/>
          </p:nvSpPr>
          <p:spPr bwMode="auto">
            <a:xfrm>
              <a:off x="3638" y="2948"/>
              <a:ext cx="1305"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t>Prob. a given h(a)</a:t>
              </a:r>
            </a:p>
            <a:p>
              <a:r>
                <a:rPr lang="en-US" altLang="en-US" b="1" dirty="0"/>
                <a:t>ends in fewer than</a:t>
              </a:r>
            </a:p>
            <a:p>
              <a:r>
                <a:rPr lang="en-US" altLang="en-US" b="1" i="1" dirty="0"/>
                <a:t>r</a:t>
              </a:r>
              <a:r>
                <a:rPr lang="en-US" altLang="en-US" b="1" dirty="0"/>
                <a:t>  0’s.</a:t>
              </a:r>
            </a:p>
          </p:txBody>
        </p:sp>
        <p:sp>
          <p:nvSpPr>
            <p:cNvPr id="12293" name="Rectangle 5"/>
            <p:cNvSpPr>
              <a:spLocks noChangeArrowheads="1"/>
            </p:cNvSpPr>
            <p:nvPr/>
          </p:nvSpPr>
          <p:spPr bwMode="auto">
            <a:xfrm>
              <a:off x="3840" y="2256"/>
              <a:ext cx="720"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4" name="Line 6"/>
            <p:cNvSpPr>
              <a:spLocks noChangeShapeType="1"/>
            </p:cNvSpPr>
            <p:nvPr/>
          </p:nvSpPr>
          <p:spPr bwMode="auto">
            <a:xfrm flipV="1">
              <a:off x="4176" y="2544"/>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299" name="Group 11"/>
          <p:cNvGrpSpPr>
            <a:grpSpLocks/>
          </p:cNvGrpSpPr>
          <p:nvPr/>
        </p:nvGrpSpPr>
        <p:grpSpPr bwMode="auto">
          <a:xfrm>
            <a:off x="3352800" y="2743201"/>
            <a:ext cx="4283075" cy="2190751"/>
            <a:chOff x="2150" y="2208"/>
            <a:chExt cx="2698" cy="1380"/>
          </a:xfrm>
        </p:grpSpPr>
        <p:sp>
          <p:nvSpPr>
            <p:cNvPr id="12296" name="Rectangle 8"/>
            <p:cNvSpPr>
              <a:spLocks noChangeArrowheads="1"/>
            </p:cNvSpPr>
            <p:nvPr/>
          </p:nvSpPr>
          <p:spPr bwMode="auto">
            <a:xfrm>
              <a:off x="3744" y="2208"/>
              <a:ext cx="1104"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99">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7" name="Text Box 9"/>
            <p:cNvSpPr txBox="1">
              <a:spLocks noChangeArrowheads="1"/>
            </p:cNvSpPr>
            <p:nvPr/>
          </p:nvSpPr>
          <p:spPr bwMode="auto">
            <a:xfrm>
              <a:off x="2150" y="2948"/>
              <a:ext cx="1277"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Prob. all h(a)’s</a:t>
              </a:r>
            </a:p>
            <a:p>
              <a:r>
                <a:rPr lang="en-US" altLang="en-US" sz="2000" dirty="0"/>
                <a:t>end in fewer than</a:t>
              </a:r>
            </a:p>
            <a:p>
              <a:r>
                <a:rPr lang="en-US" altLang="en-US" sz="2000" i="1" dirty="0"/>
                <a:t>r </a:t>
              </a:r>
              <a:r>
                <a:rPr lang="en-US" altLang="en-US" sz="2000" dirty="0"/>
                <a:t> 0’s.</a:t>
              </a:r>
            </a:p>
          </p:txBody>
        </p:sp>
        <p:sp>
          <p:nvSpPr>
            <p:cNvPr id="12298" name="Line 10"/>
            <p:cNvSpPr>
              <a:spLocks noChangeShapeType="1"/>
            </p:cNvSpPr>
            <p:nvPr/>
          </p:nvSpPr>
          <p:spPr bwMode="auto">
            <a:xfrm flipV="1">
              <a:off x="2736" y="2592"/>
              <a:ext cx="1008"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1556942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22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2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463DEA0-C256-4C83-90CF-D6E5B4E795B5}" type="slidenum">
              <a:rPr lang="en-US" altLang="en-US"/>
              <a:pPr/>
              <a:t>117</a:t>
            </a:fld>
            <a:endParaRPr lang="en-US" altLang="en-US"/>
          </a:p>
        </p:txBody>
      </p:sp>
      <p:sp>
        <p:nvSpPr>
          <p:cNvPr id="13314" name="Rectangle 2"/>
          <p:cNvSpPr>
            <a:spLocks noGrp="1" noChangeArrowheads="1"/>
          </p:cNvSpPr>
          <p:nvPr>
            <p:ph type="title"/>
          </p:nvPr>
        </p:nvSpPr>
        <p:spPr/>
        <p:txBody>
          <a:bodyPr/>
          <a:lstStyle/>
          <a:p>
            <a:r>
              <a:rPr lang="en-US" altLang="en-US"/>
              <a:t>Why It Doesn’t Work</a:t>
            </a:r>
          </a:p>
        </p:txBody>
      </p:sp>
      <p:sp>
        <p:nvSpPr>
          <p:cNvPr id="13315" name="Rectangle 3"/>
          <p:cNvSpPr>
            <a:spLocks noGrp="1" noChangeArrowheads="1"/>
          </p:cNvSpPr>
          <p:nvPr>
            <p:ph type="body" idx="1"/>
          </p:nvPr>
        </p:nvSpPr>
        <p:spPr>
          <a:xfrm>
            <a:off x="304800" y="1143000"/>
            <a:ext cx="8153400" cy="5029200"/>
          </a:xfrm>
        </p:spPr>
        <p:txBody>
          <a:bodyPr>
            <a:normAutofit/>
          </a:bodyPr>
          <a:lstStyle/>
          <a:p>
            <a:r>
              <a:rPr lang="en-US" altLang="en-US" sz="3600" dirty="0"/>
              <a:t>E(2</a:t>
            </a:r>
            <a:r>
              <a:rPr lang="en-US" altLang="en-US" sz="3600" i="1" baseline="30000" dirty="0"/>
              <a:t>R</a:t>
            </a:r>
            <a:r>
              <a:rPr lang="en-US" altLang="en-US" sz="3600" i="1" dirty="0"/>
              <a:t> </a:t>
            </a:r>
            <a:r>
              <a:rPr lang="en-US" altLang="en-US" sz="3600" dirty="0"/>
              <a:t>) is actually infinite.</a:t>
            </a:r>
          </a:p>
          <a:p>
            <a:pPr lvl="1"/>
            <a:r>
              <a:rPr lang="en-US" altLang="en-US" sz="3200" dirty="0"/>
              <a:t>Probability halves when </a:t>
            </a:r>
            <a:r>
              <a:rPr lang="en-US" altLang="en-US" sz="3200" i="1" dirty="0"/>
              <a:t>R</a:t>
            </a:r>
            <a:r>
              <a:rPr lang="en-US" altLang="en-US" sz="3200" dirty="0"/>
              <a:t> -&gt; </a:t>
            </a:r>
            <a:r>
              <a:rPr lang="en-US" altLang="en-US" sz="3200" i="1" dirty="0"/>
              <a:t>R</a:t>
            </a:r>
            <a:r>
              <a:rPr lang="en-US" altLang="en-US" sz="3200" dirty="0"/>
              <a:t> +1, but value doubles. </a:t>
            </a:r>
          </a:p>
          <a:p>
            <a:r>
              <a:rPr lang="en-US" altLang="en-US" sz="3600" dirty="0"/>
              <a:t>Workaround involves using many hash functions and getting many samples.</a:t>
            </a:r>
          </a:p>
          <a:p>
            <a:r>
              <a:rPr lang="en-US" altLang="en-US" sz="3600" dirty="0"/>
              <a:t>How are samples combined?</a:t>
            </a:r>
          </a:p>
          <a:p>
            <a:pPr lvl="1"/>
            <a:r>
              <a:rPr lang="en-US" altLang="en-US" sz="3200" dirty="0">
                <a:solidFill>
                  <a:srgbClr val="33CC33"/>
                </a:solidFill>
              </a:rPr>
              <a:t>Average</a:t>
            </a:r>
            <a:r>
              <a:rPr lang="en-US" altLang="en-US" sz="3200" dirty="0"/>
              <a:t>? What if one very large value?</a:t>
            </a:r>
          </a:p>
          <a:p>
            <a:pPr lvl="1"/>
            <a:r>
              <a:rPr lang="en-US" altLang="en-US" sz="3200" dirty="0">
                <a:solidFill>
                  <a:srgbClr val="33CC33"/>
                </a:solidFill>
              </a:rPr>
              <a:t>Median</a:t>
            </a:r>
            <a:r>
              <a:rPr lang="en-US" altLang="en-US" sz="3200" dirty="0"/>
              <a:t>? All values are a power of 2.</a:t>
            </a:r>
          </a:p>
        </p:txBody>
      </p:sp>
    </p:spTree>
    <p:extLst>
      <p:ext uri="{BB962C8B-B14F-4D97-AF65-F5344CB8AC3E}">
        <p14:creationId xmlns:p14="http://schemas.microsoft.com/office/powerpoint/2010/main" val="23235620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Variations of F-M  Algorithm</a:t>
            </a:r>
            <a:endParaRPr lang="en-US" dirty="0"/>
          </a:p>
        </p:txBody>
      </p:sp>
      <p:sp>
        <p:nvSpPr>
          <p:cNvPr id="3" name="Content Placeholder 2"/>
          <p:cNvSpPr>
            <a:spLocks noGrp="1"/>
          </p:cNvSpPr>
          <p:nvPr>
            <p:ph idx="1"/>
          </p:nvPr>
        </p:nvSpPr>
        <p:spPr>
          <a:xfrm>
            <a:off x="228600" y="1044292"/>
            <a:ext cx="8709660" cy="5539388"/>
          </a:xfrm>
        </p:spPr>
        <p:txBody>
          <a:bodyPr>
            <a:noAutofit/>
          </a:bodyPr>
          <a:lstStyle/>
          <a:p>
            <a:r>
              <a:rPr lang="en-IN" sz="2400" dirty="0"/>
              <a:t>Take the mean of the k results together from each hash-function, obtaining a single estimate of the cardinality. </a:t>
            </a:r>
          </a:p>
          <a:p>
            <a:r>
              <a:rPr lang="en-IN" sz="2400" dirty="0"/>
              <a:t>A different idea is to use the median which is less prone to be influences by outliers. </a:t>
            </a:r>
          </a:p>
          <a:p>
            <a:r>
              <a:rPr lang="en-IN" sz="2400" dirty="0"/>
              <a:t>Another problem with this is that the results can only take form as some power of 2</a:t>
            </a:r>
          </a:p>
          <a:p>
            <a:r>
              <a:rPr lang="en-IN" sz="2400" dirty="0"/>
              <a:t>A common solution is to combine both the mean and the median: </a:t>
            </a:r>
            <a:endParaRPr lang="en-US" sz="2400" dirty="0"/>
          </a:p>
          <a:p>
            <a:pPr lvl="1"/>
            <a:r>
              <a:rPr lang="en-IN" sz="2400" dirty="0"/>
              <a:t>Create k⋅ℓ hash-functions and split them into k distinct groups (each of size ℓ). </a:t>
            </a:r>
            <a:endParaRPr lang="en-US" sz="2400" dirty="0"/>
          </a:p>
          <a:p>
            <a:pPr lvl="1"/>
            <a:r>
              <a:rPr lang="en-IN" sz="2400" dirty="0"/>
              <a:t>Within each group use the median for aggregating together the ℓ results</a:t>
            </a:r>
            <a:endParaRPr lang="en-US" sz="2400" dirty="0"/>
          </a:p>
          <a:p>
            <a:pPr lvl="1"/>
            <a:r>
              <a:rPr lang="en-IN" sz="2400" dirty="0"/>
              <a:t>Finally take the mean of the k group estimates as the final estimate. </a:t>
            </a:r>
            <a:endParaRPr lang="en-US" sz="2400" dirty="0"/>
          </a:p>
          <a:p>
            <a:endParaRPr lang="en-US" sz="24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118</a:t>
            </a:fld>
            <a:endParaRPr lang="en-US"/>
          </a:p>
        </p:txBody>
      </p:sp>
    </p:spTree>
    <p:extLst>
      <p:ext uri="{BB962C8B-B14F-4D97-AF65-F5344CB8AC3E}">
        <p14:creationId xmlns:p14="http://schemas.microsoft.com/office/powerpoint/2010/main" val="6644417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Requirement</a:t>
            </a:r>
          </a:p>
        </p:txBody>
      </p:sp>
      <p:sp>
        <p:nvSpPr>
          <p:cNvPr id="3" name="Content Placeholder 2"/>
          <p:cNvSpPr>
            <a:spLocks noGrp="1"/>
          </p:cNvSpPr>
          <p:nvPr>
            <p:ph idx="1"/>
          </p:nvPr>
        </p:nvSpPr>
        <p:spPr>
          <a:xfrm>
            <a:off x="457200" y="1063752"/>
            <a:ext cx="8229600" cy="5519928"/>
          </a:xfrm>
        </p:spPr>
        <p:txBody>
          <a:bodyPr>
            <a:normAutofit fontScale="85000" lnSpcReduction="20000"/>
          </a:bodyPr>
          <a:lstStyle/>
          <a:p>
            <a:r>
              <a:rPr lang="en-IN" dirty="0"/>
              <a:t>As we read the stream it is not necessary to store the elements seen. </a:t>
            </a:r>
          </a:p>
          <a:p>
            <a:r>
              <a:rPr lang="en-IN" dirty="0"/>
              <a:t>The only thing we need to keep in main memory is one integer per hash function; this integer records the largest tail length seen so far for that hash function and any stream element. </a:t>
            </a:r>
          </a:p>
          <a:p>
            <a:r>
              <a:rPr lang="en-IN" dirty="0"/>
              <a:t>If we are processing only one stream, we could use millions of hash functions, which is far more than we need to get a close estimate. </a:t>
            </a:r>
          </a:p>
          <a:p>
            <a:r>
              <a:rPr lang="en-IN" dirty="0"/>
              <a:t>Only if we are trying to process many streams at the same time would main memory constrain the number of hash functions we could associate with any one stream. </a:t>
            </a:r>
          </a:p>
          <a:p>
            <a:r>
              <a:rPr lang="en-IN" dirty="0"/>
              <a:t>In practice, the time it takes to compute hash values for each stream element would be the more significant limitation on the number of hash functions we use.</a:t>
            </a:r>
            <a:endParaRPr lang="en-US" dirty="0"/>
          </a:p>
          <a:p>
            <a:endParaRPr lang="en-US"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119</a:t>
            </a:fld>
            <a:endParaRPr lang="en-US"/>
          </a:p>
        </p:txBody>
      </p:sp>
    </p:spTree>
    <p:extLst>
      <p:ext uri="{BB962C8B-B14F-4D97-AF65-F5344CB8AC3E}">
        <p14:creationId xmlns:p14="http://schemas.microsoft.com/office/powerpoint/2010/main" val="2310780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9B12225-5612-419B-A8D5-4B8EEE4C217E}" type="slidenum">
              <a:rPr lang="en-US" smtClean="0"/>
              <a:pPr/>
              <a:t>12</a:t>
            </a:fld>
            <a:endParaRPr lang="en-US"/>
          </a:p>
        </p:txBody>
      </p:sp>
      <p:pic>
        <p:nvPicPr>
          <p:cNvPr id="3" name="Picture 2"/>
          <p:cNvPicPr>
            <a:picLocks noChangeAspect="1"/>
          </p:cNvPicPr>
          <p:nvPr/>
        </p:nvPicPr>
        <p:blipFill>
          <a:blip r:embed="rId2"/>
          <a:stretch>
            <a:fillRect/>
          </a:stretch>
        </p:blipFill>
        <p:spPr>
          <a:xfrm>
            <a:off x="276772" y="381000"/>
            <a:ext cx="8791028" cy="6190200"/>
          </a:xfrm>
          <a:prstGeom prst="rect">
            <a:avLst/>
          </a:prstGeom>
        </p:spPr>
      </p:pic>
    </p:spTree>
    <p:extLst>
      <p:ext uri="{BB962C8B-B14F-4D97-AF65-F5344CB8AC3E}">
        <p14:creationId xmlns:p14="http://schemas.microsoft.com/office/powerpoint/2010/main" val="8315415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CBAA9-AE7F-7143-A7B8-C5F71AF0EA1B}"/>
              </a:ext>
            </a:extLst>
          </p:cNvPr>
          <p:cNvSpPr>
            <a:spLocks noGrp="1"/>
          </p:cNvSpPr>
          <p:nvPr>
            <p:ph type="title"/>
          </p:nvPr>
        </p:nvSpPr>
        <p:spPr/>
        <p:txBody>
          <a:bodyPr/>
          <a:lstStyle/>
          <a:p>
            <a:r>
              <a:rPr lang="en-US" dirty="0"/>
              <a:t>Example</a:t>
            </a:r>
          </a:p>
        </p:txBody>
      </p:sp>
      <p:graphicFrame>
        <p:nvGraphicFramePr>
          <p:cNvPr id="5" name="Content Placeholder 4">
            <a:extLst>
              <a:ext uri="{FF2B5EF4-FFF2-40B4-BE49-F238E27FC236}">
                <a16:creationId xmlns:a16="http://schemas.microsoft.com/office/drawing/2014/main" id="{B8B3F866-7B70-9846-975B-C445AF178590}"/>
              </a:ext>
            </a:extLst>
          </p:cNvPr>
          <p:cNvGraphicFramePr>
            <a:graphicFrameLocks noGrp="1"/>
          </p:cNvGraphicFramePr>
          <p:nvPr>
            <p:ph idx="1"/>
            <p:extLst>
              <p:ext uri="{D42A27DB-BD31-4B8C-83A1-F6EECF244321}">
                <p14:modId xmlns:p14="http://schemas.microsoft.com/office/powerpoint/2010/main" val="2702263895"/>
              </p:ext>
            </p:extLst>
          </p:nvPr>
        </p:nvGraphicFramePr>
        <p:xfrm>
          <a:off x="4191000" y="954302"/>
          <a:ext cx="4734560" cy="5840198"/>
        </p:xfrm>
        <a:graphic>
          <a:graphicData uri="http://schemas.openxmlformats.org/drawingml/2006/table">
            <a:tbl>
              <a:tblPr/>
              <a:tblGrid>
                <a:gridCol w="946912">
                  <a:extLst>
                    <a:ext uri="{9D8B030D-6E8A-4147-A177-3AD203B41FA5}">
                      <a16:colId xmlns:a16="http://schemas.microsoft.com/office/drawing/2014/main" val="2783608077"/>
                    </a:ext>
                  </a:extLst>
                </a:gridCol>
                <a:gridCol w="946912">
                  <a:extLst>
                    <a:ext uri="{9D8B030D-6E8A-4147-A177-3AD203B41FA5}">
                      <a16:colId xmlns:a16="http://schemas.microsoft.com/office/drawing/2014/main" val="2693521412"/>
                    </a:ext>
                  </a:extLst>
                </a:gridCol>
                <a:gridCol w="946912">
                  <a:extLst>
                    <a:ext uri="{9D8B030D-6E8A-4147-A177-3AD203B41FA5}">
                      <a16:colId xmlns:a16="http://schemas.microsoft.com/office/drawing/2014/main" val="558546105"/>
                    </a:ext>
                  </a:extLst>
                </a:gridCol>
                <a:gridCol w="946912">
                  <a:extLst>
                    <a:ext uri="{9D8B030D-6E8A-4147-A177-3AD203B41FA5}">
                      <a16:colId xmlns:a16="http://schemas.microsoft.com/office/drawing/2014/main" val="715344048"/>
                    </a:ext>
                  </a:extLst>
                </a:gridCol>
                <a:gridCol w="946912">
                  <a:extLst>
                    <a:ext uri="{9D8B030D-6E8A-4147-A177-3AD203B41FA5}">
                      <a16:colId xmlns:a16="http://schemas.microsoft.com/office/drawing/2014/main" val="2418208710"/>
                    </a:ext>
                  </a:extLst>
                </a:gridCol>
              </a:tblGrid>
              <a:tr h="404446">
                <a:tc>
                  <a:txBody>
                    <a:bodyPr/>
                    <a:lstStyle/>
                    <a:p>
                      <a:pPr algn="l" fontAlgn="t"/>
                      <a:r>
                        <a:rPr lang="en-IN" sz="2000" b="1">
                          <a:effectLst/>
                        </a:rPr>
                        <a:t>x</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h(x)</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Rem</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Binary</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r(a)</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085584093"/>
                  </a:ext>
                </a:extLst>
              </a:tr>
              <a:tr h="404446">
                <a:tc>
                  <a:txBody>
                    <a:bodyPr/>
                    <a:lstStyle/>
                    <a:p>
                      <a:pPr algn="l" fontAlgn="t"/>
                      <a:r>
                        <a:rPr lang="en-IN" sz="2000" b="1">
                          <a:effectLst/>
                        </a:rPr>
                        <a:t>1</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7</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2</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00010</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1</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721404087"/>
                  </a:ext>
                </a:extLst>
              </a:tr>
              <a:tr h="404446">
                <a:tc>
                  <a:txBody>
                    <a:bodyPr/>
                    <a:lstStyle/>
                    <a:p>
                      <a:pPr algn="l" fontAlgn="t"/>
                      <a:r>
                        <a:rPr lang="en-IN" sz="2000" b="1">
                          <a:effectLst/>
                        </a:rPr>
                        <a:t>3</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19</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4</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00100</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2</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843988544"/>
                  </a:ext>
                </a:extLst>
              </a:tr>
              <a:tr h="404446">
                <a:tc>
                  <a:txBody>
                    <a:bodyPr/>
                    <a:lstStyle/>
                    <a:p>
                      <a:pPr algn="l" fontAlgn="t"/>
                      <a:r>
                        <a:rPr lang="en-IN" sz="2000" b="1">
                          <a:effectLst/>
                        </a:rPr>
                        <a:t>2</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13</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3</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dirty="0">
                          <a:effectLst/>
                        </a:rPr>
                        <a:t>00011</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0</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909088623"/>
                  </a:ext>
                </a:extLst>
              </a:tr>
              <a:tr h="404446">
                <a:tc>
                  <a:txBody>
                    <a:bodyPr/>
                    <a:lstStyle/>
                    <a:p>
                      <a:pPr algn="l" fontAlgn="t"/>
                      <a:r>
                        <a:rPr lang="en-IN" sz="2000" b="1">
                          <a:effectLst/>
                        </a:rPr>
                        <a:t>1</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7</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2</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00010</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1</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67667293"/>
                  </a:ext>
                </a:extLst>
              </a:tr>
              <a:tr h="404446">
                <a:tc>
                  <a:txBody>
                    <a:bodyPr/>
                    <a:lstStyle/>
                    <a:p>
                      <a:pPr algn="l" fontAlgn="t"/>
                      <a:r>
                        <a:rPr lang="en-IN" sz="2000" b="1">
                          <a:effectLst/>
                        </a:rPr>
                        <a:t>2</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13</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3</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00011</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0</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417153847"/>
                  </a:ext>
                </a:extLst>
              </a:tr>
              <a:tr h="404446">
                <a:tc>
                  <a:txBody>
                    <a:bodyPr/>
                    <a:lstStyle/>
                    <a:p>
                      <a:pPr algn="l" fontAlgn="t"/>
                      <a:r>
                        <a:rPr lang="en-IN" sz="2000" b="1">
                          <a:effectLst/>
                        </a:rPr>
                        <a:t>3</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19</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4</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00100</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2</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384708682"/>
                  </a:ext>
                </a:extLst>
              </a:tr>
              <a:tr h="404446">
                <a:tc>
                  <a:txBody>
                    <a:bodyPr/>
                    <a:lstStyle/>
                    <a:p>
                      <a:pPr algn="l" fontAlgn="t"/>
                      <a:r>
                        <a:rPr lang="en-IN" sz="2000" b="1">
                          <a:effectLst/>
                        </a:rPr>
                        <a:t>4</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25</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0</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00000</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5</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37719604"/>
                  </a:ext>
                </a:extLst>
              </a:tr>
              <a:tr h="404446">
                <a:tc>
                  <a:txBody>
                    <a:bodyPr/>
                    <a:lstStyle/>
                    <a:p>
                      <a:pPr algn="l" fontAlgn="t"/>
                      <a:r>
                        <a:rPr lang="en-IN" sz="2000" b="1">
                          <a:effectLst/>
                        </a:rPr>
                        <a:t>3</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19</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4</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00100</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2</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72921441"/>
                  </a:ext>
                </a:extLst>
              </a:tr>
              <a:tr h="404446">
                <a:tc>
                  <a:txBody>
                    <a:bodyPr/>
                    <a:lstStyle/>
                    <a:p>
                      <a:pPr algn="l" fontAlgn="t"/>
                      <a:r>
                        <a:rPr lang="en-IN" sz="2000" b="1">
                          <a:effectLst/>
                        </a:rPr>
                        <a:t>1</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7</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2</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00010</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1</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300435122"/>
                  </a:ext>
                </a:extLst>
              </a:tr>
              <a:tr h="404446">
                <a:tc>
                  <a:txBody>
                    <a:bodyPr/>
                    <a:lstStyle/>
                    <a:p>
                      <a:pPr algn="l" fontAlgn="t"/>
                      <a:r>
                        <a:rPr lang="en-IN" sz="2000" b="1">
                          <a:effectLst/>
                        </a:rPr>
                        <a:t>2</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13</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3</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00011</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0</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108640984"/>
                  </a:ext>
                </a:extLst>
              </a:tr>
              <a:tr h="404446">
                <a:tc>
                  <a:txBody>
                    <a:bodyPr/>
                    <a:lstStyle/>
                    <a:p>
                      <a:pPr algn="l" fontAlgn="t"/>
                      <a:r>
                        <a:rPr lang="en-IN" sz="2000" b="1">
                          <a:effectLst/>
                        </a:rPr>
                        <a:t>3</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19</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4</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00100</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2</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635869514"/>
                  </a:ext>
                </a:extLst>
              </a:tr>
              <a:tr h="404446">
                <a:tc>
                  <a:txBody>
                    <a:bodyPr/>
                    <a:lstStyle/>
                    <a:p>
                      <a:pPr algn="l" fontAlgn="t"/>
                      <a:r>
                        <a:rPr lang="en-IN" sz="2000" b="1">
                          <a:effectLst/>
                        </a:rPr>
                        <a:t>1</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7</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2</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a:effectLst/>
                        </a:rPr>
                        <a:t>00010</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tc>
                  <a:txBody>
                    <a:bodyPr/>
                    <a:lstStyle/>
                    <a:p>
                      <a:pPr algn="l" fontAlgn="t"/>
                      <a:r>
                        <a:rPr lang="en-IN" sz="2000" b="1" dirty="0">
                          <a:effectLst/>
                        </a:rPr>
                        <a:t>1</a:t>
                      </a:r>
                    </a:p>
                  </a:txBody>
                  <a:tcPr marL="72223" marR="72223" marT="72223" marB="7222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381063848"/>
                  </a:ext>
                </a:extLst>
              </a:tr>
            </a:tbl>
          </a:graphicData>
        </a:graphic>
      </p:graphicFrame>
      <p:sp>
        <p:nvSpPr>
          <p:cNvPr id="4" name="Slide Number Placeholder 3">
            <a:extLst>
              <a:ext uri="{FF2B5EF4-FFF2-40B4-BE49-F238E27FC236}">
                <a16:creationId xmlns:a16="http://schemas.microsoft.com/office/drawing/2014/main" id="{3D7DE649-75AE-FD43-8424-84D200F8AD11}"/>
              </a:ext>
            </a:extLst>
          </p:cNvPr>
          <p:cNvSpPr>
            <a:spLocks noGrp="1"/>
          </p:cNvSpPr>
          <p:nvPr>
            <p:ph type="sldNum" sz="quarter" idx="12"/>
          </p:nvPr>
        </p:nvSpPr>
        <p:spPr/>
        <p:txBody>
          <a:bodyPr/>
          <a:lstStyle/>
          <a:p>
            <a:fld id="{19B12225-5612-419B-A8D5-4B8EEE4C217E}" type="slidenum">
              <a:rPr lang="en-US" smtClean="0"/>
              <a:pPr/>
              <a:t>120</a:t>
            </a:fld>
            <a:endParaRPr lang="en-US"/>
          </a:p>
        </p:txBody>
      </p:sp>
      <p:sp>
        <p:nvSpPr>
          <p:cNvPr id="6" name="Rectangle 5">
            <a:extLst>
              <a:ext uri="{FF2B5EF4-FFF2-40B4-BE49-F238E27FC236}">
                <a16:creationId xmlns:a16="http://schemas.microsoft.com/office/drawing/2014/main" id="{4C93E2E3-83EB-804B-AD1D-C59FECFB2071}"/>
              </a:ext>
            </a:extLst>
          </p:cNvPr>
          <p:cNvSpPr/>
          <p:nvPr/>
        </p:nvSpPr>
        <p:spPr>
          <a:xfrm>
            <a:off x="152400" y="1219200"/>
            <a:ext cx="3810000" cy="1354217"/>
          </a:xfrm>
          <a:prstGeom prst="rect">
            <a:avLst/>
          </a:prstGeom>
        </p:spPr>
        <p:txBody>
          <a:bodyPr wrap="square">
            <a:spAutoFit/>
          </a:bodyPr>
          <a:lstStyle/>
          <a:p>
            <a:pPr marL="342900" indent="-342900">
              <a:spcBef>
                <a:spcPts val="600"/>
              </a:spcBef>
              <a:buFont typeface="Arial" panose="020B0604020202020204" pitchFamily="34" charset="0"/>
              <a:buChar char="•"/>
            </a:pPr>
            <a:r>
              <a:rPr lang="en-IN" sz="2400" b="1" dirty="0">
                <a:solidFill>
                  <a:schemeClr val="accent6"/>
                </a:solidFill>
                <a:latin typeface="STIXGeneral-Italic" pitchFamily="2" charset="2"/>
              </a:rPr>
              <a:t>S</a:t>
            </a:r>
            <a:r>
              <a:rPr lang="en-IN" sz="2400" b="1" dirty="0">
                <a:solidFill>
                  <a:schemeClr val="accent6"/>
                </a:solidFill>
                <a:latin typeface="STIXGeneral-Regular" pitchFamily="2" charset="2"/>
              </a:rPr>
              <a:t>=1,3,2,1,2,3,4,3,1,2,3,1</a:t>
            </a:r>
          </a:p>
          <a:p>
            <a:pPr marL="342900" indent="-342900">
              <a:spcBef>
                <a:spcPts val="600"/>
              </a:spcBef>
              <a:buFont typeface="Arial" panose="020B0604020202020204" pitchFamily="34" charset="0"/>
              <a:buChar char="•"/>
            </a:pPr>
            <a:r>
              <a:rPr lang="en-IN" sz="2400" b="1" dirty="0">
                <a:solidFill>
                  <a:schemeClr val="accent6"/>
                </a:solidFill>
                <a:latin typeface="STIXGeneral-Italic" pitchFamily="2" charset="2"/>
              </a:rPr>
              <a:t>h</a:t>
            </a:r>
            <a:r>
              <a:rPr lang="en-IN" sz="2400" b="1" dirty="0">
                <a:solidFill>
                  <a:schemeClr val="accent6"/>
                </a:solidFill>
                <a:latin typeface="STIXGeneral-Regular" pitchFamily="2" charset="2"/>
              </a:rPr>
              <a:t>(</a:t>
            </a:r>
            <a:r>
              <a:rPr lang="en-IN" sz="2400" b="1" dirty="0">
                <a:solidFill>
                  <a:schemeClr val="accent6"/>
                </a:solidFill>
                <a:latin typeface="STIXGeneral-Italic" pitchFamily="2" charset="2"/>
              </a:rPr>
              <a:t>x</a:t>
            </a:r>
            <a:r>
              <a:rPr lang="en-IN" sz="2400" b="1" dirty="0">
                <a:solidFill>
                  <a:schemeClr val="accent6"/>
                </a:solidFill>
                <a:latin typeface="STIXGeneral-Regular" pitchFamily="2" charset="2"/>
              </a:rPr>
              <a:t>)=(6</a:t>
            </a:r>
            <a:r>
              <a:rPr lang="en-IN" sz="2400" b="1" dirty="0">
                <a:solidFill>
                  <a:schemeClr val="accent6"/>
                </a:solidFill>
                <a:latin typeface="STIXGeneral-Italic" pitchFamily="2" charset="2"/>
              </a:rPr>
              <a:t>x</a:t>
            </a:r>
            <a:r>
              <a:rPr lang="en-IN" sz="2400" b="1" dirty="0">
                <a:solidFill>
                  <a:schemeClr val="accent6"/>
                </a:solidFill>
                <a:latin typeface="STIXGeneral-Regular" pitchFamily="2" charset="2"/>
              </a:rPr>
              <a:t>+1) </a:t>
            </a:r>
            <a:r>
              <a:rPr lang="en-IN" sz="2400" b="1" dirty="0">
                <a:solidFill>
                  <a:schemeClr val="accent6"/>
                </a:solidFill>
                <a:latin typeface="STIXGeneral-Italic" pitchFamily="2" charset="2"/>
              </a:rPr>
              <a:t>mod</a:t>
            </a:r>
            <a:r>
              <a:rPr lang="en-IN" sz="2400" b="1" dirty="0">
                <a:solidFill>
                  <a:schemeClr val="accent6"/>
                </a:solidFill>
                <a:latin typeface="STIXGeneral-Regular" pitchFamily="2" charset="2"/>
              </a:rPr>
              <a:t> 5</a:t>
            </a:r>
          </a:p>
          <a:p>
            <a:pPr marL="342900" indent="-342900">
              <a:spcBef>
                <a:spcPts val="600"/>
              </a:spcBef>
              <a:buFont typeface="Arial" panose="020B0604020202020204" pitchFamily="34" charset="0"/>
              <a:buChar char="•"/>
            </a:pPr>
            <a:r>
              <a:rPr lang="en-IN" sz="2400" b="1" dirty="0">
                <a:solidFill>
                  <a:schemeClr val="accent6"/>
                </a:solidFill>
                <a:latin typeface="Source Sans Pro" panose="020B0503030403020204" pitchFamily="34" charset="0"/>
              </a:rPr>
              <a:t>Assume |b| = 5</a:t>
            </a:r>
            <a:endParaRPr lang="en-IN" sz="2400" b="1" i="0" dirty="0">
              <a:solidFill>
                <a:schemeClr val="accent6"/>
              </a:solidFill>
              <a:effectLst/>
              <a:latin typeface="Source Sans Pro" panose="020B0503030403020204" pitchFamily="34" charset="0"/>
            </a:endParaRPr>
          </a:p>
        </p:txBody>
      </p:sp>
      <p:sp>
        <p:nvSpPr>
          <p:cNvPr id="7" name="Rectangle 6">
            <a:extLst>
              <a:ext uri="{FF2B5EF4-FFF2-40B4-BE49-F238E27FC236}">
                <a16:creationId xmlns:a16="http://schemas.microsoft.com/office/drawing/2014/main" id="{BF57BF66-4643-B14D-B448-4840D7F975A2}"/>
              </a:ext>
            </a:extLst>
          </p:cNvPr>
          <p:cNvSpPr/>
          <p:nvPr/>
        </p:nvSpPr>
        <p:spPr>
          <a:xfrm>
            <a:off x="438150" y="4038600"/>
            <a:ext cx="3238500" cy="1938992"/>
          </a:xfrm>
          <a:prstGeom prst="rect">
            <a:avLst/>
          </a:prstGeom>
          <a:solidFill>
            <a:schemeClr val="accent3">
              <a:lumMod val="60000"/>
              <a:lumOff val="40000"/>
            </a:schemeClr>
          </a:solidFill>
        </p:spPr>
        <p:txBody>
          <a:bodyPr wrap="square">
            <a:spAutoFit/>
          </a:bodyPr>
          <a:lstStyle/>
          <a:p>
            <a:r>
              <a:rPr lang="en-IN" sz="2400" b="1" dirty="0">
                <a:solidFill>
                  <a:srgbClr val="002060"/>
                </a:solidFill>
                <a:latin typeface="Source Sans Pro" panose="020B0503030403020204" pitchFamily="34" charset="0"/>
              </a:rPr>
              <a:t>R = max( r(a) ) = 5</a:t>
            </a:r>
          </a:p>
          <a:p>
            <a:r>
              <a:rPr lang="en-IN" sz="2400" b="1" dirty="0">
                <a:solidFill>
                  <a:srgbClr val="002060"/>
                </a:solidFill>
                <a:latin typeface="Source Sans Pro" panose="020B0503030403020204" pitchFamily="34" charset="0"/>
              </a:rPr>
              <a:t>So no. of distinct elements = </a:t>
            </a:r>
            <a:r>
              <a:rPr lang="en-IN" sz="2400" b="1" dirty="0">
                <a:solidFill>
                  <a:srgbClr val="002060"/>
                </a:solidFill>
                <a:latin typeface="STIXGeneral-Italic" pitchFamily="2" charset="2"/>
              </a:rPr>
              <a:t>N</a:t>
            </a:r>
            <a:r>
              <a:rPr lang="en-IN" sz="2400" b="1" dirty="0">
                <a:solidFill>
                  <a:srgbClr val="002060"/>
                </a:solidFill>
                <a:latin typeface="STIXGeneral-Regular" pitchFamily="2" charset="2"/>
              </a:rPr>
              <a:t>=2</a:t>
            </a:r>
            <a:r>
              <a:rPr lang="en-IN" sz="2400" b="1" baseline="30000" dirty="0">
                <a:solidFill>
                  <a:srgbClr val="002060"/>
                </a:solidFill>
                <a:latin typeface="STIXGeneral-Italic" pitchFamily="2" charset="2"/>
              </a:rPr>
              <a:t>R</a:t>
            </a:r>
            <a:r>
              <a:rPr lang="en-IN" sz="2400" b="1" dirty="0">
                <a:solidFill>
                  <a:srgbClr val="002060"/>
                </a:solidFill>
                <a:latin typeface="STIXGeneral-Regular" pitchFamily="2" charset="2"/>
              </a:rPr>
              <a:t>=2</a:t>
            </a:r>
            <a:r>
              <a:rPr lang="en-IN" sz="2400" b="1" baseline="30000" dirty="0">
                <a:solidFill>
                  <a:srgbClr val="002060"/>
                </a:solidFill>
                <a:latin typeface="STIXGeneral-Regular" pitchFamily="2" charset="2"/>
              </a:rPr>
              <a:t>5</a:t>
            </a:r>
            <a:r>
              <a:rPr lang="en-IN" sz="2400" b="1" dirty="0">
                <a:solidFill>
                  <a:srgbClr val="002060"/>
                </a:solidFill>
                <a:latin typeface="STIXGeneral-Regular" pitchFamily="2" charset="2"/>
              </a:rPr>
              <a:t>=32</a:t>
            </a:r>
            <a:r>
              <a:rPr lang="en-IN" sz="2400" b="1" dirty="0">
                <a:solidFill>
                  <a:srgbClr val="002060"/>
                </a:solidFill>
              </a:rPr>
              <a:t/>
            </a:r>
            <a:br>
              <a:rPr lang="en-IN" sz="2400" b="1" dirty="0">
                <a:solidFill>
                  <a:srgbClr val="002060"/>
                </a:solidFill>
              </a:rPr>
            </a:br>
            <a:endParaRPr lang="en-US" sz="2400" b="1" dirty="0">
              <a:solidFill>
                <a:srgbClr val="002060"/>
              </a:solidFill>
            </a:endParaRPr>
          </a:p>
        </p:txBody>
      </p:sp>
    </p:spTree>
    <p:extLst>
      <p:ext uri="{BB962C8B-B14F-4D97-AF65-F5344CB8AC3E}">
        <p14:creationId xmlns:p14="http://schemas.microsoft.com/office/powerpoint/2010/main" val="31185891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8ABC6-5E3B-C641-BBA5-0703F0A90872}"/>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026714BA-F111-BF41-9F08-B7A1D4E32422}"/>
              </a:ext>
            </a:extLst>
          </p:cNvPr>
          <p:cNvSpPr>
            <a:spLocks noGrp="1"/>
          </p:cNvSpPr>
          <p:nvPr>
            <p:ph idx="1"/>
          </p:nvPr>
        </p:nvSpPr>
        <p:spPr>
          <a:xfrm>
            <a:off x="152400" y="1063753"/>
            <a:ext cx="8785860" cy="5374448"/>
          </a:xfrm>
        </p:spPr>
        <p:txBody>
          <a:bodyPr>
            <a:normAutofit/>
          </a:bodyPr>
          <a:lstStyle/>
          <a:p>
            <a:r>
              <a:rPr lang="en-IN" sz="2800" dirty="0"/>
              <a:t>Web sites often gather statistics on how many unique users it has seen in each given month. The universal set is the set of logins for that site, and a stream element is generated each time a user logs in.</a:t>
            </a:r>
          </a:p>
          <a:p>
            <a:pPr lvl="1"/>
            <a:r>
              <a:rPr lang="en-IN" sz="2400" dirty="0"/>
              <a:t>Amazon: user logs in with their unique login name.</a:t>
            </a:r>
          </a:p>
          <a:p>
            <a:pPr lvl="1"/>
            <a:r>
              <a:rPr lang="en-IN" sz="2400" dirty="0"/>
              <a:t>Google: identifies users by IP addresses.</a:t>
            </a:r>
          </a:p>
          <a:p>
            <a:r>
              <a:rPr lang="en-IN" sz="2800" dirty="0"/>
              <a:t>Radio-frequency identification (RFID) technology uses RFID tags and RFID readers (or simply called tags and readers) to monitor objects in physical world.</a:t>
            </a:r>
          </a:p>
          <a:p>
            <a:pPr lvl="1"/>
            <a:r>
              <a:rPr lang="en-IN" sz="2400" dirty="0"/>
              <a:t>Many events (e.g., </a:t>
            </a:r>
            <a:r>
              <a:rPr lang="en-IN" sz="2400" dirty="0" err="1"/>
              <a:t>TedEx</a:t>
            </a:r>
            <a:r>
              <a:rPr lang="en-IN" sz="2400" dirty="0"/>
              <a:t>) distribute RFID wrist bands to their visitors. RFID counting helps reveal the number of people around.</a:t>
            </a:r>
            <a:endParaRPr lang="en-US" sz="2400" dirty="0"/>
          </a:p>
        </p:txBody>
      </p:sp>
      <p:sp>
        <p:nvSpPr>
          <p:cNvPr id="4" name="Slide Number Placeholder 3">
            <a:extLst>
              <a:ext uri="{FF2B5EF4-FFF2-40B4-BE49-F238E27FC236}">
                <a16:creationId xmlns:a16="http://schemas.microsoft.com/office/drawing/2014/main" id="{3B819A99-8C6B-D44C-81C8-670F7EEAB8B2}"/>
              </a:ext>
            </a:extLst>
          </p:cNvPr>
          <p:cNvSpPr>
            <a:spLocks noGrp="1"/>
          </p:cNvSpPr>
          <p:nvPr>
            <p:ph type="sldNum" sz="quarter" idx="12"/>
          </p:nvPr>
        </p:nvSpPr>
        <p:spPr/>
        <p:txBody>
          <a:bodyPr/>
          <a:lstStyle/>
          <a:p>
            <a:fld id="{19B12225-5612-419B-A8D5-4B8EEE4C217E}" type="slidenum">
              <a:rPr lang="en-US" smtClean="0"/>
              <a:pPr/>
              <a:t>121</a:t>
            </a:fld>
            <a:endParaRPr lang="en-US"/>
          </a:p>
        </p:txBody>
      </p:sp>
    </p:spTree>
    <p:extLst>
      <p:ext uri="{BB962C8B-B14F-4D97-AF65-F5344CB8AC3E}">
        <p14:creationId xmlns:p14="http://schemas.microsoft.com/office/powerpoint/2010/main" val="38177982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12EF0-DFA8-3E44-9C0F-42CBCAFBFA2A}"/>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64368ADB-BCFD-0142-9CFC-1371E9F75FF0}"/>
              </a:ext>
            </a:extLst>
          </p:cNvPr>
          <p:cNvSpPr>
            <a:spLocks noGrp="1"/>
          </p:cNvSpPr>
          <p:nvPr>
            <p:ph idx="1"/>
          </p:nvPr>
        </p:nvSpPr>
        <p:spPr/>
        <p:txBody>
          <a:bodyPr/>
          <a:lstStyle/>
          <a:p>
            <a:r>
              <a:rPr lang="en-IN" dirty="0"/>
              <a:t>DNA Motifs: Sequence motifs are short, recurring patterns in DNA that are presumed to have a biological function.</a:t>
            </a:r>
          </a:p>
          <a:p>
            <a:pPr lvl="1"/>
            <a:r>
              <a:rPr lang="en-IN" dirty="0"/>
              <a:t>Number of distinct motifs indicate valuable biological information about the specific DNA sequence.</a:t>
            </a:r>
          </a:p>
          <a:p>
            <a:r>
              <a:rPr lang="en-IN" dirty="0"/>
              <a:t>Denial of service attacks </a:t>
            </a:r>
            <a:r>
              <a:rPr lang="en-IN" dirty="0" err="1"/>
              <a:t>signaled</a:t>
            </a:r>
            <a:r>
              <a:rPr lang="en-IN" dirty="0"/>
              <a:t> by large numbers of requests from spoofed IPs. </a:t>
            </a:r>
          </a:p>
          <a:p>
            <a:pPr lvl="1"/>
            <a:r>
              <a:rPr lang="en-IN" dirty="0"/>
              <a:t>Counting distinct elements provide valuable statistics in these cases.</a:t>
            </a:r>
            <a:endParaRPr lang="en-US" dirty="0"/>
          </a:p>
        </p:txBody>
      </p:sp>
      <p:sp>
        <p:nvSpPr>
          <p:cNvPr id="4" name="Slide Number Placeholder 3">
            <a:extLst>
              <a:ext uri="{FF2B5EF4-FFF2-40B4-BE49-F238E27FC236}">
                <a16:creationId xmlns:a16="http://schemas.microsoft.com/office/drawing/2014/main" id="{1D80F0DB-01A9-334E-A31F-2A4F8173A8D2}"/>
              </a:ext>
            </a:extLst>
          </p:cNvPr>
          <p:cNvSpPr>
            <a:spLocks noGrp="1"/>
          </p:cNvSpPr>
          <p:nvPr>
            <p:ph type="sldNum" sz="quarter" idx="12"/>
          </p:nvPr>
        </p:nvSpPr>
        <p:spPr/>
        <p:txBody>
          <a:bodyPr/>
          <a:lstStyle/>
          <a:p>
            <a:fld id="{19B12225-5612-419B-A8D5-4B8EEE4C217E}" type="slidenum">
              <a:rPr lang="en-US" smtClean="0"/>
              <a:pPr/>
              <a:t>122</a:t>
            </a:fld>
            <a:endParaRPr lang="en-US"/>
          </a:p>
        </p:txBody>
      </p:sp>
    </p:spTree>
    <p:extLst>
      <p:ext uri="{BB962C8B-B14F-4D97-AF65-F5344CB8AC3E}">
        <p14:creationId xmlns:p14="http://schemas.microsoft.com/office/powerpoint/2010/main" val="20837801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21744-2C01-8A48-94A3-8ABFAB65BCD5}"/>
              </a:ext>
            </a:extLst>
          </p:cNvPr>
          <p:cNvSpPr>
            <a:spLocks noGrp="1"/>
          </p:cNvSpPr>
          <p:nvPr>
            <p:ph type="title"/>
          </p:nvPr>
        </p:nvSpPr>
        <p:spPr/>
        <p:txBody>
          <a:bodyPr/>
          <a:lstStyle/>
          <a:p>
            <a:r>
              <a:rPr lang="en-IN" dirty="0"/>
              <a:t>Duplicate Insensitive Counting</a:t>
            </a:r>
            <a:endParaRPr lang="en-US" dirty="0"/>
          </a:p>
        </p:txBody>
      </p:sp>
      <p:sp>
        <p:nvSpPr>
          <p:cNvPr id="3" name="Content Placeholder 2">
            <a:extLst>
              <a:ext uri="{FF2B5EF4-FFF2-40B4-BE49-F238E27FC236}">
                <a16:creationId xmlns:a16="http://schemas.microsoft.com/office/drawing/2014/main" id="{65FC23E6-87F8-B74E-978E-061752D85796}"/>
              </a:ext>
            </a:extLst>
          </p:cNvPr>
          <p:cNvSpPr>
            <a:spLocks noGrp="1"/>
          </p:cNvSpPr>
          <p:nvPr>
            <p:ph idx="1"/>
          </p:nvPr>
        </p:nvSpPr>
        <p:spPr/>
        <p:txBody>
          <a:bodyPr>
            <a:normAutofit fontScale="77500" lnSpcReduction="20000"/>
          </a:bodyPr>
          <a:lstStyle/>
          <a:p>
            <a:r>
              <a:rPr lang="en-IN" dirty="0"/>
              <a:t>Distinct-values estimation can also be used as a general tool for Each item to be counted views its unique id as its “value”, so that the number of distinct values equals the number of items to be counted. </a:t>
            </a:r>
          </a:p>
          <a:p>
            <a:r>
              <a:rPr lang="en-IN" dirty="0"/>
              <a:t>Duplicate-insensitive counting is useful in mobile computing to avoid double counting nodes that are in motion. </a:t>
            </a:r>
          </a:p>
          <a:p>
            <a:r>
              <a:rPr lang="en-IN" dirty="0"/>
              <a:t>It can also be used to compute the number of distinct </a:t>
            </a:r>
            <a:r>
              <a:rPr lang="en-IN" dirty="0" err="1"/>
              <a:t>neighborhoods</a:t>
            </a:r>
            <a:r>
              <a:rPr lang="en-IN" dirty="0"/>
              <a:t> at a given hop-count from a node and the size of the transitive closure of a graph.</a:t>
            </a:r>
          </a:p>
          <a:p>
            <a:r>
              <a:rPr lang="en-IN" dirty="0"/>
              <a:t>In a sensor network, duplicate insensitive counting together with multi-path in-network aggregation enables robust and energy-efficient answers to count queries </a:t>
            </a:r>
          </a:p>
          <a:p>
            <a:r>
              <a:rPr lang="en-IN" dirty="0"/>
              <a:t>Moreover, duplicate insensitive counting is a building block for duplicate-insensitive computation of other aggregates, such as sum and average.</a:t>
            </a:r>
            <a:endParaRPr lang="en-US" dirty="0"/>
          </a:p>
        </p:txBody>
      </p:sp>
      <p:sp>
        <p:nvSpPr>
          <p:cNvPr id="4" name="Slide Number Placeholder 3">
            <a:extLst>
              <a:ext uri="{FF2B5EF4-FFF2-40B4-BE49-F238E27FC236}">
                <a16:creationId xmlns:a16="http://schemas.microsoft.com/office/drawing/2014/main" id="{0D037DFC-E8A8-A04E-BA46-98F8EEAF701C}"/>
              </a:ext>
            </a:extLst>
          </p:cNvPr>
          <p:cNvSpPr>
            <a:spLocks noGrp="1"/>
          </p:cNvSpPr>
          <p:nvPr>
            <p:ph type="sldNum" sz="quarter" idx="12"/>
          </p:nvPr>
        </p:nvSpPr>
        <p:spPr/>
        <p:txBody>
          <a:bodyPr/>
          <a:lstStyle/>
          <a:p>
            <a:fld id="{19B12225-5612-419B-A8D5-4B8EEE4C217E}" type="slidenum">
              <a:rPr lang="en-US" smtClean="0"/>
              <a:pPr/>
              <a:t>123</a:t>
            </a:fld>
            <a:endParaRPr lang="en-US"/>
          </a:p>
        </p:txBody>
      </p:sp>
    </p:spTree>
    <p:extLst>
      <p:ext uri="{BB962C8B-B14F-4D97-AF65-F5344CB8AC3E}">
        <p14:creationId xmlns:p14="http://schemas.microsoft.com/office/powerpoint/2010/main" val="29122412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8CAA-BFA7-A648-92D0-C9D229AAADB9}"/>
              </a:ext>
            </a:extLst>
          </p:cNvPr>
          <p:cNvSpPr>
            <a:spLocks noGrp="1"/>
          </p:cNvSpPr>
          <p:nvPr>
            <p:ph type="title"/>
          </p:nvPr>
        </p:nvSpPr>
        <p:spPr>
          <a:xfrm>
            <a:off x="341728" y="152400"/>
            <a:ext cx="8229600" cy="987552"/>
          </a:xfrm>
        </p:spPr>
        <p:txBody>
          <a:bodyPr>
            <a:normAutofit/>
          </a:bodyPr>
          <a:lstStyle/>
          <a:p>
            <a:pPr algn="ctr"/>
            <a:r>
              <a:rPr lang="en-IN" dirty="0"/>
              <a:t>Some Results</a:t>
            </a:r>
            <a:endParaRPr lang="en-US" dirty="0"/>
          </a:p>
        </p:txBody>
      </p:sp>
      <p:sp>
        <p:nvSpPr>
          <p:cNvPr id="3" name="Content Placeholder 2">
            <a:extLst>
              <a:ext uri="{FF2B5EF4-FFF2-40B4-BE49-F238E27FC236}">
                <a16:creationId xmlns:a16="http://schemas.microsoft.com/office/drawing/2014/main" id="{8738A6B8-2CD2-CE43-AA91-52FF7A40302C}"/>
              </a:ext>
            </a:extLst>
          </p:cNvPr>
          <p:cNvSpPr>
            <a:spLocks noGrp="1"/>
          </p:cNvSpPr>
          <p:nvPr>
            <p:ph idx="1"/>
          </p:nvPr>
        </p:nvSpPr>
        <p:spPr>
          <a:xfrm>
            <a:off x="228600" y="1295400"/>
            <a:ext cx="8709660" cy="5257801"/>
          </a:xfrm>
        </p:spPr>
        <p:txBody>
          <a:bodyPr>
            <a:noAutofit/>
          </a:bodyPr>
          <a:lstStyle/>
          <a:p>
            <a:pPr marL="495300" indent="-457200" algn="just">
              <a:spcBef>
                <a:spcPts val="600"/>
              </a:spcBef>
            </a:pPr>
            <a:r>
              <a:rPr lang="en-IN" sz="2600" dirty="0"/>
              <a:t>Wikipedia article on "United States Constitution" had 3978 unique words. When run ten times, </a:t>
            </a:r>
            <a:r>
              <a:rPr lang="en-IN" sz="2600" dirty="0" err="1"/>
              <a:t>Flajolet</a:t>
            </a:r>
            <a:r>
              <a:rPr lang="en-IN" sz="2600" dirty="0"/>
              <a:t>-Martin algorithm reported values of 4902, 4202, 4202, 4044, 4367, 3602, 4367, 4202, 4202 and 3891 for an average of 4198. As can be seen, the average is about right, but the deviation is between -400 to 1000.</a:t>
            </a:r>
          </a:p>
          <a:p>
            <a:pPr marL="495300" indent="-457200" algn="just"/>
            <a:r>
              <a:rPr lang="en-IN" sz="2600" dirty="0"/>
              <a:t>The algorithm was run on the text dump of </a:t>
            </a:r>
            <a:r>
              <a:rPr lang="en-IN" sz="2600" dirty="0">
                <a:hlinkClick r:id="rId2"/>
              </a:rPr>
              <a:t>The Jungle Book</a:t>
            </a:r>
            <a:r>
              <a:rPr lang="en-IN" sz="2600" dirty="0"/>
              <a:t> by Rudyard Kipling. The text was converted into a stream of tokens and it was found that the total number of unique tokens was 7150. The approximation of the same using the </a:t>
            </a:r>
            <a:r>
              <a:rPr lang="en-IN" sz="2600" dirty="0" err="1"/>
              <a:t>Flajolet</a:t>
            </a:r>
            <a:r>
              <a:rPr lang="en-IN" sz="2600" dirty="0"/>
              <a:t>-Martin algorithm came out to be 7606 which in fact is pretty close to the actual number.</a:t>
            </a:r>
          </a:p>
        </p:txBody>
      </p:sp>
      <p:sp>
        <p:nvSpPr>
          <p:cNvPr id="4" name="Slide Number Placeholder 3">
            <a:extLst>
              <a:ext uri="{FF2B5EF4-FFF2-40B4-BE49-F238E27FC236}">
                <a16:creationId xmlns:a16="http://schemas.microsoft.com/office/drawing/2014/main" id="{D61EAD59-DE92-D444-901B-3D436CAC2F01}"/>
              </a:ext>
            </a:extLst>
          </p:cNvPr>
          <p:cNvSpPr>
            <a:spLocks noGrp="1"/>
          </p:cNvSpPr>
          <p:nvPr>
            <p:ph type="sldNum" sz="quarter" idx="12"/>
          </p:nvPr>
        </p:nvSpPr>
        <p:spPr/>
        <p:txBody>
          <a:bodyPr/>
          <a:lstStyle/>
          <a:p>
            <a:fld id="{19B12225-5612-419B-A8D5-4B8EEE4C217E}" type="slidenum">
              <a:rPr lang="en-US" smtClean="0"/>
              <a:pPr/>
              <a:t>124</a:t>
            </a:fld>
            <a:endParaRPr lang="en-US"/>
          </a:p>
        </p:txBody>
      </p:sp>
    </p:spTree>
    <p:extLst>
      <p:ext uri="{BB962C8B-B14F-4D97-AF65-F5344CB8AC3E}">
        <p14:creationId xmlns:p14="http://schemas.microsoft.com/office/powerpoint/2010/main" val="6925995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Examples</a:t>
            </a:r>
            <a:endParaRPr lang="en-IN" dirty="0"/>
          </a:p>
        </p:txBody>
      </p:sp>
      <p:sp>
        <p:nvSpPr>
          <p:cNvPr id="3" name="Content Placeholder 2"/>
          <p:cNvSpPr>
            <a:spLocks noGrp="1"/>
          </p:cNvSpPr>
          <p:nvPr>
            <p:ph idx="1"/>
          </p:nvPr>
        </p:nvSpPr>
        <p:spPr>
          <a:xfrm>
            <a:off x="381000" y="914400"/>
            <a:ext cx="8382000" cy="5669280"/>
          </a:xfrm>
          <a:solidFill>
            <a:schemeClr val="bg2"/>
          </a:solidFill>
        </p:spPr>
        <p:txBody>
          <a:bodyPr>
            <a:noAutofit/>
          </a:bodyPr>
          <a:lstStyle/>
          <a:p>
            <a:r>
              <a:rPr lang="en-IN" sz="2400" dirty="0"/>
              <a:t>Stream: 4, 2, 5 ,9, 1, 6, 3, 7</a:t>
            </a:r>
            <a:br>
              <a:rPr lang="en-IN" sz="2400" dirty="0"/>
            </a:br>
            <a:r>
              <a:rPr lang="en-IN" sz="2400" dirty="0"/>
              <a:t>Hash function,  h(x) = (</a:t>
            </a:r>
            <a:r>
              <a:rPr lang="en-IN" sz="2400" dirty="0" err="1"/>
              <a:t>ax</a:t>
            </a:r>
            <a:r>
              <a:rPr lang="en-IN" sz="2400" dirty="0"/>
              <a:t> + b) mod 32</a:t>
            </a:r>
            <a:br>
              <a:rPr lang="en-IN" sz="2400" dirty="0"/>
            </a:br>
            <a:r>
              <a:rPr lang="en-IN" sz="2400" dirty="0"/>
              <a:t>a) h(x) = 3x + </a:t>
            </a:r>
            <a:r>
              <a:rPr lang="en-IN" sz="2400" dirty="0" smtClean="0"/>
              <a:t>7 </a:t>
            </a:r>
            <a:r>
              <a:rPr lang="en-IN" sz="2400" dirty="0"/>
              <a:t>mod </a:t>
            </a:r>
            <a:r>
              <a:rPr lang="en-IN" sz="2400" dirty="0" smtClean="0"/>
              <a:t>32      b</a:t>
            </a:r>
            <a:r>
              <a:rPr lang="en-IN" sz="2400" dirty="0"/>
              <a:t>) h(x) = x + 6 mod </a:t>
            </a:r>
            <a:r>
              <a:rPr lang="en-IN" sz="2400" dirty="0" smtClean="0"/>
              <a:t>32</a:t>
            </a:r>
          </a:p>
          <a:p>
            <a:pPr lvl="1"/>
            <a:r>
              <a:rPr lang="en-IN" sz="2400" dirty="0" smtClean="0"/>
              <a:t>a</a:t>
            </a:r>
            <a:r>
              <a:rPr lang="en-IN" sz="2400" dirty="0"/>
              <a:t>) h(x) = 3x + 7 mod 32</a:t>
            </a:r>
            <a:br>
              <a:rPr lang="en-IN" sz="2400" dirty="0"/>
            </a:br>
            <a:r>
              <a:rPr lang="en-IN" sz="2400" dirty="0"/>
              <a:t>h(4) = 3(4) + 7 mod 32 = 19 mod 32 = 19 = (10011)</a:t>
            </a:r>
            <a:br>
              <a:rPr lang="en-IN" sz="2400" dirty="0"/>
            </a:br>
            <a:r>
              <a:rPr lang="en-IN" sz="2400" dirty="0"/>
              <a:t>h(2) = 3(2) + 7 mod 32 = 13 mod 32 = 13 = (01101)</a:t>
            </a:r>
            <a:br>
              <a:rPr lang="en-IN" sz="2400" dirty="0"/>
            </a:br>
            <a:r>
              <a:rPr lang="en-IN" sz="2400" dirty="0"/>
              <a:t>h(5) = 3(5) + 7 mod 32 = 22 mod 32 = 22 = (10110)</a:t>
            </a:r>
            <a:br>
              <a:rPr lang="en-IN" sz="2400" dirty="0"/>
            </a:br>
            <a:r>
              <a:rPr lang="en-IN" sz="2400" dirty="0"/>
              <a:t>h(9) = 3(9) + 7 mod 32 = 34 mod 32 = 2 = (00010)</a:t>
            </a:r>
            <a:br>
              <a:rPr lang="en-IN" sz="2400" dirty="0"/>
            </a:br>
            <a:r>
              <a:rPr lang="en-IN" sz="2400" dirty="0"/>
              <a:t>h(1) = 3(1) + 7 mod 32 = 10 mod 32 = 10 = (01010)</a:t>
            </a:r>
            <a:br>
              <a:rPr lang="en-IN" sz="2400" dirty="0"/>
            </a:br>
            <a:r>
              <a:rPr lang="en-IN" sz="2400" dirty="0"/>
              <a:t>h(6) = 3(6) + 7 mod 32 = 25 mod 32 = 25  = (11001)</a:t>
            </a:r>
            <a:br>
              <a:rPr lang="en-IN" sz="2400" dirty="0"/>
            </a:br>
            <a:r>
              <a:rPr lang="en-IN" sz="2400" dirty="0"/>
              <a:t>h(3) = 3(3) + 7 mod 32 = 16 mod 32 = 16  = (10000)</a:t>
            </a:r>
            <a:br>
              <a:rPr lang="en-IN" sz="2400" dirty="0"/>
            </a:br>
            <a:r>
              <a:rPr lang="en-IN" sz="2400" dirty="0"/>
              <a:t>h(7) = 3(7) + 7 mod 32 = 28 mod 32 = 28  = (11100)</a:t>
            </a:r>
            <a:br>
              <a:rPr lang="en-IN" sz="2400" dirty="0"/>
            </a:br>
            <a:r>
              <a:rPr lang="en-IN" sz="2400" dirty="0"/>
              <a:t>Trailing zero's {0, 0, 1, 1, 1,  0, 4, 2}</a:t>
            </a:r>
            <a:br>
              <a:rPr lang="en-IN" sz="2400" dirty="0"/>
            </a:br>
            <a:r>
              <a:rPr lang="en-IN" sz="2400" dirty="0"/>
              <a:t>R = max [Trailing Zero] = </a:t>
            </a:r>
            <a:r>
              <a:rPr lang="en-IN" sz="2400" dirty="0" smtClean="0"/>
              <a:t>4 ---- Output </a:t>
            </a:r>
            <a:r>
              <a:rPr lang="en-IN" sz="2400" dirty="0"/>
              <a:t>= 2</a:t>
            </a:r>
            <a:r>
              <a:rPr lang="en-IN" sz="2400" baseline="30000" dirty="0"/>
              <a:t>R</a:t>
            </a:r>
            <a:r>
              <a:rPr lang="en-IN" sz="2400" dirty="0"/>
              <a:t>  = 2</a:t>
            </a:r>
            <a:r>
              <a:rPr lang="en-IN" sz="2400" baseline="30000" dirty="0"/>
              <a:t>4</a:t>
            </a:r>
            <a:r>
              <a:rPr lang="en-IN" sz="2400" dirty="0"/>
              <a:t>  = 16</a:t>
            </a:r>
          </a:p>
        </p:txBody>
      </p:sp>
      <p:sp>
        <p:nvSpPr>
          <p:cNvPr id="4" name="Slide Number Placeholder 3"/>
          <p:cNvSpPr>
            <a:spLocks noGrp="1"/>
          </p:cNvSpPr>
          <p:nvPr>
            <p:ph type="sldNum" sz="quarter" idx="12"/>
          </p:nvPr>
        </p:nvSpPr>
        <p:spPr/>
        <p:txBody>
          <a:bodyPr/>
          <a:lstStyle/>
          <a:p>
            <a:fld id="{19B12225-5612-419B-A8D5-4B8EEE4C217E}" type="slidenum">
              <a:rPr lang="en-US" smtClean="0"/>
              <a:pPr/>
              <a:t>125</a:t>
            </a:fld>
            <a:endParaRPr lang="en-US"/>
          </a:p>
        </p:txBody>
      </p:sp>
    </p:spTree>
    <p:extLst>
      <p:ext uri="{BB962C8B-B14F-4D97-AF65-F5344CB8AC3E}">
        <p14:creationId xmlns:p14="http://schemas.microsoft.com/office/powerpoint/2010/main" val="42088347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Queries over a </a:t>
            </a:r>
            <a:br>
              <a:rPr lang="en-US" dirty="0"/>
            </a:br>
            <a:r>
              <a:rPr lang="en-US" dirty="0"/>
              <a:t>(long) Sliding Window</a:t>
            </a:r>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693139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a:defRPr/>
            </a:pPr>
            <a:r>
              <a:rPr lang="en-US" dirty="0">
                <a:ea typeface="+mj-ea"/>
              </a:rPr>
              <a:t>Sliding Windows</a:t>
            </a:r>
          </a:p>
        </p:txBody>
      </p:sp>
      <p:sp>
        <p:nvSpPr>
          <p:cNvPr id="32772" name="Rectangle 3"/>
          <p:cNvSpPr>
            <a:spLocks noGrp="1" noChangeArrowheads="1"/>
          </p:cNvSpPr>
          <p:nvPr>
            <p:ph idx="1"/>
          </p:nvPr>
        </p:nvSpPr>
        <p:spPr>
          <a:xfrm>
            <a:off x="457200" y="1295400"/>
            <a:ext cx="8229600" cy="5486400"/>
          </a:xfrm>
        </p:spPr>
        <p:txBody>
          <a:bodyPr>
            <a:normAutofit fontScale="92500" lnSpcReduction="10000"/>
          </a:bodyPr>
          <a:lstStyle/>
          <a:p>
            <a:r>
              <a:rPr lang="en-US" dirty="0"/>
              <a:t>A useful model of stream processing is that queries are about a </a:t>
            </a:r>
            <a:r>
              <a:rPr lang="en-US" b="1" i="1" dirty="0">
                <a:solidFill>
                  <a:srgbClr val="FF0066"/>
                </a:solidFill>
              </a:rPr>
              <a:t>window</a:t>
            </a:r>
            <a:r>
              <a:rPr lang="en-US" dirty="0"/>
              <a:t> of length </a:t>
            </a:r>
            <a:r>
              <a:rPr lang="en-US" b="1" i="1" dirty="0"/>
              <a:t>N</a:t>
            </a:r>
            <a:r>
              <a:rPr lang="en-US" dirty="0"/>
              <a:t> – </a:t>
            </a:r>
            <a:br>
              <a:rPr lang="en-US" dirty="0"/>
            </a:br>
            <a:r>
              <a:rPr lang="en-US" dirty="0"/>
              <a:t>the </a:t>
            </a:r>
            <a:r>
              <a:rPr lang="en-US" b="1" i="1" dirty="0"/>
              <a:t>N</a:t>
            </a:r>
            <a:r>
              <a:rPr lang="en-US" dirty="0"/>
              <a:t> most recent elements received</a:t>
            </a:r>
          </a:p>
          <a:p>
            <a:pPr lvl="8"/>
            <a:endParaRPr lang="en-US" dirty="0"/>
          </a:p>
          <a:p>
            <a:r>
              <a:rPr lang="en-US" b="1" dirty="0">
                <a:solidFill>
                  <a:srgbClr val="0000FF"/>
                </a:solidFill>
              </a:rPr>
              <a:t>Interesting case:</a:t>
            </a:r>
            <a:r>
              <a:rPr lang="en-US" b="1" dirty="0"/>
              <a:t> </a:t>
            </a:r>
            <a:r>
              <a:rPr lang="en-US" b="1" i="1" dirty="0"/>
              <a:t>N</a:t>
            </a:r>
            <a:r>
              <a:rPr lang="en-US" dirty="0"/>
              <a:t> is so large that the data cannot be stored in memory, or even on disk</a:t>
            </a:r>
          </a:p>
          <a:p>
            <a:pPr lvl="1"/>
            <a:r>
              <a:rPr lang="en-US" dirty="0">
                <a:ea typeface="ＭＳ Ｐゴシック" pitchFamily="34" charset="-128"/>
              </a:rPr>
              <a:t>Or, there are so many streams that windows </a:t>
            </a:r>
            <a:br>
              <a:rPr lang="en-US" dirty="0">
                <a:ea typeface="ＭＳ Ｐゴシック" pitchFamily="34" charset="-128"/>
              </a:rPr>
            </a:br>
            <a:r>
              <a:rPr lang="en-US" dirty="0">
                <a:ea typeface="ＭＳ Ｐゴシック" pitchFamily="34" charset="-128"/>
              </a:rPr>
              <a:t>for all cannot be stored</a:t>
            </a:r>
          </a:p>
          <a:p>
            <a:r>
              <a:rPr lang="en-US" b="1" dirty="0">
                <a:solidFill>
                  <a:srgbClr val="FF0066"/>
                </a:solidFill>
              </a:rPr>
              <a:t>Amazon example: </a:t>
            </a:r>
          </a:p>
          <a:p>
            <a:pPr lvl="1"/>
            <a:r>
              <a:rPr lang="en-US" dirty="0"/>
              <a:t>For every product </a:t>
            </a:r>
            <a:r>
              <a:rPr lang="en-US" b="1" dirty="0"/>
              <a:t>X</a:t>
            </a:r>
            <a:r>
              <a:rPr lang="en-US" dirty="0"/>
              <a:t> we keep 0/1 stream of whether that product was sold in the </a:t>
            </a:r>
            <a:r>
              <a:rPr lang="en-US" b="1" dirty="0"/>
              <a:t>n</a:t>
            </a:r>
            <a:r>
              <a:rPr lang="en-US" dirty="0"/>
              <a:t>-</a:t>
            </a:r>
            <a:r>
              <a:rPr lang="en-US" dirty="0" err="1"/>
              <a:t>th</a:t>
            </a:r>
            <a:r>
              <a:rPr lang="en-US" dirty="0"/>
              <a:t> transaction</a:t>
            </a:r>
          </a:p>
          <a:p>
            <a:pPr lvl="1"/>
            <a:r>
              <a:rPr lang="en-US" dirty="0"/>
              <a:t>We want answer queries, how many times have we sold </a:t>
            </a:r>
            <a:r>
              <a:rPr lang="en-US" b="1" dirty="0"/>
              <a:t>X</a:t>
            </a:r>
            <a:r>
              <a:rPr lang="en-US" dirty="0"/>
              <a:t> in the last </a:t>
            </a:r>
            <a:r>
              <a:rPr lang="en-US" b="1" dirty="0"/>
              <a:t>k</a:t>
            </a:r>
            <a:r>
              <a:rPr lang="en-US" dirty="0"/>
              <a:t> sales</a:t>
            </a:r>
          </a:p>
        </p:txBody>
      </p:sp>
      <p:sp>
        <p:nvSpPr>
          <p:cNvPr id="2" name="Slide Number Placeholder 1"/>
          <p:cNvSpPr>
            <a:spLocks noGrp="1"/>
          </p:cNvSpPr>
          <p:nvPr>
            <p:ph type="sldNum" sz="quarter" idx="12"/>
          </p:nvPr>
        </p:nvSpPr>
        <p:spPr/>
        <p:txBody>
          <a:bodyPr/>
          <a:lstStyle/>
          <a:p>
            <a:fld id="{19B12225-5612-419B-A8D5-4B8EEE4C217E}" type="slidenum">
              <a:rPr lang="en-US" smtClean="0"/>
              <a:pPr/>
              <a:t>127</a:t>
            </a:fld>
            <a:endParaRPr lang="en-US"/>
          </a:p>
        </p:txBody>
      </p:sp>
    </p:spTree>
    <p:extLst>
      <p:ext uri="{BB962C8B-B14F-4D97-AF65-F5344CB8AC3E}">
        <p14:creationId xmlns:p14="http://schemas.microsoft.com/office/powerpoint/2010/main" val="18241804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idx="1"/>
          </p:nvPr>
        </p:nvSpPr>
        <p:spPr/>
        <p:txBody>
          <a:bodyPr/>
          <a:lstStyle/>
          <a:p>
            <a:r>
              <a:rPr lang="en-US" altLang="en-US" b="1" dirty="0">
                <a:solidFill>
                  <a:schemeClr val="tx2"/>
                </a:solidFill>
              </a:rPr>
              <a:t>Example:</a:t>
            </a:r>
            <a:r>
              <a:rPr lang="en-US" altLang="en-US" dirty="0"/>
              <a:t> For each spam mail seen we emitted a 1. Now, we want to always know how many of the last million emails were spam</a:t>
            </a:r>
          </a:p>
          <a:p>
            <a:r>
              <a:rPr lang="en-US" altLang="en-US" b="1" dirty="0">
                <a:solidFill>
                  <a:schemeClr val="tx2"/>
                </a:solidFill>
              </a:rPr>
              <a:t>Example:</a:t>
            </a:r>
            <a:r>
              <a:rPr lang="en-US" altLang="en-US" dirty="0"/>
              <a:t> For each tweet seen we emitted a 1 if it is positive remark. Now, we want to always know how many of the billion recent  tweets were positive sentiments</a:t>
            </a:r>
          </a:p>
          <a:p>
            <a:endParaRPr lang="en-US"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128</a:t>
            </a:fld>
            <a:endParaRPr lang="en-US"/>
          </a:p>
        </p:txBody>
      </p:sp>
    </p:spTree>
    <p:extLst>
      <p:ext uri="{BB962C8B-B14F-4D97-AF65-F5344CB8AC3E}">
        <p14:creationId xmlns:p14="http://schemas.microsoft.com/office/powerpoint/2010/main" val="30123197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Sliding Window: 1 Stream</a:t>
            </a:r>
          </a:p>
        </p:txBody>
      </p:sp>
      <p:sp>
        <p:nvSpPr>
          <p:cNvPr id="7" name="Content Placeholder 6"/>
          <p:cNvSpPr>
            <a:spLocks noGrp="1"/>
          </p:cNvSpPr>
          <p:nvPr>
            <p:ph idx="1"/>
          </p:nvPr>
        </p:nvSpPr>
        <p:spPr/>
        <p:txBody>
          <a:bodyPr/>
          <a:lstStyle/>
          <a:p>
            <a:r>
              <a:rPr lang="en-US" b="1" dirty="0">
                <a:solidFill>
                  <a:srgbClr val="0000FF"/>
                </a:solidFill>
              </a:rPr>
              <a:t>Sliding window on a single stream:</a:t>
            </a:r>
          </a:p>
        </p:txBody>
      </p:sp>
      <p:grpSp>
        <p:nvGrpSpPr>
          <p:cNvPr id="2" name="Group 1037"/>
          <p:cNvGrpSpPr>
            <a:grpSpLocks/>
          </p:cNvGrpSpPr>
          <p:nvPr/>
        </p:nvGrpSpPr>
        <p:grpSpPr bwMode="auto">
          <a:xfrm>
            <a:off x="1910411" y="1998663"/>
            <a:ext cx="4878388" cy="381000"/>
            <a:chOff x="1200" y="528"/>
            <a:chExt cx="3073" cy="240"/>
          </a:xfrm>
        </p:grpSpPr>
        <p:sp>
          <p:nvSpPr>
            <p:cNvPr id="33808" name="Text Box 1026"/>
            <p:cNvSpPr txBox="1">
              <a:spLocks noChangeArrowheads="1"/>
            </p:cNvSpPr>
            <p:nvPr/>
          </p:nvSpPr>
          <p:spPr bwMode="auto">
            <a:xfrm>
              <a:off x="1200" y="528"/>
              <a:ext cx="3073" cy="231"/>
            </a:xfrm>
            <a:prstGeom prst="rect">
              <a:avLst/>
            </a:prstGeom>
            <a:noFill/>
            <a:ln w="9525">
              <a:noFill/>
              <a:miter lim="800000"/>
              <a:headEnd/>
              <a:tailEnd/>
            </a:ln>
          </p:spPr>
          <p:txBody>
            <a:bodyPr wrap="none">
              <a:spAutoFit/>
            </a:bodyPr>
            <a:lstStyle/>
            <a:p>
              <a:r>
                <a:rPr lang="en-US" dirty="0">
                  <a:latin typeface="Arial" pitchFamily="34" charset="0"/>
                  <a:cs typeface="Arial" pitchFamily="34" charset="0"/>
                </a:rPr>
                <a:t>q w e r t y u </a:t>
              </a:r>
              <a:r>
                <a:rPr lang="en-US" dirty="0" err="1">
                  <a:latin typeface="Arial" pitchFamily="34" charset="0"/>
                  <a:cs typeface="Arial" pitchFamily="34" charset="0"/>
                </a:rPr>
                <a:t>i</a:t>
              </a:r>
              <a:r>
                <a:rPr lang="en-US" dirty="0">
                  <a:latin typeface="Arial" pitchFamily="34" charset="0"/>
                  <a:cs typeface="Arial" pitchFamily="34" charset="0"/>
                </a:rPr>
                <a:t> o p a s d f g h j k l z x c v b n m</a:t>
              </a:r>
            </a:p>
          </p:txBody>
        </p:sp>
        <p:sp>
          <p:nvSpPr>
            <p:cNvPr id="33809" name="Rectangle 1027"/>
            <p:cNvSpPr>
              <a:spLocks noChangeArrowheads="1"/>
            </p:cNvSpPr>
            <p:nvPr/>
          </p:nvSpPr>
          <p:spPr bwMode="auto">
            <a:xfrm>
              <a:off x="2338" y="528"/>
              <a:ext cx="665" cy="240"/>
            </a:xfrm>
            <a:prstGeom prst="rect">
              <a:avLst/>
            </a:prstGeom>
            <a:solidFill>
              <a:srgbClr val="CC99FF">
                <a:alpha val="50195"/>
              </a:srgbClr>
            </a:solidFill>
            <a:ln w="9525">
              <a:solidFill>
                <a:schemeClr val="tx1"/>
              </a:solidFill>
              <a:miter lim="800000"/>
              <a:headEnd/>
              <a:tailEnd/>
            </a:ln>
          </p:spPr>
          <p:txBody>
            <a:bodyPr wrap="none" anchor="ctr"/>
            <a:lstStyle/>
            <a:p>
              <a:endParaRPr lang="en-US">
                <a:latin typeface="Arial" pitchFamily="34" charset="0"/>
                <a:cs typeface="Arial" pitchFamily="34" charset="0"/>
              </a:endParaRPr>
            </a:p>
          </p:txBody>
        </p:sp>
      </p:grpSp>
      <p:grpSp>
        <p:nvGrpSpPr>
          <p:cNvPr id="3" name="Group 1038"/>
          <p:cNvGrpSpPr>
            <a:grpSpLocks/>
          </p:cNvGrpSpPr>
          <p:nvPr/>
        </p:nvGrpSpPr>
        <p:grpSpPr bwMode="auto">
          <a:xfrm>
            <a:off x="1903412" y="2831042"/>
            <a:ext cx="4878388" cy="381000"/>
            <a:chOff x="1200" y="1152"/>
            <a:chExt cx="3073" cy="240"/>
          </a:xfrm>
        </p:grpSpPr>
        <p:sp>
          <p:nvSpPr>
            <p:cNvPr id="33806" name="Text Box 1028"/>
            <p:cNvSpPr txBox="1">
              <a:spLocks noChangeArrowheads="1"/>
            </p:cNvSpPr>
            <p:nvPr/>
          </p:nvSpPr>
          <p:spPr bwMode="auto">
            <a:xfrm>
              <a:off x="1200" y="1152"/>
              <a:ext cx="3073" cy="231"/>
            </a:xfrm>
            <a:prstGeom prst="rect">
              <a:avLst/>
            </a:prstGeom>
            <a:noFill/>
            <a:ln w="9525">
              <a:noFill/>
              <a:miter lim="800000"/>
              <a:headEnd/>
              <a:tailEnd/>
            </a:ln>
          </p:spPr>
          <p:txBody>
            <a:bodyPr wrap="none">
              <a:spAutoFit/>
            </a:bodyPr>
            <a:lstStyle/>
            <a:p>
              <a:r>
                <a:rPr lang="en-US">
                  <a:latin typeface="Arial" pitchFamily="34" charset="0"/>
                  <a:cs typeface="Arial" pitchFamily="34" charset="0"/>
                </a:rPr>
                <a:t>q w e r t y u i o p a s d f g h j k l z x c v b n m</a:t>
              </a:r>
            </a:p>
          </p:txBody>
        </p:sp>
        <p:sp>
          <p:nvSpPr>
            <p:cNvPr id="33807" name="Rectangle 1031"/>
            <p:cNvSpPr>
              <a:spLocks noChangeArrowheads="1"/>
            </p:cNvSpPr>
            <p:nvPr/>
          </p:nvSpPr>
          <p:spPr bwMode="auto">
            <a:xfrm>
              <a:off x="2452" y="1152"/>
              <a:ext cx="624" cy="240"/>
            </a:xfrm>
            <a:prstGeom prst="rect">
              <a:avLst/>
            </a:prstGeom>
            <a:solidFill>
              <a:srgbClr val="CC99FF">
                <a:alpha val="50195"/>
              </a:srgbClr>
            </a:solidFill>
            <a:ln w="9525">
              <a:solidFill>
                <a:schemeClr val="tx1"/>
              </a:solidFill>
              <a:miter lim="800000"/>
              <a:headEnd/>
              <a:tailEnd/>
            </a:ln>
          </p:spPr>
          <p:txBody>
            <a:bodyPr wrap="none" anchor="ctr"/>
            <a:lstStyle/>
            <a:p>
              <a:endParaRPr lang="en-US">
                <a:latin typeface="Arial" pitchFamily="34" charset="0"/>
                <a:cs typeface="Arial" pitchFamily="34" charset="0"/>
              </a:endParaRPr>
            </a:p>
          </p:txBody>
        </p:sp>
      </p:grpSp>
      <p:grpSp>
        <p:nvGrpSpPr>
          <p:cNvPr id="4" name="Group 1039"/>
          <p:cNvGrpSpPr>
            <a:grpSpLocks/>
          </p:cNvGrpSpPr>
          <p:nvPr/>
        </p:nvGrpSpPr>
        <p:grpSpPr bwMode="auto">
          <a:xfrm>
            <a:off x="1905000" y="3663421"/>
            <a:ext cx="4878388" cy="381000"/>
            <a:chOff x="1200" y="1776"/>
            <a:chExt cx="3073" cy="240"/>
          </a:xfrm>
        </p:grpSpPr>
        <p:sp>
          <p:nvSpPr>
            <p:cNvPr id="33804" name="Text Box 1029"/>
            <p:cNvSpPr txBox="1">
              <a:spLocks noChangeArrowheads="1"/>
            </p:cNvSpPr>
            <p:nvPr/>
          </p:nvSpPr>
          <p:spPr bwMode="auto">
            <a:xfrm>
              <a:off x="1200" y="1776"/>
              <a:ext cx="3073" cy="231"/>
            </a:xfrm>
            <a:prstGeom prst="rect">
              <a:avLst/>
            </a:prstGeom>
            <a:noFill/>
            <a:ln w="9525">
              <a:noFill/>
              <a:miter lim="800000"/>
              <a:headEnd/>
              <a:tailEnd/>
            </a:ln>
          </p:spPr>
          <p:txBody>
            <a:bodyPr wrap="none">
              <a:spAutoFit/>
            </a:bodyPr>
            <a:lstStyle/>
            <a:p>
              <a:r>
                <a:rPr lang="en-US">
                  <a:latin typeface="Arial" pitchFamily="34" charset="0"/>
                  <a:cs typeface="Arial" pitchFamily="34" charset="0"/>
                </a:rPr>
                <a:t>q w e r t y u i o p a s d f g h j k l z x c v b n m</a:t>
              </a:r>
            </a:p>
          </p:txBody>
        </p:sp>
        <p:sp>
          <p:nvSpPr>
            <p:cNvPr id="33805" name="Rectangle 1032"/>
            <p:cNvSpPr>
              <a:spLocks noChangeArrowheads="1"/>
            </p:cNvSpPr>
            <p:nvPr/>
          </p:nvSpPr>
          <p:spPr bwMode="auto">
            <a:xfrm>
              <a:off x="2556" y="1776"/>
              <a:ext cx="648" cy="240"/>
            </a:xfrm>
            <a:prstGeom prst="rect">
              <a:avLst/>
            </a:prstGeom>
            <a:solidFill>
              <a:srgbClr val="CC99FF">
                <a:alpha val="50195"/>
              </a:srgbClr>
            </a:solidFill>
            <a:ln w="9525">
              <a:solidFill>
                <a:schemeClr val="tx1"/>
              </a:solidFill>
              <a:miter lim="800000"/>
              <a:headEnd/>
              <a:tailEnd/>
            </a:ln>
          </p:spPr>
          <p:txBody>
            <a:bodyPr wrap="none" anchor="ctr"/>
            <a:lstStyle/>
            <a:p>
              <a:endParaRPr lang="en-US">
                <a:latin typeface="Arial" pitchFamily="34" charset="0"/>
                <a:cs typeface="Arial" pitchFamily="34" charset="0"/>
              </a:endParaRPr>
            </a:p>
          </p:txBody>
        </p:sp>
      </p:grpSp>
      <p:grpSp>
        <p:nvGrpSpPr>
          <p:cNvPr id="5" name="Group 1040"/>
          <p:cNvGrpSpPr>
            <a:grpSpLocks/>
          </p:cNvGrpSpPr>
          <p:nvPr/>
        </p:nvGrpSpPr>
        <p:grpSpPr bwMode="auto">
          <a:xfrm>
            <a:off x="1905000" y="4495800"/>
            <a:ext cx="4878388" cy="381000"/>
            <a:chOff x="1200" y="2400"/>
            <a:chExt cx="3073" cy="240"/>
          </a:xfrm>
        </p:grpSpPr>
        <p:sp>
          <p:nvSpPr>
            <p:cNvPr id="33802" name="Text Box 1030"/>
            <p:cNvSpPr txBox="1">
              <a:spLocks noChangeArrowheads="1"/>
            </p:cNvSpPr>
            <p:nvPr/>
          </p:nvSpPr>
          <p:spPr bwMode="auto">
            <a:xfrm>
              <a:off x="1200" y="2400"/>
              <a:ext cx="3073" cy="231"/>
            </a:xfrm>
            <a:prstGeom prst="rect">
              <a:avLst/>
            </a:prstGeom>
            <a:noFill/>
            <a:ln w="9525">
              <a:noFill/>
              <a:miter lim="800000"/>
              <a:headEnd/>
              <a:tailEnd/>
            </a:ln>
          </p:spPr>
          <p:txBody>
            <a:bodyPr wrap="none">
              <a:spAutoFit/>
            </a:bodyPr>
            <a:lstStyle/>
            <a:p>
              <a:r>
                <a:rPr lang="en-US" dirty="0">
                  <a:latin typeface="Arial" pitchFamily="34" charset="0"/>
                  <a:cs typeface="Arial" pitchFamily="34" charset="0"/>
                </a:rPr>
                <a:t>q w e r t y u </a:t>
              </a:r>
              <a:r>
                <a:rPr lang="en-US" dirty="0" err="1">
                  <a:latin typeface="Arial" pitchFamily="34" charset="0"/>
                  <a:cs typeface="Arial" pitchFamily="34" charset="0"/>
                </a:rPr>
                <a:t>i</a:t>
              </a:r>
              <a:r>
                <a:rPr lang="en-US" dirty="0">
                  <a:latin typeface="Arial" pitchFamily="34" charset="0"/>
                  <a:cs typeface="Arial" pitchFamily="34" charset="0"/>
                </a:rPr>
                <a:t> o p a s d f g h j k l z x c v b n m</a:t>
              </a:r>
            </a:p>
          </p:txBody>
        </p:sp>
        <p:sp>
          <p:nvSpPr>
            <p:cNvPr id="33803" name="Rectangle 1033"/>
            <p:cNvSpPr>
              <a:spLocks noChangeArrowheads="1"/>
            </p:cNvSpPr>
            <p:nvPr/>
          </p:nvSpPr>
          <p:spPr bwMode="auto">
            <a:xfrm>
              <a:off x="2691" y="2400"/>
              <a:ext cx="573" cy="240"/>
            </a:xfrm>
            <a:prstGeom prst="rect">
              <a:avLst/>
            </a:prstGeom>
            <a:solidFill>
              <a:srgbClr val="CC99FF">
                <a:alpha val="50195"/>
              </a:srgbClr>
            </a:solidFill>
            <a:ln w="9525">
              <a:solidFill>
                <a:schemeClr val="tx1"/>
              </a:solidFill>
              <a:miter lim="800000"/>
              <a:headEnd/>
              <a:tailEnd/>
            </a:ln>
          </p:spPr>
          <p:txBody>
            <a:bodyPr wrap="none" anchor="ctr"/>
            <a:lstStyle/>
            <a:p>
              <a:endParaRPr lang="en-US">
                <a:latin typeface="Arial" pitchFamily="34" charset="0"/>
                <a:cs typeface="Arial" pitchFamily="34" charset="0"/>
              </a:endParaRPr>
            </a:p>
          </p:txBody>
        </p:sp>
      </p:grpSp>
      <p:sp>
        <p:nvSpPr>
          <p:cNvPr id="33799" name="Text Box 1034"/>
          <p:cNvSpPr txBox="1">
            <a:spLocks noChangeArrowheads="1"/>
          </p:cNvSpPr>
          <p:nvPr/>
        </p:nvSpPr>
        <p:spPr bwMode="auto">
          <a:xfrm>
            <a:off x="3032125" y="5105400"/>
            <a:ext cx="2531462" cy="369332"/>
          </a:xfrm>
          <a:prstGeom prst="rect">
            <a:avLst/>
          </a:prstGeom>
          <a:noFill/>
          <a:ln w="9525">
            <a:noFill/>
            <a:miter lim="800000"/>
            <a:headEnd/>
            <a:tailEnd/>
          </a:ln>
        </p:spPr>
        <p:txBody>
          <a:bodyPr wrap="none">
            <a:spAutoFit/>
          </a:bodyPr>
          <a:lstStyle/>
          <a:p>
            <a:r>
              <a:rPr lang="en-US" dirty="0">
                <a:solidFill>
                  <a:srgbClr val="008000"/>
                </a:solidFill>
                <a:latin typeface="Arial" pitchFamily="34" charset="0"/>
                <a:cs typeface="Arial" pitchFamily="34" charset="0"/>
              </a:rPr>
              <a:t>Past                   Future</a:t>
            </a:r>
          </a:p>
        </p:txBody>
      </p:sp>
      <p:sp>
        <p:nvSpPr>
          <p:cNvPr id="33800" name="Line 1035"/>
          <p:cNvSpPr>
            <a:spLocks noChangeShapeType="1"/>
          </p:cNvSpPr>
          <p:nvPr/>
        </p:nvSpPr>
        <p:spPr bwMode="auto">
          <a:xfrm flipH="1">
            <a:off x="2286000" y="5302250"/>
            <a:ext cx="685800" cy="0"/>
          </a:xfrm>
          <a:prstGeom prst="line">
            <a:avLst/>
          </a:prstGeom>
          <a:noFill/>
          <a:ln w="9525">
            <a:solidFill>
              <a:srgbClr val="008000"/>
            </a:solidFill>
            <a:round/>
            <a:headEnd/>
            <a:tailEnd type="triangle" w="med" len="med"/>
          </a:ln>
        </p:spPr>
        <p:txBody>
          <a:bodyPr/>
          <a:lstStyle/>
          <a:p>
            <a:endParaRPr lang="en-US">
              <a:latin typeface="Arial" pitchFamily="34" charset="0"/>
              <a:cs typeface="Arial" pitchFamily="34" charset="0"/>
            </a:endParaRPr>
          </a:p>
        </p:txBody>
      </p:sp>
      <p:sp>
        <p:nvSpPr>
          <p:cNvPr id="33801" name="Line 1036"/>
          <p:cNvSpPr>
            <a:spLocks noChangeShapeType="1"/>
          </p:cNvSpPr>
          <p:nvPr/>
        </p:nvSpPr>
        <p:spPr bwMode="auto">
          <a:xfrm>
            <a:off x="5486400" y="5302250"/>
            <a:ext cx="609600" cy="0"/>
          </a:xfrm>
          <a:prstGeom prst="line">
            <a:avLst/>
          </a:prstGeom>
          <a:noFill/>
          <a:ln w="9525">
            <a:solidFill>
              <a:srgbClr val="008000"/>
            </a:solidFill>
            <a:round/>
            <a:headEnd/>
            <a:tailEnd type="triangle" w="med" len="med"/>
          </a:ln>
        </p:spPr>
        <p:txBody>
          <a:bodyPr/>
          <a:lstStyle/>
          <a:p>
            <a:endParaRPr lang="en-US">
              <a:latin typeface="Arial" pitchFamily="34" charset="0"/>
              <a:cs typeface="Arial" pitchFamily="34" charset="0"/>
            </a:endParaRPr>
          </a:p>
        </p:txBody>
      </p:sp>
      <p:sp>
        <p:nvSpPr>
          <p:cNvPr id="6" name="TextBox 5"/>
          <p:cNvSpPr txBox="1"/>
          <p:nvPr/>
        </p:nvSpPr>
        <p:spPr>
          <a:xfrm>
            <a:off x="7620000" y="1447800"/>
            <a:ext cx="742511"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N = 6</a:t>
            </a:r>
          </a:p>
        </p:txBody>
      </p:sp>
      <p:sp>
        <p:nvSpPr>
          <p:cNvPr id="8" name="Slide Number Placeholder 7"/>
          <p:cNvSpPr>
            <a:spLocks noGrp="1"/>
          </p:cNvSpPr>
          <p:nvPr>
            <p:ph type="sldNum" sz="quarter" idx="12"/>
          </p:nvPr>
        </p:nvSpPr>
        <p:spPr/>
        <p:txBody>
          <a:bodyPr/>
          <a:lstStyle/>
          <a:p>
            <a:fld id="{19B12225-5612-419B-A8D5-4B8EEE4C217E}" type="slidenum">
              <a:rPr lang="en-US" smtClean="0"/>
              <a:pPr/>
              <a:t>129</a:t>
            </a:fld>
            <a:endParaRPr lang="en-US"/>
          </a:p>
        </p:txBody>
      </p:sp>
    </p:spTree>
    <p:extLst>
      <p:ext uri="{BB962C8B-B14F-4D97-AF65-F5344CB8AC3E}">
        <p14:creationId xmlns:p14="http://schemas.microsoft.com/office/powerpoint/2010/main" val="423364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Uber: Chaperone Tool (</a:t>
            </a:r>
            <a:r>
              <a:rPr lang="en-US" dirty="0" err="1"/>
              <a:t>KafKa</a:t>
            </a:r>
            <a:r>
              <a:rPr lang="en-US" dirty="0"/>
              <a:t>)</a:t>
            </a:r>
          </a:p>
        </p:txBody>
      </p:sp>
      <p:sp>
        <p:nvSpPr>
          <p:cNvPr id="3" name="Content Placeholder 2"/>
          <p:cNvSpPr>
            <a:spLocks noGrp="1"/>
          </p:cNvSpPr>
          <p:nvPr>
            <p:ph idx="1"/>
          </p:nvPr>
        </p:nvSpPr>
        <p:spPr>
          <a:xfrm>
            <a:off x="179882" y="1171081"/>
            <a:ext cx="8758378" cy="5412599"/>
          </a:xfrm>
        </p:spPr>
        <p:txBody>
          <a:bodyPr>
            <a:noAutofit/>
          </a:bodyPr>
          <a:lstStyle/>
          <a:p>
            <a:r>
              <a:rPr lang="en-US" sz="2700" b="1" dirty="0">
                <a:solidFill>
                  <a:srgbClr val="FF0000"/>
                </a:solidFill>
              </a:rPr>
              <a:t>An international ride-hailing and food-delivery service. </a:t>
            </a:r>
          </a:p>
          <a:p>
            <a:r>
              <a:rPr lang="en-US" sz="2700" dirty="0"/>
              <a:t>two real-time instances:</a:t>
            </a:r>
          </a:p>
          <a:p>
            <a:pPr lvl="1">
              <a:spcBef>
                <a:spcPts val="0"/>
              </a:spcBef>
            </a:pPr>
            <a:r>
              <a:rPr lang="en-US" sz="2700" dirty="0"/>
              <a:t>Tracking location of drivers and clients requires constant data flow and updates of geolocation, pushing this data to both types of application users. This means that Uber has to deal with petabytes of messages to keep track of data flow.</a:t>
            </a:r>
          </a:p>
          <a:p>
            <a:pPr lvl="1">
              <a:spcBef>
                <a:spcPts val="0"/>
              </a:spcBef>
            </a:pPr>
            <a:r>
              <a:rPr lang="en-US" sz="2700" dirty="0"/>
              <a:t>Constant financial flow coming from Uber users that make payments directly through the application requires monitoring. Financial operations mean there is a high risk of fraud. So, in addition to the amount of controlling streamed data, Uber also has to be on the alert with </a:t>
            </a:r>
            <a:r>
              <a:rPr lang="en-US" sz="2700" dirty="0">
                <a:hlinkClick r:id="rId2"/>
              </a:rPr>
              <a:t>fraud detection</a:t>
            </a:r>
            <a:r>
              <a:rPr lang="en-US" sz="2700" dirty="0"/>
              <a:t>.</a:t>
            </a:r>
          </a:p>
          <a:p>
            <a:endParaRPr lang="en-US" sz="27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13</a:t>
            </a:fld>
            <a:endParaRPr lang="en-US"/>
          </a:p>
        </p:txBody>
      </p:sp>
    </p:spTree>
    <p:extLst>
      <p:ext uri="{BB962C8B-B14F-4D97-AF65-F5344CB8AC3E}">
        <p14:creationId xmlns:p14="http://schemas.microsoft.com/office/powerpoint/2010/main" val="367540934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a:defRPr/>
            </a:pPr>
            <a:r>
              <a:rPr lang="en-US" dirty="0">
                <a:ea typeface="+mj-ea"/>
              </a:rPr>
              <a:t>Counting Bits (1)</a:t>
            </a:r>
          </a:p>
        </p:txBody>
      </p:sp>
      <p:sp>
        <p:nvSpPr>
          <p:cNvPr id="34820" name="Rectangle 3"/>
          <p:cNvSpPr>
            <a:spLocks noGrp="1" noChangeArrowheads="1"/>
          </p:cNvSpPr>
          <p:nvPr>
            <p:ph type="body" idx="1"/>
          </p:nvPr>
        </p:nvSpPr>
        <p:spPr/>
        <p:txBody>
          <a:bodyPr/>
          <a:lstStyle/>
          <a:p>
            <a:r>
              <a:rPr lang="en-US" b="1" dirty="0">
                <a:solidFill>
                  <a:srgbClr val="0000FF"/>
                </a:solidFill>
              </a:rPr>
              <a:t>Problem:</a:t>
            </a:r>
            <a:r>
              <a:rPr lang="en-US" b="1" dirty="0"/>
              <a:t> </a:t>
            </a:r>
          </a:p>
          <a:p>
            <a:pPr lvl="1"/>
            <a:r>
              <a:rPr lang="en-US" dirty="0"/>
              <a:t>Given a stream of </a:t>
            </a:r>
            <a:r>
              <a:rPr lang="en-US" b="1" dirty="0"/>
              <a:t>0</a:t>
            </a:r>
            <a:r>
              <a:rPr lang="en-US" dirty="0"/>
              <a:t>s and </a:t>
            </a:r>
            <a:r>
              <a:rPr lang="en-US" b="1" dirty="0"/>
              <a:t>1</a:t>
            </a:r>
            <a:r>
              <a:rPr lang="en-US" dirty="0"/>
              <a:t>s</a:t>
            </a:r>
          </a:p>
          <a:p>
            <a:pPr lvl="1"/>
            <a:r>
              <a:rPr lang="en-US" dirty="0"/>
              <a:t>Be prepared to answer queries of the form </a:t>
            </a:r>
            <a:br>
              <a:rPr lang="en-US" dirty="0"/>
            </a:br>
            <a:r>
              <a:rPr lang="en-US" b="1" dirty="0">
                <a:solidFill>
                  <a:srgbClr val="D60093"/>
                </a:solidFill>
              </a:rPr>
              <a:t>How many 1s are in the last </a:t>
            </a:r>
            <a:r>
              <a:rPr lang="en-US" b="1" i="1" dirty="0">
                <a:solidFill>
                  <a:srgbClr val="D60093"/>
                </a:solidFill>
              </a:rPr>
              <a:t>k </a:t>
            </a:r>
            <a:r>
              <a:rPr lang="en-US" b="1" dirty="0">
                <a:solidFill>
                  <a:srgbClr val="D60093"/>
                </a:solidFill>
              </a:rPr>
              <a:t>bits?</a:t>
            </a:r>
            <a:r>
              <a:rPr lang="en-US" dirty="0"/>
              <a:t> where </a:t>
            </a:r>
            <a:r>
              <a:rPr lang="en-US" b="1" i="1" dirty="0"/>
              <a:t>k</a:t>
            </a:r>
            <a:r>
              <a:rPr lang="en-US" b="1" dirty="0"/>
              <a:t> </a:t>
            </a:r>
            <a:r>
              <a:rPr lang="en-US" b="1" dirty="0">
                <a:latin typeface="Lucida Sans Unicode" pitchFamily="34" charset="0"/>
              </a:rPr>
              <a:t>≤</a:t>
            </a:r>
            <a:r>
              <a:rPr lang="en-US" b="1" dirty="0">
                <a:latin typeface="MS Shell Dlg" charset="0"/>
              </a:rPr>
              <a:t> </a:t>
            </a:r>
            <a:r>
              <a:rPr lang="en-US" b="1" i="1" dirty="0"/>
              <a:t>N</a:t>
            </a:r>
            <a:endParaRPr lang="en-US" b="1" dirty="0"/>
          </a:p>
          <a:p>
            <a:pPr lvl="8"/>
            <a:endParaRPr lang="en-US" dirty="0">
              <a:solidFill>
                <a:srgbClr val="60B5CC"/>
              </a:solidFill>
            </a:endParaRPr>
          </a:p>
          <a:p>
            <a:r>
              <a:rPr lang="en-US" b="1" dirty="0">
                <a:solidFill>
                  <a:srgbClr val="0000FF"/>
                </a:solidFill>
              </a:rPr>
              <a:t>Obvious solution: </a:t>
            </a:r>
            <a:br>
              <a:rPr lang="en-US" b="1" dirty="0">
                <a:solidFill>
                  <a:srgbClr val="0000FF"/>
                </a:solidFill>
              </a:rPr>
            </a:br>
            <a:r>
              <a:rPr lang="en-US" dirty="0"/>
              <a:t>Store the most recent </a:t>
            </a:r>
            <a:r>
              <a:rPr lang="en-US" b="1" i="1" dirty="0"/>
              <a:t>N</a:t>
            </a:r>
            <a:r>
              <a:rPr lang="en-US" dirty="0"/>
              <a:t> bits</a:t>
            </a:r>
          </a:p>
          <a:p>
            <a:pPr lvl="1"/>
            <a:r>
              <a:rPr lang="en-US" dirty="0">
                <a:ea typeface="ＭＳ Ｐゴシック" pitchFamily="34" charset="-128"/>
              </a:rPr>
              <a:t>When new bit comes in, discard the </a:t>
            </a:r>
            <a:r>
              <a:rPr lang="en-US" b="1" i="1" dirty="0">
                <a:ea typeface="ＭＳ Ｐゴシック" pitchFamily="34" charset="-128"/>
              </a:rPr>
              <a:t>N</a:t>
            </a:r>
            <a:r>
              <a:rPr lang="en-US" b="1" dirty="0">
                <a:ea typeface="ＭＳ Ｐゴシック" pitchFamily="34" charset="-128"/>
              </a:rPr>
              <a:t>+1</a:t>
            </a:r>
            <a:r>
              <a:rPr lang="en-US" b="1" baseline="30000" dirty="0">
                <a:ea typeface="ＭＳ Ｐゴシック" pitchFamily="34" charset="-128"/>
              </a:rPr>
              <a:t>st</a:t>
            </a:r>
            <a:r>
              <a:rPr lang="en-US" dirty="0">
                <a:ea typeface="ＭＳ Ｐゴシック" pitchFamily="34" charset="-128"/>
              </a:rPr>
              <a:t>  bit</a:t>
            </a:r>
          </a:p>
        </p:txBody>
      </p:sp>
      <p:sp>
        <p:nvSpPr>
          <p:cNvPr id="5" name="Text Box 1026"/>
          <p:cNvSpPr txBox="1">
            <a:spLocks noChangeArrowheads="1"/>
          </p:cNvSpPr>
          <p:nvPr/>
        </p:nvSpPr>
        <p:spPr bwMode="auto">
          <a:xfrm>
            <a:off x="1524000" y="5410200"/>
            <a:ext cx="4883068" cy="369332"/>
          </a:xfrm>
          <a:prstGeom prst="rect">
            <a:avLst/>
          </a:prstGeom>
          <a:noFill/>
          <a:ln w="9525">
            <a:noFill/>
            <a:miter lim="800000"/>
            <a:headEnd/>
            <a:tailEnd/>
          </a:ln>
        </p:spPr>
        <p:txBody>
          <a:bodyPr wrap="none">
            <a:spAutoFit/>
          </a:bodyPr>
          <a:lstStyle/>
          <a:p>
            <a:r>
              <a:rPr lang="en-US" dirty="0">
                <a:latin typeface="Tahoma" pitchFamily="34" charset="0"/>
                <a:ea typeface="Tahoma" pitchFamily="34" charset="0"/>
                <a:cs typeface="Tahoma" pitchFamily="34" charset="0"/>
              </a:rPr>
              <a:t>0 1 0 0 1 1 0 1 1 1 0 1 0 1 0 1 1 0 1 1 0 1 1 0</a:t>
            </a:r>
          </a:p>
        </p:txBody>
      </p:sp>
      <p:sp>
        <p:nvSpPr>
          <p:cNvPr id="6" name="Text Box 1034"/>
          <p:cNvSpPr txBox="1">
            <a:spLocks noChangeArrowheads="1"/>
          </p:cNvSpPr>
          <p:nvPr/>
        </p:nvSpPr>
        <p:spPr bwMode="auto">
          <a:xfrm>
            <a:off x="2422525" y="5805487"/>
            <a:ext cx="3236784" cy="369332"/>
          </a:xfrm>
          <a:prstGeom prst="rect">
            <a:avLst/>
          </a:prstGeom>
          <a:noFill/>
          <a:ln w="9525">
            <a:noFill/>
            <a:miter lim="800000"/>
            <a:headEnd/>
            <a:tailEnd/>
          </a:ln>
        </p:spPr>
        <p:txBody>
          <a:bodyPr wrap="none">
            <a:spAutoFit/>
          </a:bodyPr>
          <a:lstStyle/>
          <a:p>
            <a:r>
              <a:rPr lang="en-US" dirty="0">
                <a:solidFill>
                  <a:srgbClr val="008000"/>
                </a:solidFill>
                <a:latin typeface="Arial" pitchFamily="34" charset="0"/>
                <a:cs typeface="Arial" pitchFamily="34" charset="0"/>
              </a:rPr>
              <a:t>Past                              Future</a:t>
            </a:r>
          </a:p>
        </p:txBody>
      </p:sp>
      <p:sp>
        <p:nvSpPr>
          <p:cNvPr id="7" name="Line 1035"/>
          <p:cNvSpPr>
            <a:spLocks noChangeShapeType="1"/>
          </p:cNvSpPr>
          <p:nvPr/>
        </p:nvSpPr>
        <p:spPr bwMode="auto">
          <a:xfrm flipH="1">
            <a:off x="1676400" y="6002337"/>
            <a:ext cx="685800" cy="0"/>
          </a:xfrm>
          <a:prstGeom prst="line">
            <a:avLst/>
          </a:prstGeom>
          <a:noFill/>
          <a:ln w="9525">
            <a:solidFill>
              <a:srgbClr val="008000"/>
            </a:solidFill>
            <a:round/>
            <a:headEnd/>
            <a:tailEnd type="triangle" w="med" len="med"/>
          </a:ln>
        </p:spPr>
        <p:txBody>
          <a:bodyPr/>
          <a:lstStyle/>
          <a:p>
            <a:endParaRPr lang="en-US">
              <a:latin typeface="Arial" pitchFamily="34" charset="0"/>
              <a:cs typeface="Arial" pitchFamily="34" charset="0"/>
            </a:endParaRPr>
          </a:p>
        </p:txBody>
      </p:sp>
      <p:sp>
        <p:nvSpPr>
          <p:cNvPr id="8" name="Line 1036"/>
          <p:cNvSpPr>
            <a:spLocks noChangeShapeType="1"/>
          </p:cNvSpPr>
          <p:nvPr/>
        </p:nvSpPr>
        <p:spPr bwMode="auto">
          <a:xfrm>
            <a:off x="5715000" y="6002337"/>
            <a:ext cx="609600" cy="0"/>
          </a:xfrm>
          <a:prstGeom prst="line">
            <a:avLst/>
          </a:prstGeom>
          <a:noFill/>
          <a:ln w="9525">
            <a:solidFill>
              <a:srgbClr val="008000"/>
            </a:solidFill>
            <a:round/>
            <a:headEnd/>
            <a:tailEnd type="triangle" w="med" len="med"/>
          </a:ln>
        </p:spPr>
        <p:txBody>
          <a:bodyPr/>
          <a:lstStyle/>
          <a:p>
            <a:endParaRPr lang="en-US">
              <a:latin typeface="Arial" pitchFamily="34" charset="0"/>
              <a:cs typeface="Arial" pitchFamily="34" charset="0"/>
            </a:endParaRPr>
          </a:p>
        </p:txBody>
      </p:sp>
      <p:sp>
        <p:nvSpPr>
          <p:cNvPr id="9" name="Rectangle 1027"/>
          <p:cNvSpPr>
            <a:spLocks noChangeArrowheads="1"/>
          </p:cNvSpPr>
          <p:nvPr/>
        </p:nvSpPr>
        <p:spPr bwMode="auto">
          <a:xfrm>
            <a:off x="5127044" y="5404366"/>
            <a:ext cx="1197556" cy="381000"/>
          </a:xfrm>
          <a:prstGeom prst="rect">
            <a:avLst/>
          </a:prstGeom>
          <a:solidFill>
            <a:srgbClr val="CC99FF">
              <a:alpha val="50195"/>
            </a:srgbClr>
          </a:solidFill>
          <a:ln w="9525">
            <a:solidFill>
              <a:schemeClr val="tx1"/>
            </a:solidFill>
            <a:miter lim="800000"/>
            <a:headEnd/>
            <a:tailEnd/>
          </a:ln>
        </p:spPr>
        <p:txBody>
          <a:bodyPr wrap="none" anchor="ctr"/>
          <a:lstStyle/>
          <a:p>
            <a:endParaRPr lang="en-US">
              <a:latin typeface="Tahoma" pitchFamily="34" charset="0"/>
              <a:ea typeface="Tahoma" pitchFamily="34" charset="0"/>
              <a:cs typeface="Tahoma" pitchFamily="34" charset="0"/>
            </a:endParaRPr>
          </a:p>
        </p:txBody>
      </p:sp>
      <p:sp>
        <p:nvSpPr>
          <p:cNvPr id="13" name="TextBox 12"/>
          <p:cNvSpPr txBox="1"/>
          <p:nvPr/>
        </p:nvSpPr>
        <p:spPr>
          <a:xfrm>
            <a:off x="7086600" y="5404366"/>
            <a:ext cx="1588897" cy="369332"/>
          </a:xfrm>
          <a:prstGeom prst="rect">
            <a:avLst/>
          </a:prstGeom>
          <a:noFill/>
        </p:spPr>
        <p:txBody>
          <a:bodyPr wrap="none" rtlCol="0">
            <a:spAutoFit/>
          </a:bodyPr>
          <a:lstStyle/>
          <a:p>
            <a:r>
              <a:rPr lang="en-US" dirty="0">
                <a:latin typeface="Arial" pitchFamily="34" charset="0"/>
                <a:cs typeface="Arial" pitchFamily="34" charset="0"/>
              </a:rPr>
              <a:t>Suppose N=6</a:t>
            </a:r>
          </a:p>
        </p:txBody>
      </p:sp>
      <p:sp>
        <p:nvSpPr>
          <p:cNvPr id="2" name="Slide Number Placeholder 1"/>
          <p:cNvSpPr>
            <a:spLocks noGrp="1"/>
          </p:cNvSpPr>
          <p:nvPr>
            <p:ph type="sldNum" sz="quarter" idx="12"/>
          </p:nvPr>
        </p:nvSpPr>
        <p:spPr/>
        <p:txBody>
          <a:bodyPr/>
          <a:lstStyle/>
          <a:p>
            <a:fld id="{19B12225-5612-419B-A8D5-4B8EEE4C217E}" type="slidenum">
              <a:rPr lang="en-US" smtClean="0"/>
              <a:pPr/>
              <a:t>130</a:t>
            </a:fld>
            <a:endParaRPr lang="en-US"/>
          </a:p>
        </p:txBody>
      </p:sp>
    </p:spTree>
    <p:extLst>
      <p:ext uri="{BB962C8B-B14F-4D97-AF65-F5344CB8AC3E}">
        <p14:creationId xmlns:p14="http://schemas.microsoft.com/office/powerpoint/2010/main" val="417647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2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20">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9" grpId="0" animBg="1"/>
      <p:bldP spid="1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defRPr/>
            </a:pPr>
            <a:r>
              <a:rPr lang="en-US" dirty="0">
                <a:ea typeface="+mj-ea"/>
              </a:rPr>
              <a:t>Counting Bits (2)</a:t>
            </a:r>
          </a:p>
        </p:txBody>
      </p:sp>
      <p:sp>
        <p:nvSpPr>
          <p:cNvPr id="35844" name="Rectangle 3"/>
          <p:cNvSpPr>
            <a:spLocks noGrp="1" noChangeArrowheads="1"/>
          </p:cNvSpPr>
          <p:nvPr>
            <p:ph idx="1"/>
          </p:nvPr>
        </p:nvSpPr>
        <p:spPr/>
        <p:txBody>
          <a:bodyPr/>
          <a:lstStyle/>
          <a:p>
            <a:r>
              <a:rPr lang="en-US" b="1" dirty="0"/>
              <a:t>You can not get an exact answer without storing the entire window</a:t>
            </a:r>
          </a:p>
          <a:p>
            <a:pPr lvl="8"/>
            <a:endParaRPr lang="en-US" dirty="0">
              <a:solidFill>
                <a:srgbClr val="CC3300"/>
              </a:solidFill>
            </a:endParaRPr>
          </a:p>
          <a:p>
            <a:r>
              <a:rPr lang="en-US" b="1" dirty="0">
                <a:solidFill>
                  <a:srgbClr val="0000FF"/>
                </a:solidFill>
              </a:rPr>
              <a:t>Real Problem:</a:t>
            </a:r>
            <a:r>
              <a:rPr lang="en-US" dirty="0">
                <a:solidFill>
                  <a:srgbClr val="0000FF"/>
                </a:solidFill>
              </a:rPr>
              <a:t> </a:t>
            </a:r>
            <a:br>
              <a:rPr lang="en-US" dirty="0">
                <a:solidFill>
                  <a:srgbClr val="0000FF"/>
                </a:solidFill>
              </a:rPr>
            </a:br>
            <a:r>
              <a:rPr lang="en-US" b="1" dirty="0">
                <a:solidFill>
                  <a:srgbClr val="D60093"/>
                </a:solidFill>
              </a:rPr>
              <a:t>What if we cannot afford to store </a:t>
            </a:r>
            <a:r>
              <a:rPr lang="en-US" b="1" i="1" dirty="0">
                <a:solidFill>
                  <a:srgbClr val="D60093"/>
                </a:solidFill>
              </a:rPr>
              <a:t>N</a:t>
            </a:r>
            <a:r>
              <a:rPr lang="en-US" b="1" dirty="0">
                <a:solidFill>
                  <a:srgbClr val="D60093"/>
                </a:solidFill>
              </a:rPr>
              <a:t> bits?</a:t>
            </a:r>
          </a:p>
          <a:p>
            <a:pPr lvl="1"/>
            <a:r>
              <a:rPr lang="en-US" b="1" dirty="0">
                <a:ea typeface="ＭＳ Ｐゴシック" pitchFamily="34" charset="-128"/>
              </a:rPr>
              <a:t>E.g.</a:t>
            </a:r>
            <a:r>
              <a:rPr lang="en-US" dirty="0">
                <a:ea typeface="ＭＳ Ｐゴシック" pitchFamily="34" charset="-128"/>
              </a:rPr>
              <a:t>, we’re processing 1 billion streams and </a:t>
            </a:r>
            <a:br>
              <a:rPr lang="en-US" dirty="0">
                <a:ea typeface="ＭＳ Ｐゴシック" pitchFamily="34" charset="-128"/>
              </a:rPr>
            </a:br>
            <a:r>
              <a:rPr lang="en-US" b="1" i="1" dirty="0">
                <a:ea typeface="ＭＳ Ｐゴシック" pitchFamily="34" charset="-128"/>
              </a:rPr>
              <a:t>N </a:t>
            </a:r>
            <a:r>
              <a:rPr lang="en-US" b="1" dirty="0">
                <a:ea typeface="ＭＳ Ｐゴシック" pitchFamily="34" charset="-128"/>
              </a:rPr>
              <a:t> = 1 billion</a:t>
            </a:r>
          </a:p>
          <a:p>
            <a:pPr lvl="8"/>
            <a:endParaRPr lang="en-US" dirty="0">
              <a:ea typeface="ＭＳ Ｐゴシック" pitchFamily="34" charset="-128"/>
            </a:endParaRPr>
          </a:p>
          <a:p>
            <a:pPr lvl="8"/>
            <a:endParaRPr lang="en-US" dirty="0">
              <a:ea typeface="ＭＳ Ｐゴシック" pitchFamily="34" charset="-128"/>
            </a:endParaRPr>
          </a:p>
          <a:p>
            <a:r>
              <a:rPr lang="en-US" b="1" dirty="0">
                <a:solidFill>
                  <a:srgbClr val="008000"/>
                </a:solidFill>
              </a:rPr>
              <a:t>But as usual we are happy with an approximate answer</a:t>
            </a:r>
          </a:p>
        </p:txBody>
      </p:sp>
      <p:sp>
        <p:nvSpPr>
          <p:cNvPr id="7" name="Text Box 1026"/>
          <p:cNvSpPr txBox="1">
            <a:spLocks noChangeArrowheads="1"/>
          </p:cNvSpPr>
          <p:nvPr/>
        </p:nvSpPr>
        <p:spPr bwMode="auto">
          <a:xfrm>
            <a:off x="3505200" y="4267200"/>
            <a:ext cx="4883068" cy="369332"/>
          </a:xfrm>
          <a:prstGeom prst="rect">
            <a:avLst/>
          </a:prstGeom>
          <a:noFill/>
          <a:ln w="9525">
            <a:noFill/>
            <a:miter lim="800000"/>
            <a:headEnd/>
            <a:tailEnd/>
          </a:ln>
        </p:spPr>
        <p:txBody>
          <a:bodyPr wrap="none">
            <a:spAutoFit/>
          </a:bodyPr>
          <a:lstStyle/>
          <a:p>
            <a:r>
              <a:rPr lang="en-US" dirty="0">
                <a:latin typeface="Tahoma" pitchFamily="34" charset="0"/>
                <a:ea typeface="Tahoma" pitchFamily="34" charset="0"/>
                <a:cs typeface="Tahoma" pitchFamily="34" charset="0"/>
              </a:rPr>
              <a:t>0 1 0 0 1 1 0 1 1 1 0 1 0 1 0 1 1 0 1 1 0 1 1 0</a:t>
            </a:r>
          </a:p>
        </p:txBody>
      </p:sp>
      <p:sp>
        <p:nvSpPr>
          <p:cNvPr id="8" name="Text Box 1034"/>
          <p:cNvSpPr txBox="1">
            <a:spLocks noChangeArrowheads="1"/>
          </p:cNvSpPr>
          <p:nvPr/>
        </p:nvSpPr>
        <p:spPr bwMode="auto">
          <a:xfrm>
            <a:off x="4403725" y="4662487"/>
            <a:ext cx="2284600" cy="338554"/>
          </a:xfrm>
          <a:prstGeom prst="rect">
            <a:avLst/>
          </a:prstGeom>
          <a:noFill/>
          <a:ln w="9525">
            <a:noFill/>
            <a:miter lim="800000"/>
            <a:headEnd/>
            <a:tailEnd/>
          </a:ln>
        </p:spPr>
        <p:txBody>
          <a:bodyPr wrap="none">
            <a:spAutoFit/>
          </a:bodyPr>
          <a:lstStyle/>
          <a:p>
            <a:r>
              <a:rPr lang="en-US" sz="1600" dirty="0">
                <a:solidFill>
                  <a:srgbClr val="008000"/>
                </a:solidFill>
                <a:latin typeface="Arial" pitchFamily="34" charset="0"/>
                <a:cs typeface="Arial" pitchFamily="34" charset="0"/>
              </a:rPr>
              <a:t>Past                  Future</a:t>
            </a:r>
          </a:p>
        </p:txBody>
      </p:sp>
      <p:sp>
        <p:nvSpPr>
          <p:cNvPr id="9" name="Line 1035"/>
          <p:cNvSpPr>
            <a:spLocks noChangeShapeType="1"/>
          </p:cNvSpPr>
          <p:nvPr/>
        </p:nvSpPr>
        <p:spPr bwMode="auto">
          <a:xfrm flipH="1">
            <a:off x="3810000" y="4843104"/>
            <a:ext cx="685800" cy="0"/>
          </a:xfrm>
          <a:prstGeom prst="line">
            <a:avLst/>
          </a:prstGeom>
          <a:noFill/>
          <a:ln w="9525">
            <a:solidFill>
              <a:srgbClr val="008000"/>
            </a:solidFill>
            <a:round/>
            <a:headEnd/>
            <a:tailEnd type="triangle" w="med" len="med"/>
          </a:ln>
        </p:spPr>
        <p:txBody>
          <a:bodyPr/>
          <a:lstStyle/>
          <a:p>
            <a:endParaRPr lang="en-US" sz="1600"/>
          </a:p>
        </p:txBody>
      </p:sp>
      <p:sp>
        <p:nvSpPr>
          <p:cNvPr id="10" name="Line 1036"/>
          <p:cNvSpPr>
            <a:spLocks noChangeShapeType="1"/>
          </p:cNvSpPr>
          <p:nvPr/>
        </p:nvSpPr>
        <p:spPr bwMode="auto">
          <a:xfrm>
            <a:off x="6553200" y="4843104"/>
            <a:ext cx="609600" cy="0"/>
          </a:xfrm>
          <a:prstGeom prst="line">
            <a:avLst/>
          </a:prstGeom>
          <a:noFill/>
          <a:ln w="9525">
            <a:solidFill>
              <a:srgbClr val="008000"/>
            </a:solidFill>
            <a:round/>
            <a:headEnd/>
            <a:tailEnd type="triangle" w="med" len="med"/>
          </a:ln>
        </p:spPr>
        <p:txBody>
          <a:bodyPr/>
          <a:lstStyle/>
          <a:p>
            <a:endParaRPr lang="en-US"/>
          </a:p>
        </p:txBody>
      </p:sp>
      <p:sp>
        <p:nvSpPr>
          <p:cNvPr id="11" name="Rectangle 1027"/>
          <p:cNvSpPr>
            <a:spLocks noChangeArrowheads="1"/>
          </p:cNvSpPr>
          <p:nvPr/>
        </p:nvSpPr>
        <p:spPr bwMode="auto">
          <a:xfrm>
            <a:off x="7105888" y="4267200"/>
            <a:ext cx="1187118" cy="381000"/>
          </a:xfrm>
          <a:prstGeom prst="rect">
            <a:avLst/>
          </a:prstGeom>
          <a:solidFill>
            <a:srgbClr val="CC99FF">
              <a:alpha val="50195"/>
            </a:srgbClr>
          </a:solidFill>
          <a:ln w="9525">
            <a:solidFill>
              <a:schemeClr val="tx1"/>
            </a:solidFill>
            <a:miter lim="800000"/>
            <a:headEnd/>
            <a:tailEnd/>
          </a:ln>
        </p:spPr>
        <p:txBody>
          <a:bodyPr wrap="none" anchor="ctr"/>
          <a:lstStyle/>
          <a:p>
            <a:endParaRPr lang="en-US">
              <a:latin typeface="Tahoma" pitchFamily="34" charset="0"/>
              <a:ea typeface="Tahoma" pitchFamily="34" charset="0"/>
              <a:cs typeface="Tahoma" pitchFamily="34" charset="0"/>
            </a:endParaRPr>
          </a:p>
        </p:txBody>
      </p:sp>
      <p:cxnSp>
        <p:nvCxnSpPr>
          <p:cNvPr id="13" name="Straight Connector 12"/>
          <p:cNvCxnSpPr/>
          <p:nvPr/>
        </p:nvCxnSpPr>
        <p:spPr>
          <a:xfrm flipH="1">
            <a:off x="7036377" y="4223082"/>
            <a:ext cx="1295400" cy="43940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036377" y="4223082"/>
            <a:ext cx="1345623" cy="4572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19B12225-5612-419B-A8D5-4B8EEE4C217E}" type="slidenum">
              <a:rPr lang="en-US" smtClean="0"/>
              <a:pPr/>
              <a:t>131</a:t>
            </a:fld>
            <a:endParaRPr lang="en-US"/>
          </a:p>
        </p:txBody>
      </p:sp>
    </p:spTree>
    <p:extLst>
      <p:ext uri="{BB962C8B-B14F-4D97-AF65-F5344CB8AC3E}">
        <p14:creationId xmlns:p14="http://schemas.microsoft.com/office/powerpoint/2010/main" val="14199483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attempt: Simple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486400"/>
              </a:xfrm>
            </p:spPr>
            <p:txBody>
              <a:bodyPr>
                <a:normAutofit lnSpcReduction="10000"/>
              </a:bodyPr>
              <a:lstStyle/>
              <a:p>
                <a:r>
                  <a:rPr lang="en-US" b="1" u="sng" dirty="0">
                    <a:solidFill>
                      <a:srgbClr val="0000FF"/>
                    </a:solidFill>
                  </a:rPr>
                  <a:t>Q:</a:t>
                </a:r>
                <a:r>
                  <a:rPr lang="en-US" b="1" dirty="0">
                    <a:solidFill>
                      <a:srgbClr val="0000FF"/>
                    </a:solidFill>
                  </a:rPr>
                  <a:t> How many 1s are in the last </a:t>
                </a:r>
                <a:r>
                  <a:rPr lang="en-US" b="1" i="1" dirty="0">
                    <a:solidFill>
                      <a:srgbClr val="0000FF"/>
                    </a:solidFill>
                  </a:rPr>
                  <a:t>N</a:t>
                </a:r>
                <a:r>
                  <a:rPr lang="en-US" b="1" dirty="0">
                    <a:solidFill>
                      <a:srgbClr val="0000FF"/>
                    </a:solidFill>
                  </a:rPr>
                  <a:t> bits?</a:t>
                </a:r>
              </a:p>
              <a:p>
                <a:r>
                  <a:rPr lang="en-US" dirty="0"/>
                  <a:t>A simple solution that does not really solve our problem: </a:t>
                </a:r>
                <a:r>
                  <a:rPr lang="en-US" b="1" dirty="0">
                    <a:solidFill>
                      <a:srgbClr val="D60093"/>
                    </a:solidFill>
                  </a:rPr>
                  <a:t>Uniformity assumption</a:t>
                </a:r>
              </a:p>
              <a:p>
                <a:endParaRPr lang="en-US" dirty="0">
                  <a:solidFill>
                    <a:schemeClr val="accent2"/>
                  </a:solidFill>
                </a:endParaRPr>
              </a:p>
              <a:p>
                <a:endParaRPr lang="en-US" dirty="0">
                  <a:solidFill>
                    <a:schemeClr val="accent2"/>
                  </a:solidFill>
                </a:endParaRPr>
              </a:p>
              <a:p>
                <a:r>
                  <a:rPr lang="en-US" b="1" dirty="0">
                    <a:solidFill>
                      <a:srgbClr val="008000"/>
                    </a:solidFill>
                  </a:rPr>
                  <a:t>Maintain 2 counters: </a:t>
                </a:r>
              </a:p>
              <a:p>
                <a:pPr lvl="1"/>
                <a:r>
                  <a:rPr lang="en-US" b="1" i="1" dirty="0"/>
                  <a:t>S</a:t>
                </a:r>
                <a:r>
                  <a:rPr lang="en-US" dirty="0"/>
                  <a:t>: number of 1s from the beginning of the stream</a:t>
                </a:r>
              </a:p>
              <a:p>
                <a:pPr lvl="1"/>
                <a:r>
                  <a:rPr lang="en-US" b="1" i="1" dirty="0"/>
                  <a:t>Z</a:t>
                </a:r>
                <a:r>
                  <a:rPr lang="en-US" dirty="0"/>
                  <a:t>: number of 0s from the beginning of the stream</a:t>
                </a:r>
              </a:p>
              <a:p>
                <a:r>
                  <a:rPr lang="en-US" b="1" dirty="0"/>
                  <a:t>How many 1s are in the last N bits? </a:t>
                </a:r>
                <a14:m>
                  <m:oMath xmlns:m="http://schemas.openxmlformats.org/officeDocument/2006/math">
                    <m:r>
                      <a:rPr lang="en-US" b="1" i="1" dirty="0" smtClean="0">
                        <a:solidFill>
                          <a:srgbClr val="0000FF"/>
                        </a:solidFill>
                        <a:latin typeface="Cambria Math"/>
                      </a:rPr>
                      <m:t>𝑵</m:t>
                    </m:r>
                    <m:r>
                      <a:rPr lang="en-US" b="1" i="1" dirty="0" smtClean="0">
                        <a:solidFill>
                          <a:srgbClr val="0000FF"/>
                        </a:solidFill>
                        <a:latin typeface="Cambria Math"/>
                      </a:rPr>
                      <m:t>∙</m:t>
                    </m:r>
                    <m:f>
                      <m:fPr>
                        <m:ctrlPr>
                          <a:rPr lang="en-US" b="1" i="1" dirty="0" smtClean="0">
                            <a:solidFill>
                              <a:srgbClr val="0000FF"/>
                            </a:solidFill>
                            <a:latin typeface="Cambria Math" panose="02040503050406030204" pitchFamily="18" charset="0"/>
                          </a:rPr>
                        </m:ctrlPr>
                      </m:fPr>
                      <m:num>
                        <m:r>
                          <a:rPr lang="en-US" b="1" i="1" dirty="0" smtClean="0">
                            <a:solidFill>
                              <a:srgbClr val="0000FF"/>
                            </a:solidFill>
                            <a:latin typeface="Cambria Math"/>
                          </a:rPr>
                          <m:t>𝑺</m:t>
                        </m:r>
                      </m:num>
                      <m:den>
                        <m:r>
                          <a:rPr lang="en-US" b="1" i="1" dirty="0" smtClean="0">
                            <a:solidFill>
                              <a:srgbClr val="0000FF"/>
                            </a:solidFill>
                            <a:latin typeface="Cambria Math"/>
                          </a:rPr>
                          <m:t>𝑺</m:t>
                        </m:r>
                        <m:r>
                          <a:rPr lang="en-US" b="1" i="1" dirty="0" smtClean="0">
                            <a:solidFill>
                              <a:srgbClr val="0000FF"/>
                            </a:solidFill>
                            <a:latin typeface="Cambria Math"/>
                          </a:rPr>
                          <m:t>+</m:t>
                        </m:r>
                        <m:r>
                          <a:rPr lang="en-US" b="1" i="1" dirty="0" smtClean="0">
                            <a:solidFill>
                              <a:srgbClr val="0000FF"/>
                            </a:solidFill>
                            <a:latin typeface="Cambria Math"/>
                          </a:rPr>
                          <m:t>𝒁</m:t>
                        </m:r>
                      </m:den>
                    </m:f>
                  </m:oMath>
                </a14:m>
                <a:endParaRPr lang="en-US" b="1" dirty="0">
                  <a:solidFill>
                    <a:srgbClr val="0000FF"/>
                  </a:solidFill>
                </a:endParaRPr>
              </a:p>
              <a:p>
                <a:r>
                  <a:rPr lang="en-US" b="1" dirty="0">
                    <a:solidFill>
                      <a:srgbClr val="D60093"/>
                    </a:solidFill>
                  </a:rPr>
                  <a:t>But, what if stream is non-uniform?</a:t>
                </a:r>
              </a:p>
              <a:p>
                <a:pPr lvl="1"/>
                <a:r>
                  <a:rPr lang="en-US" dirty="0">
                    <a:solidFill>
                      <a:srgbClr val="D60093"/>
                    </a:solidFill>
                  </a:rPr>
                  <a:t>What if distribution changes over time?</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486400"/>
              </a:xfrm>
              <a:blipFill rotWithShape="0">
                <a:blip r:embed="rId2" cstate="print"/>
                <a:stretch>
                  <a:fillRect t="-1556"/>
                </a:stretch>
              </a:blipFill>
            </p:spPr>
            <p:txBody>
              <a:bodyPr/>
              <a:lstStyle/>
              <a:p>
                <a:r>
                  <a:rPr lang="en-US">
                    <a:noFill/>
                  </a:rPr>
                  <a:t> </a:t>
                </a:r>
              </a:p>
            </p:txBody>
          </p:sp>
        </mc:Fallback>
      </mc:AlternateContent>
      <p:sp>
        <p:nvSpPr>
          <p:cNvPr id="7" name="Text Box 3"/>
          <p:cNvSpPr txBox="1">
            <a:spLocks noChangeArrowheads="1"/>
          </p:cNvSpPr>
          <p:nvPr/>
        </p:nvSpPr>
        <p:spPr bwMode="auto">
          <a:xfrm>
            <a:off x="0" y="2996783"/>
            <a:ext cx="8970963" cy="366713"/>
          </a:xfrm>
          <a:prstGeom prst="rect">
            <a:avLst/>
          </a:prstGeom>
          <a:noFill/>
          <a:ln w="9525">
            <a:noFill/>
            <a:miter lim="800000"/>
            <a:headEnd/>
            <a:tailEnd/>
          </a:ln>
          <a:effectLst/>
        </p:spPr>
        <p:txBody>
          <a:bodyPr wrap="none">
            <a:spAutoFit/>
          </a:bodyPr>
          <a:lstStyle/>
          <a:p>
            <a:r>
              <a:rPr lang="en-US" dirty="0">
                <a:latin typeface="Tahoma" pitchFamily="34" charset="0"/>
                <a:ea typeface="Tahoma" pitchFamily="34" charset="0"/>
                <a:cs typeface="Tahoma" pitchFamily="34" charset="0"/>
              </a:rPr>
              <a:t>0 1 0 0 1 1 1 0 0 0 1 0 1 0 0 1 0 0 0 1 0 1 1 0 1 1 0 1 1 1 0 0 1 0 1 0 1 1 0 0 1 1 0 1 0</a:t>
            </a:r>
          </a:p>
        </p:txBody>
      </p:sp>
      <p:grpSp>
        <p:nvGrpSpPr>
          <p:cNvPr id="11" name="Group 10"/>
          <p:cNvGrpSpPr/>
          <p:nvPr/>
        </p:nvGrpSpPr>
        <p:grpSpPr>
          <a:xfrm>
            <a:off x="3450388" y="2723733"/>
            <a:ext cx="5410200" cy="369332"/>
            <a:chOff x="3429000" y="3443287"/>
            <a:chExt cx="5410200" cy="369332"/>
          </a:xfrm>
        </p:grpSpPr>
        <p:sp>
          <p:nvSpPr>
            <p:cNvPr id="8" name="Text Box 16"/>
            <p:cNvSpPr txBox="1">
              <a:spLocks noChangeArrowheads="1"/>
            </p:cNvSpPr>
            <p:nvPr/>
          </p:nvSpPr>
          <p:spPr bwMode="auto">
            <a:xfrm>
              <a:off x="5622925" y="3443287"/>
              <a:ext cx="351378" cy="369332"/>
            </a:xfrm>
            <a:prstGeom prst="rect">
              <a:avLst/>
            </a:prstGeom>
            <a:noFill/>
            <a:ln w="9525">
              <a:noFill/>
              <a:miter lim="800000"/>
              <a:headEnd/>
              <a:tailEnd/>
            </a:ln>
            <a:effectLst/>
          </p:spPr>
          <p:txBody>
            <a:bodyPr wrap="none">
              <a:spAutoFit/>
            </a:bodyPr>
            <a:lstStyle/>
            <a:p>
              <a:r>
                <a:rPr lang="en-US" b="1" i="1" dirty="0">
                  <a:solidFill>
                    <a:srgbClr val="008000"/>
                  </a:solidFill>
                  <a:latin typeface="Arial" pitchFamily="34" charset="0"/>
                  <a:cs typeface="Arial" pitchFamily="34" charset="0"/>
                </a:rPr>
                <a:t>N</a:t>
              </a:r>
            </a:p>
          </p:txBody>
        </p:sp>
        <p:sp>
          <p:nvSpPr>
            <p:cNvPr id="9" name="Line 17"/>
            <p:cNvSpPr>
              <a:spLocks noChangeShapeType="1"/>
            </p:cNvSpPr>
            <p:nvPr/>
          </p:nvSpPr>
          <p:spPr bwMode="auto">
            <a:xfrm flipH="1">
              <a:off x="3429000" y="3640137"/>
              <a:ext cx="2209800" cy="0"/>
            </a:xfrm>
            <a:prstGeom prst="line">
              <a:avLst/>
            </a:prstGeom>
            <a:noFill/>
            <a:ln w="28575">
              <a:solidFill>
                <a:srgbClr val="008000"/>
              </a:solidFill>
              <a:round/>
              <a:headEnd/>
              <a:tailEnd type="triangle" w="med" len="med"/>
            </a:ln>
            <a:effectLst/>
          </p:spPr>
          <p:txBody>
            <a:bodyPr/>
            <a:lstStyle/>
            <a:p>
              <a:endParaRPr lang="en-US"/>
            </a:p>
          </p:txBody>
        </p:sp>
        <p:sp>
          <p:nvSpPr>
            <p:cNvPr id="10" name="Line 18"/>
            <p:cNvSpPr>
              <a:spLocks noChangeShapeType="1"/>
            </p:cNvSpPr>
            <p:nvPr/>
          </p:nvSpPr>
          <p:spPr bwMode="auto">
            <a:xfrm>
              <a:off x="6019800" y="3640137"/>
              <a:ext cx="2819400" cy="0"/>
            </a:xfrm>
            <a:prstGeom prst="line">
              <a:avLst/>
            </a:prstGeom>
            <a:noFill/>
            <a:ln w="28575">
              <a:solidFill>
                <a:srgbClr val="008000"/>
              </a:solidFill>
              <a:round/>
              <a:headEnd/>
              <a:tailEnd type="triangle" w="med" len="med"/>
            </a:ln>
            <a:effectLst/>
          </p:spPr>
          <p:txBody>
            <a:bodyPr/>
            <a:lstStyle/>
            <a:p>
              <a:endParaRPr lang="en-US"/>
            </a:p>
          </p:txBody>
        </p:sp>
      </p:grpSp>
      <p:grpSp>
        <p:nvGrpSpPr>
          <p:cNvPr id="15" name="Group 14"/>
          <p:cNvGrpSpPr/>
          <p:nvPr/>
        </p:nvGrpSpPr>
        <p:grpSpPr>
          <a:xfrm>
            <a:off x="5443624" y="3242846"/>
            <a:ext cx="3395576" cy="338554"/>
            <a:chOff x="125499" y="3505200"/>
            <a:chExt cx="3395576" cy="338554"/>
          </a:xfrm>
        </p:grpSpPr>
        <p:sp>
          <p:nvSpPr>
            <p:cNvPr id="12" name="Text Box 1034"/>
            <p:cNvSpPr txBox="1">
              <a:spLocks noChangeArrowheads="1"/>
            </p:cNvSpPr>
            <p:nvPr/>
          </p:nvSpPr>
          <p:spPr bwMode="auto">
            <a:xfrm>
              <a:off x="762000" y="3505200"/>
              <a:ext cx="2284600" cy="338554"/>
            </a:xfrm>
            <a:prstGeom prst="rect">
              <a:avLst/>
            </a:prstGeom>
            <a:noFill/>
            <a:ln w="9525">
              <a:noFill/>
              <a:miter lim="800000"/>
              <a:headEnd/>
              <a:tailEnd/>
            </a:ln>
          </p:spPr>
          <p:txBody>
            <a:bodyPr wrap="none">
              <a:spAutoFit/>
            </a:bodyPr>
            <a:lstStyle/>
            <a:p>
              <a:r>
                <a:rPr lang="en-US" sz="1600" dirty="0">
                  <a:solidFill>
                    <a:srgbClr val="008000"/>
                  </a:solidFill>
                  <a:latin typeface="Arial" pitchFamily="34" charset="0"/>
                  <a:cs typeface="Arial" pitchFamily="34" charset="0"/>
                </a:rPr>
                <a:t>Past                  Future</a:t>
              </a:r>
            </a:p>
          </p:txBody>
        </p:sp>
        <p:sp>
          <p:nvSpPr>
            <p:cNvPr id="13" name="Line 1035"/>
            <p:cNvSpPr>
              <a:spLocks noChangeShapeType="1"/>
            </p:cNvSpPr>
            <p:nvPr/>
          </p:nvSpPr>
          <p:spPr bwMode="auto">
            <a:xfrm flipH="1">
              <a:off x="125499" y="3678988"/>
              <a:ext cx="685800" cy="0"/>
            </a:xfrm>
            <a:prstGeom prst="line">
              <a:avLst/>
            </a:prstGeom>
            <a:noFill/>
            <a:ln w="9525">
              <a:solidFill>
                <a:srgbClr val="008000"/>
              </a:solidFill>
              <a:round/>
              <a:headEnd/>
              <a:tailEnd type="triangle" w="med" len="med"/>
            </a:ln>
          </p:spPr>
          <p:txBody>
            <a:bodyPr/>
            <a:lstStyle/>
            <a:p>
              <a:endParaRPr lang="en-US" sz="1600"/>
            </a:p>
          </p:txBody>
        </p:sp>
        <p:sp>
          <p:nvSpPr>
            <p:cNvPr id="14" name="Line 1036"/>
            <p:cNvSpPr>
              <a:spLocks noChangeShapeType="1"/>
            </p:cNvSpPr>
            <p:nvPr/>
          </p:nvSpPr>
          <p:spPr bwMode="auto">
            <a:xfrm>
              <a:off x="2911475" y="3702050"/>
              <a:ext cx="609600" cy="0"/>
            </a:xfrm>
            <a:prstGeom prst="line">
              <a:avLst/>
            </a:prstGeom>
            <a:noFill/>
            <a:ln w="9525">
              <a:solidFill>
                <a:srgbClr val="008000"/>
              </a:solidFill>
              <a:round/>
              <a:headEnd/>
              <a:tailEnd type="triangle" w="med" len="med"/>
            </a:ln>
          </p:spPr>
          <p:txBody>
            <a:bodyPr/>
            <a:lstStyle/>
            <a:p>
              <a:endParaRPr lang="en-US"/>
            </a:p>
          </p:txBody>
        </p:sp>
      </p:grpSp>
      <p:sp>
        <p:nvSpPr>
          <p:cNvPr id="4" name="Slide Number Placeholder 3"/>
          <p:cNvSpPr>
            <a:spLocks noGrp="1"/>
          </p:cNvSpPr>
          <p:nvPr>
            <p:ph type="sldNum" sz="quarter" idx="12"/>
          </p:nvPr>
        </p:nvSpPr>
        <p:spPr/>
        <p:txBody>
          <a:bodyPr/>
          <a:lstStyle/>
          <a:p>
            <a:fld id="{19B12225-5612-419B-A8D5-4B8EEE4C217E}" type="slidenum">
              <a:rPr lang="en-US" smtClean="0"/>
              <a:pPr/>
              <a:t>132</a:t>
            </a:fld>
            <a:endParaRPr lang="en-US"/>
          </a:p>
        </p:txBody>
      </p:sp>
    </p:spTree>
    <p:extLst>
      <p:ext uri="{BB962C8B-B14F-4D97-AF65-F5344CB8AC3E}">
        <p14:creationId xmlns:p14="http://schemas.microsoft.com/office/powerpoint/2010/main" val="162790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defRPr/>
            </a:pPr>
            <a:r>
              <a:rPr lang="en-US" dirty="0">
                <a:ea typeface="+mj-ea"/>
              </a:rPr>
              <a:t>DGIM Method</a:t>
            </a:r>
          </a:p>
        </p:txBody>
      </p:sp>
      <mc:AlternateContent xmlns:mc="http://schemas.openxmlformats.org/markup-compatibility/2006" xmlns:a14="http://schemas.microsoft.com/office/drawing/2010/main">
        <mc:Choice Requires="a14">
          <p:sp>
            <p:nvSpPr>
              <p:cNvPr id="36868" name="Rectangle 3"/>
              <p:cNvSpPr>
                <a:spLocks noGrp="1" noChangeArrowheads="1"/>
              </p:cNvSpPr>
              <p:nvPr>
                <p:ph idx="1"/>
              </p:nvPr>
            </p:nvSpPr>
            <p:spPr/>
            <p:txBody>
              <a:bodyPr/>
              <a:lstStyle/>
              <a:p>
                <a:r>
                  <a:rPr lang="en-US" b="1" dirty="0">
                    <a:solidFill>
                      <a:srgbClr val="D60093"/>
                    </a:solidFill>
                  </a:rPr>
                  <a:t>DGIM solution that does </a:t>
                </a:r>
                <a:r>
                  <a:rPr lang="en-US" b="1" u="sng" dirty="0">
                    <a:solidFill>
                      <a:srgbClr val="D60093"/>
                    </a:solidFill>
                  </a:rPr>
                  <a:t>not</a:t>
                </a:r>
                <a:r>
                  <a:rPr lang="en-US" b="1" dirty="0">
                    <a:solidFill>
                      <a:srgbClr val="D60093"/>
                    </a:solidFill>
                  </a:rPr>
                  <a:t> assume uniformity</a:t>
                </a:r>
              </a:p>
              <a:p>
                <a:pPr lvl="8"/>
                <a:endParaRPr lang="en-US" dirty="0"/>
              </a:p>
              <a:p>
                <a:r>
                  <a:rPr lang="en-US" dirty="0"/>
                  <a:t>We store </a:t>
                </a:r>
                <a14:m>
                  <m:oMath xmlns:m="http://schemas.openxmlformats.org/officeDocument/2006/math">
                    <m:r>
                      <a:rPr lang="en-US" b="1" i="1" dirty="0" smtClean="0">
                        <a:latin typeface="Cambria Math"/>
                      </a:rPr>
                      <m:t>𝑶</m:t>
                    </m:r>
                    <m:r>
                      <a:rPr lang="en-US" b="1" i="1" dirty="0" smtClean="0">
                        <a:latin typeface="Cambria Math"/>
                      </a:rPr>
                      <m:t>(</m:t>
                    </m:r>
                    <m:r>
                      <m:rPr>
                        <m:sty m:val="p"/>
                      </m:rPr>
                      <a:rPr lang="en-US" b="1" i="1" dirty="0" smtClean="0">
                        <a:latin typeface="Cambria Math"/>
                      </a:rPr>
                      <m:t>log</m:t>
                    </m:r>
                    <m:r>
                      <a:rPr lang="en-US" b="1" i="1" baseline="30000" dirty="0" smtClean="0">
                        <a:latin typeface="Cambria Math"/>
                      </a:rPr>
                      <m:t>𝟐</m:t>
                    </m:r>
                    <m:r>
                      <a:rPr lang="en-US" b="1" i="1" dirty="0" smtClean="0">
                        <a:latin typeface="Cambria Math"/>
                      </a:rPr>
                      <m:t>𝑵</m:t>
                    </m:r>
                    <m:r>
                      <a:rPr lang="en-US" b="1" i="1" dirty="0" smtClean="0">
                        <a:latin typeface="Cambria Math"/>
                      </a:rPr>
                      <m:t>)</m:t>
                    </m:r>
                  </m:oMath>
                </a14:m>
                <a:r>
                  <a:rPr lang="en-US" dirty="0"/>
                  <a:t> bits per stream</a:t>
                </a:r>
              </a:p>
              <a:p>
                <a:pPr lvl="8"/>
                <a:endParaRPr lang="en-US" dirty="0"/>
              </a:p>
              <a:p>
                <a:r>
                  <a:rPr lang="en-US" b="1" dirty="0">
                    <a:solidFill>
                      <a:srgbClr val="0000FF"/>
                    </a:solidFill>
                  </a:rPr>
                  <a:t>Solution gives approximate answer, </a:t>
                </a:r>
                <a:br>
                  <a:rPr lang="en-US" b="1" dirty="0">
                    <a:solidFill>
                      <a:srgbClr val="0000FF"/>
                    </a:solidFill>
                  </a:rPr>
                </a:br>
                <a:r>
                  <a:rPr lang="en-US" b="1" dirty="0">
                    <a:solidFill>
                      <a:srgbClr val="0000FF"/>
                    </a:solidFill>
                  </a:rPr>
                  <a:t>never off by more than 50%</a:t>
                </a:r>
              </a:p>
              <a:p>
                <a:pPr lvl="1"/>
                <a:r>
                  <a:rPr lang="en-US" dirty="0">
                    <a:ea typeface="ＭＳ Ｐゴシック" pitchFamily="34" charset="-128"/>
                  </a:rPr>
                  <a:t>Error factor can be reduced to any fraction &gt; 0, with more complicated algorithm and proportionally more stored bits</a:t>
                </a:r>
              </a:p>
            </p:txBody>
          </p:sp>
        </mc:Choice>
        <mc:Fallback xmlns="">
          <p:sp>
            <p:nvSpPr>
              <p:cNvPr id="36868" name="Rectangle 3"/>
              <p:cNvSpPr>
                <a:spLocks noGrp="1" noRot="1" noChangeAspect="1" noMove="1" noResize="1" noEditPoints="1" noAdjustHandles="1" noChangeArrowheads="1" noChangeShapeType="1" noTextEdit="1"/>
              </p:cNvSpPr>
              <p:nvPr>
                <p:ph idx="1"/>
              </p:nvPr>
            </p:nvSpPr>
            <p:spPr>
              <a:blipFill rotWithShape="1">
                <a:blip r:embed="rId2" cstate="print"/>
                <a:stretch>
                  <a:fillRect t="-69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19B12225-5612-419B-A8D5-4B8EEE4C217E}" type="slidenum">
              <a:rPr lang="en-US" smtClean="0"/>
              <a:pPr/>
              <a:t>133</a:t>
            </a:fld>
            <a:endParaRPr lang="en-US"/>
          </a:p>
        </p:txBody>
      </p:sp>
    </p:spTree>
    <p:extLst>
      <p:ext uri="{BB962C8B-B14F-4D97-AF65-F5344CB8AC3E}">
        <p14:creationId xmlns:p14="http://schemas.microsoft.com/office/powerpoint/2010/main" val="30661448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t>DGIM method</a:t>
            </a:r>
          </a:p>
        </p:txBody>
      </p:sp>
      <p:sp>
        <p:nvSpPr>
          <p:cNvPr id="35843" name="Rectangle 3"/>
          <p:cNvSpPr>
            <a:spLocks noGrp="1" noChangeArrowheads="1"/>
          </p:cNvSpPr>
          <p:nvPr>
            <p:ph idx="1"/>
          </p:nvPr>
        </p:nvSpPr>
        <p:spPr/>
        <p:txBody>
          <a:bodyPr/>
          <a:lstStyle/>
          <a:p>
            <a:r>
              <a:rPr lang="en-US" b="1" dirty="0">
                <a:solidFill>
                  <a:srgbClr val="0000FF"/>
                </a:solidFill>
              </a:rPr>
              <a:t>Idea:</a:t>
            </a:r>
            <a:r>
              <a:rPr lang="en-US" dirty="0"/>
              <a:t> Instead of summarizing fixed-length blocks, summarize blocks with specific number of </a:t>
            </a:r>
            <a:r>
              <a:rPr lang="en-US" b="1" dirty="0"/>
              <a:t>1s</a:t>
            </a:r>
            <a:r>
              <a:rPr lang="en-US" dirty="0"/>
              <a:t>:</a:t>
            </a:r>
          </a:p>
          <a:p>
            <a:pPr lvl="1"/>
            <a:r>
              <a:rPr lang="en-US" dirty="0"/>
              <a:t>Let the block </a:t>
            </a:r>
            <a:r>
              <a:rPr lang="en-US" b="1" i="1" dirty="0">
                <a:solidFill>
                  <a:srgbClr val="FF0066"/>
                </a:solidFill>
              </a:rPr>
              <a:t>sizes</a:t>
            </a:r>
            <a:r>
              <a:rPr lang="en-US" dirty="0"/>
              <a:t> (number of </a:t>
            </a:r>
            <a:r>
              <a:rPr lang="en-US" b="1" dirty="0"/>
              <a:t>1s</a:t>
            </a:r>
            <a:r>
              <a:rPr lang="en-US" dirty="0"/>
              <a:t>) increase exponentially</a:t>
            </a:r>
          </a:p>
          <a:p>
            <a:pPr lvl="8"/>
            <a:endParaRPr lang="en-US" dirty="0"/>
          </a:p>
          <a:p>
            <a:r>
              <a:rPr lang="en-US" b="1" dirty="0">
                <a:solidFill>
                  <a:srgbClr val="D60093"/>
                </a:solidFill>
              </a:rPr>
              <a:t>When there are few 1s in the window, block sizes stay small, so errors are small</a:t>
            </a:r>
          </a:p>
        </p:txBody>
      </p:sp>
      <p:grpSp>
        <p:nvGrpSpPr>
          <p:cNvPr id="7" name="Group 33"/>
          <p:cNvGrpSpPr>
            <a:grpSpLocks/>
          </p:cNvGrpSpPr>
          <p:nvPr/>
        </p:nvGrpSpPr>
        <p:grpSpPr bwMode="auto">
          <a:xfrm>
            <a:off x="76200" y="5345112"/>
            <a:ext cx="9112255" cy="369888"/>
            <a:chOff x="-6" y="2400"/>
            <a:chExt cx="5740" cy="233"/>
          </a:xfrm>
        </p:grpSpPr>
        <p:sp>
          <p:nvSpPr>
            <p:cNvPr id="8" name="Text Box 3"/>
            <p:cNvSpPr txBox="1">
              <a:spLocks noChangeArrowheads="1"/>
            </p:cNvSpPr>
            <p:nvPr/>
          </p:nvSpPr>
          <p:spPr bwMode="auto">
            <a:xfrm>
              <a:off x="34" y="2400"/>
              <a:ext cx="5700" cy="233"/>
            </a:xfrm>
            <a:prstGeom prst="rect">
              <a:avLst/>
            </a:prstGeom>
            <a:noFill/>
            <a:ln w="9525">
              <a:noFill/>
              <a:miter lim="800000"/>
              <a:headEnd/>
              <a:tailEnd/>
            </a:ln>
          </p:spPr>
          <p:txBody>
            <a:bodyPr wrap="none">
              <a:spAutoFit/>
            </a:bodyPr>
            <a:lstStyle/>
            <a:p>
              <a:r>
                <a:rPr lang="en-US" dirty="0">
                  <a:latin typeface="Tahoma" pitchFamily="34" charset="0"/>
                  <a:ea typeface="Tahoma" pitchFamily="34" charset="0"/>
                  <a:cs typeface="Tahoma" pitchFamily="34" charset="0"/>
                </a:rPr>
                <a:t>1001010110001011010101010101011010101010101110101010111010100010110010</a:t>
              </a:r>
            </a:p>
          </p:txBody>
        </p:sp>
        <p:sp>
          <p:nvSpPr>
            <p:cNvPr id="9" name="Rectangle 5"/>
            <p:cNvSpPr>
              <a:spLocks noChangeArrowheads="1"/>
            </p:cNvSpPr>
            <p:nvPr/>
          </p:nvSpPr>
          <p:spPr bwMode="auto">
            <a:xfrm>
              <a:off x="5444" y="2418"/>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10" name="Rectangle 6"/>
            <p:cNvSpPr>
              <a:spLocks noChangeArrowheads="1"/>
            </p:cNvSpPr>
            <p:nvPr/>
          </p:nvSpPr>
          <p:spPr bwMode="auto">
            <a:xfrm>
              <a:off x="5212" y="2418"/>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11" name="Rectangle 8"/>
            <p:cNvSpPr>
              <a:spLocks noChangeArrowheads="1"/>
            </p:cNvSpPr>
            <p:nvPr/>
          </p:nvSpPr>
          <p:spPr bwMode="auto">
            <a:xfrm>
              <a:off x="4979" y="2418"/>
              <a:ext cx="227" cy="192"/>
            </a:xfrm>
            <a:prstGeom prst="rect">
              <a:avLst/>
            </a:prstGeom>
            <a:solidFill>
              <a:srgbClr val="FFFF00">
                <a:alpha val="50195"/>
              </a:srgbClr>
            </a:solidFill>
            <a:ln w="9525">
              <a:solidFill>
                <a:schemeClr val="tx1"/>
              </a:solidFill>
              <a:miter lim="800000"/>
              <a:headEnd/>
              <a:tailEnd/>
            </a:ln>
          </p:spPr>
          <p:txBody>
            <a:bodyPr wrap="none" anchor="ctr"/>
            <a:lstStyle/>
            <a:p>
              <a:endParaRPr lang="en-US"/>
            </a:p>
          </p:txBody>
        </p:sp>
        <p:sp>
          <p:nvSpPr>
            <p:cNvPr id="12" name="Rectangle 11"/>
            <p:cNvSpPr>
              <a:spLocks noChangeArrowheads="1"/>
            </p:cNvSpPr>
            <p:nvPr/>
          </p:nvSpPr>
          <p:spPr bwMode="auto">
            <a:xfrm>
              <a:off x="4263" y="2418"/>
              <a:ext cx="480" cy="192"/>
            </a:xfrm>
            <a:prstGeom prst="rect">
              <a:avLst/>
            </a:prstGeom>
            <a:solidFill>
              <a:srgbClr val="CC99FF">
                <a:alpha val="50195"/>
              </a:srgbClr>
            </a:solidFill>
            <a:ln w="9525">
              <a:solidFill>
                <a:schemeClr val="tx1"/>
              </a:solidFill>
              <a:miter lim="800000"/>
              <a:headEnd/>
              <a:tailEnd/>
            </a:ln>
          </p:spPr>
          <p:txBody>
            <a:bodyPr wrap="none" anchor="ctr"/>
            <a:lstStyle/>
            <a:p>
              <a:endParaRPr lang="en-US"/>
            </a:p>
          </p:txBody>
        </p:sp>
        <p:sp>
          <p:nvSpPr>
            <p:cNvPr id="13" name="Rectangle 12"/>
            <p:cNvSpPr>
              <a:spLocks noChangeArrowheads="1"/>
            </p:cNvSpPr>
            <p:nvPr/>
          </p:nvSpPr>
          <p:spPr bwMode="auto">
            <a:xfrm>
              <a:off x="3726" y="2418"/>
              <a:ext cx="528" cy="192"/>
            </a:xfrm>
            <a:prstGeom prst="rect">
              <a:avLst/>
            </a:prstGeom>
            <a:solidFill>
              <a:srgbClr val="CC99FF">
                <a:alpha val="50195"/>
              </a:srgbClr>
            </a:solidFill>
            <a:ln w="9525">
              <a:solidFill>
                <a:schemeClr val="tx1"/>
              </a:solidFill>
              <a:miter lim="800000"/>
              <a:headEnd/>
              <a:tailEnd/>
            </a:ln>
          </p:spPr>
          <p:txBody>
            <a:bodyPr wrap="none" anchor="ctr"/>
            <a:lstStyle/>
            <a:p>
              <a:endParaRPr lang="en-US"/>
            </a:p>
          </p:txBody>
        </p:sp>
        <p:sp>
          <p:nvSpPr>
            <p:cNvPr id="14" name="Rectangle 13"/>
            <p:cNvSpPr>
              <a:spLocks noChangeArrowheads="1"/>
            </p:cNvSpPr>
            <p:nvPr/>
          </p:nvSpPr>
          <p:spPr bwMode="auto">
            <a:xfrm>
              <a:off x="2617" y="2418"/>
              <a:ext cx="1008"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15" name="Rectangle 14"/>
            <p:cNvSpPr>
              <a:spLocks noChangeArrowheads="1"/>
            </p:cNvSpPr>
            <p:nvPr/>
          </p:nvSpPr>
          <p:spPr bwMode="auto">
            <a:xfrm>
              <a:off x="1410" y="2418"/>
              <a:ext cx="1104"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16" name="Rectangle 15"/>
            <p:cNvSpPr>
              <a:spLocks noChangeArrowheads="1"/>
            </p:cNvSpPr>
            <p:nvPr/>
          </p:nvSpPr>
          <p:spPr bwMode="auto">
            <a:xfrm>
              <a:off x="-6" y="2418"/>
              <a:ext cx="1344" cy="192"/>
            </a:xfrm>
            <a:prstGeom prst="rect">
              <a:avLst/>
            </a:prstGeom>
            <a:solidFill>
              <a:srgbClr val="FFCC99">
                <a:alpha val="50195"/>
              </a:srgbClr>
            </a:solidFill>
            <a:ln w="9525">
              <a:solidFill>
                <a:schemeClr val="tx1"/>
              </a:solidFill>
              <a:miter lim="800000"/>
              <a:headEnd/>
              <a:tailEnd/>
            </a:ln>
          </p:spPr>
          <p:txBody>
            <a:bodyPr wrap="none" anchor="ctr"/>
            <a:lstStyle/>
            <a:p>
              <a:endParaRPr lang="en-US"/>
            </a:p>
          </p:txBody>
        </p:sp>
      </p:grpSp>
      <p:sp>
        <p:nvSpPr>
          <p:cNvPr id="17" name="Text Box 16"/>
          <p:cNvSpPr txBox="1">
            <a:spLocks noChangeArrowheads="1"/>
          </p:cNvSpPr>
          <p:nvPr/>
        </p:nvSpPr>
        <p:spPr bwMode="auto">
          <a:xfrm>
            <a:off x="4184651" y="5702414"/>
            <a:ext cx="344966" cy="369332"/>
          </a:xfrm>
          <a:prstGeom prst="rect">
            <a:avLst/>
          </a:prstGeom>
          <a:noFill/>
          <a:ln w="9525">
            <a:noFill/>
            <a:miter lim="800000"/>
            <a:headEnd/>
            <a:tailEnd/>
          </a:ln>
        </p:spPr>
        <p:txBody>
          <a:bodyPr wrap="none">
            <a:spAutoFit/>
          </a:bodyPr>
          <a:lstStyle/>
          <a:p>
            <a:r>
              <a:rPr lang="en-US" b="1" i="1" dirty="0">
                <a:solidFill>
                  <a:srgbClr val="008000"/>
                </a:solidFill>
              </a:rPr>
              <a:t>N</a:t>
            </a:r>
          </a:p>
        </p:txBody>
      </p:sp>
      <p:sp>
        <p:nvSpPr>
          <p:cNvPr id="18" name="Line 17"/>
          <p:cNvSpPr>
            <a:spLocks noChangeShapeType="1"/>
          </p:cNvSpPr>
          <p:nvPr/>
        </p:nvSpPr>
        <p:spPr bwMode="auto">
          <a:xfrm flipH="1">
            <a:off x="923926" y="5867400"/>
            <a:ext cx="3276600" cy="0"/>
          </a:xfrm>
          <a:prstGeom prst="line">
            <a:avLst/>
          </a:prstGeom>
          <a:noFill/>
          <a:ln w="28575">
            <a:solidFill>
              <a:srgbClr val="008000"/>
            </a:solidFill>
            <a:round/>
            <a:headEnd/>
            <a:tailEnd type="triangle" w="med" len="med"/>
          </a:ln>
        </p:spPr>
        <p:txBody>
          <a:bodyPr/>
          <a:lstStyle/>
          <a:p>
            <a:endParaRPr lang="en-US"/>
          </a:p>
        </p:txBody>
      </p:sp>
      <p:sp>
        <p:nvSpPr>
          <p:cNvPr id="19" name="Line 18"/>
          <p:cNvSpPr>
            <a:spLocks noChangeShapeType="1"/>
          </p:cNvSpPr>
          <p:nvPr/>
        </p:nvSpPr>
        <p:spPr bwMode="auto">
          <a:xfrm>
            <a:off x="4581526" y="5867400"/>
            <a:ext cx="4419600" cy="0"/>
          </a:xfrm>
          <a:prstGeom prst="line">
            <a:avLst/>
          </a:prstGeom>
          <a:noFill/>
          <a:ln w="28575">
            <a:solidFill>
              <a:srgbClr val="008000"/>
            </a:solidFill>
            <a:round/>
            <a:headEnd/>
            <a:tailEnd type="triangle" w="med" len="med"/>
          </a:ln>
        </p:spPr>
        <p:txBody>
          <a:bodyPr/>
          <a:lstStyle/>
          <a:p>
            <a:endParaRPr lang="en-US"/>
          </a:p>
        </p:txBody>
      </p:sp>
      <p:sp>
        <p:nvSpPr>
          <p:cNvPr id="2" name="Slide Number Placeholder 1"/>
          <p:cNvSpPr>
            <a:spLocks noGrp="1"/>
          </p:cNvSpPr>
          <p:nvPr>
            <p:ph type="sldNum" sz="quarter" idx="12"/>
          </p:nvPr>
        </p:nvSpPr>
        <p:spPr/>
        <p:txBody>
          <a:bodyPr/>
          <a:lstStyle/>
          <a:p>
            <a:fld id="{19B12225-5612-419B-A8D5-4B8EEE4C217E}" type="slidenum">
              <a:rPr lang="en-US" smtClean="0"/>
              <a:pPr/>
              <a:t>134</a:t>
            </a:fld>
            <a:endParaRPr lang="en-US"/>
          </a:p>
        </p:txBody>
      </p:sp>
    </p:spTree>
    <p:extLst>
      <p:ext uri="{BB962C8B-B14F-4D97-AF65-F5344CB8AC3E}">
        <p14:creationId xmlns:p14="http://schemas.microsoft.com/office/powerpoint/2010/main" val="198948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a:defRPr/>
            </a:pPr>
            <a:r>
              <a:rPr lang="en-US" dirty="0">
                <a:ea typeface="+mj-ea"/>
              </a:rPr>
              <a:t>DGIM: Timestamps</a:t>
            </a:r>
          </a:p>
        </p:txBody>
      </p:sp>
      <mc:AlternateContent xmlns:mc="http://schemas.openxmlformats.org/markup-compatibility/2006" xmlns:a14="http://schemas.microsoft.com/office/drawing/2010/main">
        <mc:Choice Requires="a14">
          <p:sp>
            <p:nvSpPr>
              <p:cNvPr id="40964" name="Rectangle 3"/>
              <p:cNvSpPr>
                <a:spLocks noGrp="1" noChangeArrowheads="1"/>
              </p:cNvSpPr>
              <p:nvPr>
                <p:ph type="body" idx="1"/>
              </p:nvPr>
            </p:nvSpPr>
            <p:spPr/>
            <p:txBody>
              <a:bodyPr/>
              <a:lstStyle/>
              <a:p>
                <a:r>
                  <a:rPr lang="en-US" dirty="0"/>
                  <a:t>Each bit in the stream has a </a:t>
                </a:r>
                <a:r>
                  <a:rPr lang="en-US" b="1" i="1" dirty="0">
                    <a:solidFill>
                      <a:srgbClr val="FF0066"/>
                    </a:solidFill>
                  </a:rPr>
                  <a:t>timestamp</a:t>
                </a:r>
                <a:r>
                  <a:rPr lang="en-US" dirty="0"/>
                  <a:t>, starting </a:t>
                </a:r>
                <a:r>
                  <a:rPr lang="en-US" b="1" dirty="0"/>
                  <a:t>1</a:t>
                </a:r>
                <a:r>
                  <a:rPr lang="en-US" dirty="0"/>
                  <a:t>, </a:t>
                </a:r>
                <a:r>
                  <a:rPr lang="en-US" b="1" dirty="0"/>
                  <a:t>2,</a:t>
                </a:r>
                <a:r>
                  <a:rPr lang="en-US" dirty="0"/>
                  <a:t> …</a:t>
                </a:r>
              </a:p>
              <a:p>
                <a:pPr lvl="8"/>
                <a:endParaRPr lang="en-US" dirty="0"/>
              </a:p>
              <a:p>
                <a:r>
                  <a:rPr lang="en-US" dirty="0"/>
                  <a:t>Record timestamps modulo </a:t>
                </a:r>
                <a:r>
                  <a:rPr lang="en-US" b="1" i="1" dirty="0"/>
                  <a:t>N</a:t>
                </a:r>
                <a:r>
                  <a:rPr lang="en-US" dirty="0"/>
                  <a:t>  (</a:t>
                </a:r>
                <a:r>
                  <a:rPr lang="en-US" b="1" dirty="0">
                    <a:solidFill>
                      <a:srgbClr val="0000FF"/>
                    </a:solidFill>
                  </a:rPr>
                  <a:t>the window size</a:t>
                </a:r>
                <a:r>
                  <a:rPr lang="en-US" dirty="0"/>
                  <a:t>), so we can represent any </a:t>
                </a:r>
                <a:r>
                  <a:rPr lang="en-US" b="1" dirty="0">
                    <a:solidFill>
                      <a:srgbClr val="FF0066"/>
                    </a:solidFill>
                  </a:rPr>
                  <a:t>relevant</a:t>
                </a:r>
                <a:r>
                  <a:rPr lang="en-US" dirty="0">
                    <a:solidFill>
                      <a:srgbClr val="FF0066"/>
                    </a:solidFill>
                  </a:rPr>
                  <a:t> </a:t>
                </a:r>
                <a:r>
                  <a:rPr lang="en-US" dirty="0"/>
                  <a:t>timestamp in </a:t>
                </a:r>
                <a14:m>
                  <m:oMath xmlns:m="http://schemas.openxmlformats.org/officeDocument/2006/math">
                    <m:r>
                      <a:rPr lang="en-US" b="1" i="1" dirty="0" smtClean="0">
                        <a:latin typeface="Cambria Math"/>
                      </a:rPr>
                      <m:t>𝑶</m:t>
                    </m:r>
                    <m:r>
                      <a:rPr lang="en-US" b="1" i="1" dirty="0" smtClean="0">
                        <a:latin typeface="Cambria Math"/>
                      </a:rPr>
                      <m:t>(</m:t>
                    </m:r>
                    <m:r>
                      <a:rPr lang="en-US" b="1" i="1" dirty="0" smtClean="0">
                        <a:latin typeface="Cambria Math"/>
                      </a:rPr>
                      <m:t>𝒍𝒐</m:t>
                    </m:r>
                    <m:sSub>
                      <m:sSubPr>
                        <m:ctrlPr>
                          <a:rPr lang="en-US" b="1" i="1" dirty="0" smtClean="0">
                            <a:latin typeface="Cambria Math" panose="02040503050406030204" pitchFamily="18" charset="0"/>
                          </a:rPr>
                        </m:ctrlPr>
                      </m:sSubPr>
                      <m:e>
                        <m:r>
                          <a:rPr lang="en-US" b="1" i="1" dirty="0" smtClean="0">
                            <a:latin typeface="Cambria Math"/>
                          </a:rPr>
                          <m:t>𝒈</m:t>
                        </m:r>
                      </m:e>
                      <m:sub>
                        <m:r>
                          <a:rPr lang="en-US" b="1" i="1" dirty="0" smtClean="0">
                            <a:latin typeface="Cambria Math"/>
                          </a:rPr>
                          <m:t>𝟐</m:t>
                        </m:r>
                      </m:sub>
                    </m:sSub>
                    <m:r>
                      <a:rPr lang="en-US" b="1" i="1" dirty="0" smtClean="0">
                        <a:latin typeface="Cambria Math"/>
                      </a:rPr>
                      <m:t>𝑵</m:t>
                    </m:r>
                    <m:r>
                      <a:rPr lang="en-US" b="1" i="1" dirty="0" smtClean="0">
                        <a:latin typeface="Cambria Math"/>
                      </a:rPr>
                      <m:t>)</m:t>
                    </m:r>
                  </m:oMath>
                </a14:m>
                <a:r>
                  <a:rPr lang="en-US" dirty="0"/>
                  <a:t> bits</a:t>
                </a:r>
              </a:p>
            </p:txBody>
          </p:sp>
        </mc:Choice>
        <mc:Fallback xmlns="">
          <p:sp>
            <p:nvSpPr>
              <p:cNvPr id="40964" name="Rectangle 3"/>
              <p:cNvSpPr>
                <a:spLocks noGrp="1" noRot="1" noChangeAspect="1" noMove="1" noResize="1" noEditPoints="1" noAdjustHandles="1" noChangeArrowheads="1" noChangeShapeType="1" noTextEdit="1"/>
              </p:cNvSpPr>
              <p:nvPr>
                <p:ph type="body" idx="1"/>
              </p:nvPr>
            </p:nvSpPr>
            <p:spPr>
              <a:blipFill rotWithShape="1">
                <a:blip r:embed="rId2" cstate="print"/>
                <a:stretch>
                  <a:fillRect t="-69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19B12225-5612-419B-A8D5-4B8EEE4C217E}" type="slidenum">
              <a:rPr lang="en-US" smtClean="0"/>
              <a:pPr/>
              <a:t>135</a:t>
            </a:fld>
            <a:endParaRPr lang="en-US"/>
          </a:p>
        </p:txBody>
      </p:sp>
    </p:spTree>
    <p:extLst>
      <p:ext uri="{BB962C8B-B14F-4D97-AF65-F5344CB8AC3E}">
        <p14:creationId xmlns:p14="http://schemas.microsoft.com/office/powerpoint/2010/main" val="34737714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dirty="0">
                <a:ea typeface="+mj-ea"/>
              </a:rPr>
              <a:t>DGIM: Buckets</a:t>
            </a:r>
          </a:p>
        </p:txBody>
      </p:sp>
      <p:sp>
        <p:nvSpPr>
          <p:cNvPr id="41988" name="Rectangle 3"/>
          <p:cNvSpPr>
            <a:spLocks noGrp="1" noChangeArrowheads="1"/>
          </p:cNvSpPr>
          <p:nvPr>
            <p:ph idx="1"/>
          </p:nvPr>
        </p:nvSpPr>
        <p:spPr/>
        <p:txBody>
          <a:bodyPr/>
          <a:lstStyle/>
          <a:p>
            <a:pPr marL="609600" indent="-609600"/>
            <a:r>
              <a:rPr lang="en-US" dirty="0"/>
              <a:t>A </a:t>
            </a:r>
            <a:r>
              <a:rPr lang="en-US" b="1" i="1" dirty="0">
                <a:solidFill>
                  <a:srgbClr val="FF0066"/>
                </a:solidFill>
              </a:rPr>
              <a:t>bucket</a:t>
            </a:r>
            <a:r>
              <a:rPr lang="en-US" dirty="0"/>
              <a:t> in the DGIM method is a record consisting of:</a:t>
            </a:r>
          </a:p>
          <a:p>
            <a:pPr lvl="1"/>
            <a:r>
              <a:rPr lang="en-US" b="1" dirty="0">
                <a:solidFill>
                  <a:srgbClr val="D60093"/>
                </a:solidFill>
                <a:ea typeface="ＭＳ Ｐゴシック" pitchFamily="34" charset="-128"/>
              </a:rPr>
              <a:t>(A)</a:t>
            </a:r>
            <a:r>
              <a:rPr lang="en-US" b="1" dirty="0">
                <a:ea typeface="ＭＳ Ｐゴシック" pitchFamily="34" charset="-128"/>
              </a:rPr>
              <a:t> The timestamp of its end </a:t>
            </a:r>
            <a:r>
              <a:rPr lang="en-US" b="1" dirty="0">
                <a:solidFill>
                  <a:schemeClr val="bg1">
                    <a:lumMod val="50000"/>
                  </a:schemeClr>
                </a:solidFill>
                <a:ea typeface="ＭＳ Ｐゴシック" pitchFamily="34" charset="-128"/>
              </a:rPr>
              <a:t>[O(log </a:t>
            </a:r>
            <a:r>
              <a:rPr lang="en-US" b="1" i="1" dirty="0">
                <a:solidFill>
                  <a:schemeClr val="bg1">
                    <a:lumMod val="50000"/>
                  </a:schemeClr>
                </a:solidFill>
                <a:ea typeface="ＭＳ Ｐゴシック" pitchFamily="34" charset="-128"/>
              </a:rPr>
              <a:t>N</a:t>
            </a:r>
            <a:r>
              <a:rPr lang="en-US" b="1" dirty="0">
                <a:solidFill>
                  <a:schemeClr val="bg1">
                    <a:lumMod val="50000"/>
                  </a:schemeClr>
                </a:solidFill>
                <a:ea typeface="ＭＳ Ｐゴシック" pitchFamily="34" charset="-128"/>
              </a:rPr>
              <a:t>) bits]</a:t>
            </a:r>
          </a:p>
          <a:p>
            <a:pPr lvl="1"/>
            <a:r>
              <a:rPr lang="en-US" b="1" dirty="0">
                <a:solidFill>
                  <a:srgbClr val="D60093"/>
                </a:solidFill>
              </a:rPr>
              <a:t>(B)</a:t>
            </a:r>
            <a:r>
              <a:rPr lang="en-US" b="1" dirty="0"/>
              <a:t> </a:t>
            </a:r>
            <a:r>
              <a:rPr lang="en-US" b="1" dirty="0">
                <a:ea typeface="ＭＳ Ｐゴシック" pitchFamily="34" charset="-128"/>
              </a:rPr>
              <a:t>The number of 1s between its beginning and end </a:t>
            </a:r>
            <a:r>
              <a:rPr lang="en-US" b="1" dirty="0">
                <a:solidFill>
                  <a:schemeClr val="bg1">
                    <a:lumMod val="50000"/>
                  </a:schemeClr>
                </a:solidFill>
                <a:ea typeface="ＭＳ Ｐゴシック" pitchFamily="34" charset="-128"/>
              </a:rPr>
              <a:t>[O(log </a:t>
            </a:r>
            <a:r>
              <a:rPr lang="en-US" b="1" dirty="0" err="1">
                <a:solidFill>
                  <a:schemeClr val="bg1">
                    <a:lumMod val="50000"/>
                  </a:schemeClr>
                </a:solidFill>
                <a:ea typeface="ＭＳ Ｐゴシック" pitchFamily="34" charset="-128"/>
              </a:rPr>
              <a:t>log</a:t>
            </a:r>
            <a:r>
              <a:rPr lang="en-US" b="1" dirty="0">
                <a:solidFill>
                  <a:schemeClr val="bg1">
                    <a:lumMod val="50000"/>
                  </a:schemeClr>
                </a:solidFill>
                <a:ea typeface="ＭＳ Ｐゴシック" pitchFamily="34" charset="-128"/>
              </a:rPr>
              <a:t> </a:t>
            </a:r>
            <a:r>
              <a:rPr lang="en-US" b="1" i="1" dirty="0">
                <a:solidFill>
                  <a:schemeClr val="bg1">
                    <a:lumMod val="50000"/>
                  </a:schemeClr>
                </a:solidFill>
                <a:ea typeface="ＭＳ Ｐゴシック" pitchFamily="34" charset="-128"/>
              </a:rPr>
              <a:t>N</a:t>
            </a:r>
            <a:r>
              <a:rPr lang="en-US" b="1" dirty="0">
                <a:solidFill>
                  <a:schemeClr val="bg1">
                    <a:lumMod val="50000"/>
                  </a:schemeClr>
                </a:solidFill>
                <a:ea typeface="ＭＳ Ｐゴシック" pitchFamily="34" charset="-128"/>
              </a:rPr>
              <a:t>) bits]</a:t>
            </a:r>
          </a:p>
          <a:p>
            <a:pPr marL="2490216" lvl="8" indent="-533400">
              <a:buFont typeface="Monotype Sorts" pitchFamily="-107" charset="2"/>
              <a:buAutoNum type="arabicPeriod"/>
            </a:pPr>
            <a:endParaRPr lang="en-US" dirty="0">
              <a:ea typeface="ＭＳ Ｐゴシック" pitchFamily="34" charset="-128"/>
            </a:endParaRPr>
          </a:p>
          <a:p>
            <a:pPr marL="609600" indent="-609600"/>
            <a:r>
              <a:rPr lang="en-US" b="1" dirty="0">
                <a:solidFill>
                  <a:srgbClr val="0000FF"/>
                </a:solidFill>
              </a:rPr>
              <a:t>Constraint on buckets:</a:t>
            </a:r>
            <a:r>
              <a:rPr lang="en-US" dirty="0">
                <a:solidFill>
                  <a:srgbClr val="0000FF"/>
                </a:solidFill>
              </a:rPr>
              <a:t> </a:t>
            </a:r>
            <a:br>
              <a:rPr lang="en-US" dirty="0">
                <a:solidFill>
                  <a:srgbClr val="0000FF"/>
                </a:solidFill>
              </a:rPr>
            </a:br>
            <a:r>
              <a:rPr lang="en-US" dirty="0"/>
              <a:t>Number of </a:t>
            </a:r>
            <a:r>
              <a:rPr lang="en-US" b="1" dirty="0"/>
              <a:t>1s</a:t>
            </a:r>
            <a:r>
              <a:rPr lang="en-US" dirty="0"/>
              <a:t> must be a power of </a:t>
            </a:r>
            <a:r>
              <a:rPr lang="en-US" b="1" dirty="0"/>
              <a:t>2</a:t>
            </a:r>
          </a:p>
          <a:p>
            <a:pPr marL="902208" lvl="1" indent="-609600"/>
            <a:r>
              <a:rPr lang="en-US" dirty="0">
                <a:ea typeface="ＭＳ Ｐゴシック" pitchFamily="34" charset="-128"/>
              </a:rPr>
              <a:t>That explains the </a:t>
            </a:r>
            <a:r>
              <a:rPr lang="en-US" b="1" dirty="0">
                <a:ea typeface="ＭＳ Ｐゴシック" pitchFamily="34" charset="-128"/>
              </a:rPr>
              <a:t>O(log </a:t>
            </a:r>
            <a:r>
              <a:rPr lang="en-US" b="1" dirty="0" err="1">
                <a:ea typeface="ＭＳ Ｐゴシック" pitchFamily="34" charset="-128"/>
              </a:rPr>
              <a:t>log</a:t>
            </a:r>
            <a:r>
              <a:rPr lang="en-US" b="1" dirty="0">
                <a:ea typeface="ＭＳ Ｐゴシック" pitchFamily="34" charset="-128"/>
              </a:rPr>
              <a:t> </a:t>
            </a:r>
            <a:r>
              <a:rPr lang="en-US" b="1" i="1" dirty="0">
                <a:ea typeface="ＭＳ Ｐゴシック" pitchFamily="34" charset="-128"/>
              </a:rPr>
              <a:t>N)</a:t>
            </a:r>
            <a:r>
              <a:rPr lang="en-US" b="1" dirty="0">
                <a:ea typeface="ＭＳ Ｐゴシック" pitchFamily="34" charset="-128"/>
              </a:rPr>
              <a:t> </a:t>
            </a:r>
            <a:r>
              <a:rPr lang="en-US" dirty="0">
                <a:ea typeface="ＭＳ Ｐゴシック" pitchFamily="34" charset="-128"/>
              </a:rPr>
              <a:t> in</a:t>
            </a:r>
            <a:r>
              <a:rPr lang="en-US" b="1" dirty="0">
                <a:ea typeface="ＭＳ Ｐゴシック" pitchFamily="34" charset="-128"/>
              </a:rPr>
              <a:t> </a:t>
            </a:r>
            <a:r>
              <a:rPr lang="en-US" b="1" dirty="0">
                <a:solidFill>
                  <a:srgbClr val="D60093"/>
                </a:solidFill>
                <a:ea typeface="ＭＳ Ｐゴシック" pitchFamily="34" charset="-128"/>
              </a:rPr>
              <a:t>(B)</a:t>
            </a:r>
            <a:r>
              <a:rPr lang="en-US" b="1" dirty="0">
                <a:solidFill>
                  <a:schemeClr val="accent2"/>
                </a:solidFill>
                <a:ea typeface="ＭＳ Ｐゴシック" pitchFamily="34" charset="-128"/>
              </a:rPr>
              <a:t> </a:t>
            </a:r>
            <a:r>
              <a:rPr lang="en-US" b="1" dirty="0"/>
              <a:t>above</a:t>
            </a:r>
          </a:p>
        </p:txBody>
      </p:sp>
      <p:grpSp>
        <p:nvGrpSpPr>
          <p:cNvPr id="7" name="Group 33"/>
          <p:cNvGrpSpPr>
            <a:grpSpLocks/>
          </p:cNvGrpSpPr>
          <p:nvPr/>
        </p:nvGrpSpPr>
        <p:grpSpPr bwMode="auto">
          <a:xfrm>
            <a:off x="76200" y="5902766"/>
            <a:ext cx="9131305" cy="369888"/>
            <a:chOff x="-6" y="2400"/>
            <a:chExt cx="5752" cy="233"/>
          </a:xfrm>
        </p:grpSpPr>
        <p:sp>
          <p:nvSpPr>
            <p:cNvPr id="8" name="Text Box 3"/>
            <p:cNvSpPr txBox="1">
              <a:spLocks noChangeArrowheads="1"/>
            </p:cNvSpPr>
            <p:nvPr/>
          </p:nvSpPr>
          <p:spPr bwMode="auto">
            <a:xfrm>
              <a:off x="46" y="2400"/>
              <a:ext cx="5700" cy="233"/>
            </a:xfrm>
            <a:prstGeom prst="rect">
              <a:avLst/>
            </a:prstGeom>
            <a:noFill/>
            <a:ln w="9525">
              <a:noFill/>
              <a:miter lim="800000"/>
              <a:headEnd/>
              <a:tailEnd/>
            </a:ln>
          </p:spPr>
          <p:txBody>
            <a:bodyPr wrap="none">
              <a:spAutoFit/>
            </a:bodyPr>
            <a:lstStyle/>
            <a:p>
              <a:r>
                <a:rPr lang="en-US" dirty="0">
                  <a:latin typeface="Tahoma" pitchFamily="34" charset="0"/>
                  <a:ea typeface="Tahoma" pitchFamily="34" charset="0"/>
                  <a:cs typeface="Tahoma" pitchFamily="34" charset="0"/>
                </a:rPr>
                <a:t>1001010110001011010101010101011010101010101110101010111010100010110010</a:t>
              </a:r>
            </a:p>
          </p:txBody>
        </p:sp>
        <p:sp>
          <p:nvSpPr>
            <p:cNvPr id="9" name="Rectangle 5"/>
            <p:cNvSpPr>
              <a:spLocks noChangeArrowheads="1"/>
            </p:cNvSpPr>
            <p:nvPr/>
          </p:nvSpPr>
          <p:spPr bwMode="auto">
            <a:xfrm>
              <a:off x="5444" y="2418"/>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10" name="Rectangle 6"/>
            <p:cNvSpPr>
              <a:spLocks noChangeArrowheads="1"/>
            </p:cNvSpPr>
            <p:nvPr/>
          </p:nvSpPr>
          <p:spPr bwMode="auto">
            <a:xfrm>
              <a:off x="5212" y="2418"/>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11" name="Rectangle 8"/>
            <p:cNvSpPr>
              <a:spLocks noChangeArrowheads="1"/>
            </p:cNvSpPr>
            <p:nvPr/>
          </p:nvSpPr>
          <p:spPr bwMode="auto">
            <a:xfrm>
              <a:off x="4979" y="2418"/>
              <a:ext cx="233" cy="184"/>
            </a:xfrm>
            <a:prstGeom prst="rect">
              <a:avLst/>
            </a:prstGeom>
            <a:solidFill>
              <a:srgbClr val="FFFF00">
                <a:alpha val="50195"/>
              </a:srgbClr>
            </a:solidFill>
            <a:ln w="9525">
              <a:solidFill>
                <a:schemeClr val="tx1"/>
              </a:solidFill>
              <a:miter lim="800000"/>
              <a:headEnd/>
              <a:tailEnd/>
            </a:ln>
          </p:spPr>
          <p:txBody>
            <a:bodyPr wrap="none" anchor="ctr"/>
            <a:lstStyle/>
            <a:p>
              <a:endParaRPr lang="en-US"/>
            </a:p>
          </p:txBody>
        </p:sp>
        <p:sp>
          <p:nvSpPr>
            <p:cNvPr id="12" name="Rectangle 11"/>
            <p:cNvSpPr>
              <a:spLocks noChangeArrowheads="1"/>
            </p:cNvSpPr>
            <p:nvPr/>
          </p:nvSpPr>
          <p:spPr bwMode="auto">
            <a:xfrm>
              <a:off x="4263" y="2418"/>
              <a:ext cx="480" cy="192"/>
            </a:xfrm>
            <a:prstGeom prst="rect">
              <a:avLst/>
            </a:prstGeom>
            <a:solidFill>
              <a:srgbClr val="CC99FF">
                <a:alpha val="50195"/>
              </a:srgbClr>
            </a:solidFill>
            <a:ln w="9525">
              <a:solidFill>
                <a:schemeClr val="tx1"/>
              </a:solidFill>
              <a:miter lim="800000"/>
              <a:headEnd/>
              <a:tailEnd/>
            </a:ln>
          </p:spPr>
          <p:txBody>
            <a:bodyPr wrap="none" anchor="ctr"/>
            <a:lstStyle/>
            <a:p>
              <a:endParaRPr lang="en-US"/>
            </a:p>
          </p:txBody>
        </p:sp>
        <p:sp>
          <p:nvSpPr>
            <p:cNvPr id="13" name="Rectangle 12"/>
            <p:cNvSpPr>
              <a:spLocks noChangeArrowheads="1"/>
            </p:cNvSpPr>
            <p:nvPr/>
          </p:nvSpPr>
          <p:spPr bwMode="auto">
            <a:xfrm>
              <a:off x="3726" y="2418"/>
              <a:ext cx="528" cy="192"/>
            </a:xfrm>
            <a:prstGeom prst="rect">
              <a:avLst/>
            </a:prstGeom>
            <a:solidFill>
              <a:srgbClr val="CC99FF">
                <a:alpha val="50195"/>
              </a:srgbClr>
            </a:solidFill>
            <a:ln w="9525">
              <a:solidFill>
                <a:schemeClr val="tx1"/>
              </a:solidFill>
              <a:miter lim="800000"/>
              <a:headEnd/>
              <a:tailEnd/>
            </a:ln>
          </p:spPr>
          <p:txBody>
            <a:bodyPr wrap="none" anchor="ctr"/>
            <a:lstStyle/>
            <a:p>
              <a:endParaRPr lang="en-US"/>
            </a:p>
          </p:txBody>
        </p:sp>
        <p:sp>
          <p:nvSpPr>
            <p:cNvPr id="14" name="Rectangle 13"/>
            <p:cNvSpPr>
              <a:spLocks noChangeArrowheads="1"/>
            </p:cNvSpPr>
            <p:nvPr/>
          </p:nvSpPr>
          <p:spPr bwMode="auto">
            <a:xfrm>
              <a:off x="2617" y="2418"/>
              <a:ext cx="1008"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15" name="Rectangle 14"/>
            <p:cNvSpPr>
              <a:spLocks noChangeArrowheads="1"/>
            </p:cNvSpPr>
            <p:nvPr/>
          </p:nvSpPr>
          <p:spPr bwMode="auto">
            <a:xfrm>
              <a:off x="1410" y="2418"/>
              <a:ext cx="1104"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16" name="Rectangle 15"/>
            <p:cNvSpPr>
              <a:spLocks noChangeArrowheads="1"/>
            </p:cNvSpPr>
            <p:nvPr/>
          </p:nvSpPr>
          <p:spPr bwMode="auto">
            <a:xfrm>
              <a:off x="-6" y="2418"/>
              <a:ext cx="1344" cy="192"/>
            </a:xfrm>
            <a:prstGeom prst="rect">
              <a:avLst/>
            </a:prstGeom>
            <a:solidFill>
              <a:srgbClr val="FFCC99">
                <a:alpha val="50195"/>
              </a:srgbClr>
            </a:solidFill>
            <a:ln w="9525">
              <a:solidFill>
                <a:schemeClr val="tx1"/>
              </a:solidFill>
              <a:miter lim="800000"/>
              <a:headEnd/>
              <a:tailEnd/>
            </a:ln>
          </p:spPr>
          <p:txBody>
            <a:bodyPr wrap="none" anchor="ctr"/>
            <a:lstStyle/>
            <a:p>
              <a:endParaRPr lang="en-US"/>
            </a:p>
          </p:txBody>
        </p:sp>
      </p:grpSp>
      <p:sp>
        <p:nvSpPr>
          <p:cNvPr id="17" name="Text Box 16"/>
          <p:cNvSpPr txBox="1">
            <a:spLocks noChangeArrowheads="1"/>
          </p:cNvSpPr>
          <p:nvPr/>
        </p:nvSpPr>
        <p:spPr bwMode="auto">
          <a:xfrm>
            <a:off x="4184651" y="6260068"/>
            <a:ext cx="344966" cy="369332"/>
          </a:xfrm>
          <a:prstGeom prst="rect">
            <a:avLst/>
          </a:prstGeom>
          <a:noFill/>
          <a:ln w="9525">
            <a:noFill/>
            <a:miter lim="800000"/>
            <a:headEnd/>
            <a:tailEnd/>
          </a:ln>
        </p:spPr>
        <p:txBody>
          <a:bodyPr wrap="none">
            <a:spAutoFit/>
          </a:bodyPr>
          <a:lstStyle/>
          <a:p>
            <a:r>
              <a:rPr lang="en-US" b="1" i="1" dirty="0">
                <a:solidFill>
                  <a:srgbClr val="008000"/>
                </a:solidFill>
              </a:rPr>
              <a:t>N</a:t>
            </a:r>
          </a:p>
        </p:txBody>
      </p:sp>
      <p:sp>
        <p:nvSpPr>
          <p:cNvPr id="18" name="Line 17"/>
          <p:cNvSpPr>
            <a:spLocks noChangeShapeType="1"/>
          </p:cNvSpPr>
          <p:nvPr/>
        </p:nvSpPr>
        <p:spPr bwMode="auto">
          <a:xfrm flipH="1">
            <a:off x="923926" y="6425054"/>
            <a:ext cx="3276600" cy="0"/>
          </a:xfrm>
          <a:prstGeom prst="line">
            <a:avLst/>
          </a:prstGeom>
          <a:noFill/>
          <a:ln w="28575">
            <a:solidFill>
              <a:srgbClr val="008000"/>
            </a:solidFill>
            <a:round/>
            <a:headEnd/>
            <a:tailEnd type="triangle" w="med" len="med"/>
          </a:ln>
        </p:spPr>
        <p:txBody>
          <a:bodyPr/>
          <a:lstStyle/>
          <a:p>
            <a:endParaRPr lang="en-US"/>
          </a:p>
        </p:txBody>
      </p:sp>
      <p:sp>
        <p:nvSpPr>
          <p:cNvPr id="19" name="Line 18"/>
          <p:cNvSpPr>
            <a:spLocks noChangeShapeType="1"/>
          </p:cNvSpPr>
          <p:nvPr/>
        </p:nvSpPr>
        <p:spPr bwMode="auto">
          <a:xfrm>
            <a:off x="4581526" y="6425054"/>
            <a:ext cx="4419600" cy="0"/>
          </a:xfrm>
          <a:prstGeom prst="line">
            <a:avLst/>
          </a:prstGeom>
          <a:noFill/>
          <a:ln w="28575">
            <a:solidFill>
              <a:srgbClr val="008000"/>
            </a:solidFill>
            <a:round/>
            <a:headEnd/>
            <a:tailEnd type="triangle" w="med" len="med"/>
          </a:ln>
        </p:spPr>
        <p:txBody>
          <a:bodyPr/>
          <a:lstStyle/>
          <a:p>
            <a:endParaRPr lang="en-US"/>
          </a:p>
        </p:txBody>
      </p:sp>
      <p:sp>
        <p:nvSpPr>
          <p:cNvPr id="2" name="Slide Number Placeholder 1"/>
          <p:cNvSpPr>
            <a:spLocks noGrp="1"/>
          </p:cNvSpPr>
          <p:nvPr>
            <p:ph type="sldNum" sz="quarter" idx="12"/>
          </p:nvPr>
        </p:nvSpPr>
        <p:spPr/>
        <p:txBody>
          <a:bodyPr/>
          <a:lstStyle/>
          <a:p>
            <a:fld id="{19B12225-5612-419B-A8D5-4B8EEE4C217E}" type="slidenum">
              <a:rPr lang="en-US" smtClean="0"/>
              <a:pPr/>
              <a:t>136</a:t>
            </a:fld>
            <a:endParaRPr lang="en-US"/>
          </a:p>
        </p:txBody>
      </p:sp>
    </p:spTree>
    <p:extLst>
      <p:ext uri="{BB962C8B-B14F-4D97-AF65-F5344CB8AC3E}">
        <p14:creationId xmlns:p14="http://schemas.microsoft.com/office/powerpoint/2010/main" val="383666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98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4232B-C4C0-8844-B182-29CF2E6FAD39}"/>
              </a:ext>
            </a:extLst>
          </p:cNvPr>
          <p:cNvSpPr>
            <a:spLocks noGrp="1"/>
          </p:cNvSpPr>
          <p:nvPr>
            <p:ph type="title"/>
          </p:nvPr>
        </p:nvSpPr>
        <p:spPr/>
        <p:txBody>
          <a:bodyPr/>
          <a:lstStyle/>
          <a:p>
            <a:r>
              <a:rPr lang="en-US" dirty="0"/>
              <a:t>Reasoning</a:t>
            </a:r>
          </a:p>
        </p:txBody>
      </p:sp>
      <p:sp>
        <p:nvSpPr>
          <p:cNvPr id="3" name="Content Placeholder 2">
            <a:extLst>
              <a:ext uri="{FF2B5EF4-FFF2-40B4-BE49-F238E27FC236}">
                <a16:creationId xmlns:a16="http://schemas.microsoft.com/office/drawing/2014/main" id="{DEDD988B-AB8A-6A42-83F1-FA09DF004B6D}"/>
              </a:ext>
            </a:extLst>
          </p:cNvPr>
          <p:cNvSpPr>
            <a:spLocks noGrp="1"/>
          </p:cNvSpPr>
          <p:nvPr>
            <p:ph idx="1"/>
          </p:nvPr>
        </p:nvSpPr>
        <p:spPr/>
        <p:txBody>
          <a:bodyPr>
            <a:normAutofit fontScale="92500"/>
          </a:bodyPr>
          <a:lstStyle/>
          <a:p>
            <a:r>
              <a:rPr lang="en-IN" dirty="0"/>
              <a:t>To represent a bucket, we need log</a:t>
            </a:r>
            <a:r>
              <a:rPr lang="en-IN" baseline="-25000" dirty="0"/>
              <a:t>2</a:t>
            </a:r>
            <a:r>
              <a:rPr lang="en-IN" dirty="0"/>
              <a:t> N bits to represent the timestamp (modulo N) of its right end. </a:t>
            </a:r>
          </a:p>
          <a:p>
            <a:r>
              <a:rPr lang="en-IN" dirty="0"/>
              <a:t>To represent the number of 1’s we only need log</a:t>
            </a:r>
            <a:r>
              <a:rPr lang="en-IN" baseline="-25000" dirty="0"/>
              <a:t>2</a:t>
            </a:r>
            <a:r>
              <a:rPr lang="en-IN" dirty="0"/>
              <a:t> log</a:t>
            </a:r>
            <a:r>
              <a:rPr lang="en-IN" baseline="-25000" dirty="0"/>
              <a:t>2</a:t>
            </a:r>
            <a:r>
              <a:rPr lang="en-IN" dirty="0"/>
              <a:t> N bits. </a:t>
            </a:r>
          </a:p>
          <a:p>
            <a:r>
              <a:rPr lang="en-IN" dirty="0"/>
              <a:t>The reason is that we know this “number </a:t>
            </a:r>
            <a:r>
              <a:rPr lang="en-IN" dirty="0" err="1"/>
              <a:t>i</a:t>
            </a:r>
            <a:r>
              <a:rPr lang="en-IN" dirty="0"/>
              <a:t>” is a power of 2, say 2</a:t>
            </a:r>
            <a:r>
              <a:rPr lang="en-IN" baseline="30000" dirty="0"/>
              <a:t>j</a:t>
            </a:r>
            <a:r>
              <a:rPr lang="en-IN" dirty="0"/>
              <a:t>, so we can represent “</a:t>
            </a:r>
            <a:r>
              <a:rPr lang="en-IN" dirty="0" err="1"/>
              <a:t>i</a:t>
            </a:r>
            <a:r>
              <a:rPr lang="en-IN" dirty="0"/>
              <a:t>” by representing (encoding)  as “j” in binary. </a:t>
            </a:r>
          </a:p>
          <a:p>
            <a:r>
              <a:rPr lang="en-IN" dirty="0"/>
              <a:t>Since j is at most log</a:t>
            </a:r>
            <a:r>
              <a:rPr lang="en-IN" baseline="-25000" dirty="0"/>
              <a:t>2</a:t>
            </a:r>
            <a:r>
              <a:rPr lang="en-IN" dirty="0"/>
              <a:t> N, it requires log</a:t>
            </a:r>
            <a:r>
              <a:rPr lang="en-IN" baseline="-25000" dirty="0"/>
              <a:t>2</a:t>
            </a:r>
            <a:r>
              <a:rPr lang="en-IN" dirty="0"/>
              <a:t> log</a:t>
            </a:r>
            <a:r>
              <a:rPr lang="en-IN" baseline="-25000" dirty="0"/>
              <a:t>2</a:t>
            </a:r>
            <a:r>
              <a:rPr lang="en-IN" dirty="0"/>
              <a:t> N bits. </a:t>
            </a:r>
          </a:p>
          <a:p>
            <a:r>
              <a:rPr lang="en-IN" dirty="0"/>
              <a:t>Thus, O(</a:t>
            </a:r>
            <a:r>
              <a:rPr lang="en-IN" dirty="0" err="1"/>
              <a:t>logN</a:t>
            </a:r>
            <a:r>
              <a:rPr lang="en-IN" dirty="0"/>
              <a:t>)bits suffice to represent a bucket.</a:t>
            </a:r>
            <a:endParaRPr lang="en-US" dirty="0"/>
          </a:p>
        </p:txBody>
      </p:sp>
      <p:sp>
        <p:nvSpPr>
          <p:cNvPr id="4" name="Slide Number Placeholder 3">
            <a:extLst>
              <a:ext uri="{FF2B5EF4-FFF2-40B4-BE49-F238E27FC236}">
                <a16:creationId xmlns:a16="http://schemas.microsoft.com/office/drawing/2014/main" id="{89AA8121-B7B8-5C47-8B8E-6FD234F8C35A}"/>
              </a:ext>
            </a:extLst>
          </p:cNvPr>
          <p:cNvSpPr>
            <a:spLocks noGrp="1"/>
          </p:cNvSpPr>
          <p:nvPr>
            <p:ph type="sldNum" sz="quarter" idx="12"/>
          </p:nvPr>
        </p:nvSpPr>
        <p:spPr/>
        <p:txBody>
          <a:bodyPr/>
          <a:lstStyle/>
          <a:p>
            <a:fld id="{19B12225-5612-419B-A8D5-4B8EEE4C217E}" type="slidenum">
              <a:rPr lang="en-US" smtClean="0"/>
              <a:pPr/>
              <a:t>137</a:t>
            </a:fld>
            <a:endParaRPr lang="en-US"/>
          </a:p>
        </p:txBody>
      </p:sp>
    </p:spTree>
    <p:extLst>
      <p:ext uri="{BB962C8B-B14F-4D97-AF65-F5344CB8AC3E}">
        <p14:creationId xmlns:p14="http://schemas.microsoft.com/office/powerpoint/2010/main" val="3069353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Explanation</a:t>
            </a:r>
          </a:p>
        </p:txBody>
      </p:sp>
      <p:sp>
        <p:nvSpPr>
          <p:cNvPr id="3" name="Slide Number Placeholder 2"/>
          <p:cNvSpPr>
            <a:spLocks noGrp="1"/>
          </p:cNvSpPr>
          <p:nvPr>
            <p:ph type="sldNum" sz="quarter" idx="12"/>
          </p:nvPr>
        </p:nvSpPr>
        <p:spPr/>
        <p:txBody>
          <a:bodyPr/>
          <a:lstStyle/>
          <a:p>
            <a:fld id="{19B12225-5612-419B-A8D5-4B8EEE4C217E}" type="slidenum">
              <a:rPr lang="en-US" smtClean="0"/>
              <a:pPr/>
              <a:t>138</a:t>
            </a:fld>
            <a:endParaRPr lang="en-US"/>
          </a:p>
        </p:txBody>
      </p:sp>
      <p:pic>
        <p:nvPicPr>
          <p:cNvPr id="10242" name="Picture 2" descr="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17998"/>
            <a:ext cx="8305800" cy="5124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0165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76200"/>
            <a:ext cx="8763000" cy="987552"/>
          </a:xfrm>
        </p:spPr>
        <p:txBody>
          <a:bodyPr>
            <a:normAutofit/>
          </a:bodyPr>
          <a:lstStyle/>
          <a:p>
            <a:pPr>
              <a:defRPr/>
            </a:pPr>
            <a:r>
              <a:rPr lang="en-US" dirty="0"/>
              <a:t>Representing</a:t>
            </a:r>
            <a:r>
              <a:rPr lang="en-US" dirty="0">
                <a:ea typeface="+mj-ea"/>
              </a:rPr>
              <a:t> a Stream by Buckets</a:t>
            </a:r>
          </a:p>
        </p:txBody>
      </p:sp>
      <p:sp>
        <p:nvSpPr>
          <p:cNvPr id="43012" name="Rectangle 3"/>
          <p:cNvSpPr>
            <a:spLocks noGrp="1" noChangeArrowheads="1"/>
          </p:cNvSpPr>
          <p:nvPr>
            <p:ph idx="1"/>
          </p:nvPr>
        </p:nvSpPr>
        <p:spPr/>
        <p:txBody>
          <a:bodyPr/>
          <a:lstStyle/>
          <a:p>
            <a:r>
              <a:rPr lang="en-US" dirty="0"/>
              <a:t>Either </a:t>
            </a:r>
            <a:r>
              <a:rPr lang="en-US" b="1" dirty="0">
                <a:solidFill>
                  <a:srgbClr val="FF0066"/>
                </a:solidFill>
              </a:rPr>
              <a:t>one</a:t>
            </a:r>
            <a:r>
              <a:rPr lang="en-US" dirty="0"/>
              <a:t> or </a:t>
            </a:r>
            <a:r>
              <a:rPr lang="en-US" b="1" dirty="0">
                <a:solidFill>
                  <a:srgbClr val="FF0066"/>
                </a:solidFill>
              </a:rPr>
              <a:t>two</a:t>
            </a:r>
            <a:r>
              <a:rPr lang="en-US" dirty="0"/>
              <a:t> buckets with the same </a:t>
            </a:r>
            <a:r>
              <a:rPr lang="en-US" b="1" dirty="0"/>
              <a:t>power-of-2 number</a:t>
            </a:r>
            <a:r>
              <a:rPr lang="en-US" dirty="0"/>
              <a:t> of </a:t>
            </a:r>
            <a:r>
              <a:rPr lang="en-US" b="1" dirty="0"/>
              <a:t>1s</a:t>
            </a:r>
          </a:p>
          <a:p>
            <a:pPr lvl="8"/>
            <a:endParaRPr lang="en-US" dirty="0"/>
          </a:p>
          <a:p>
            <a:r>
              <a:rPr lang="en-US" b="1" dirty="0"/>
              <a:t>Buckets do not overlap in timestamps</a:t>
            </a:r>
          </a:p>
          <a:p>
            <a:pPr lvl="8"/>
            <a:endParaRPr lang="en-US" dirty="0"/>
          </a:p>
          <a:p>
            <a:r>
              <a:rPr lang="en-US" b="1" dirty="0"/>
              <a:t>Buckets are sorted by size</a:t>
            </a:r>
          </a:p>
          <a:p>
            <a:pPr lvl="1"/>
            <a:r>
              <a:rPr lang="en-US" dirty="0">
                <a:ea typeface="ＭＳ Ｐゴシック" pitchFamily="34" charset="-128"/>
              </a:rPr>
              <a:t>Earlier buckets are not smaller than later buckets</a:t>
            </a:r>
          </a:p>
          <a:p>
            <a:pPr lvl="8"/>
            <a:endParaRPr lang="en-US" dirty="0">
              <a:ea typeface="ＭＳ Ｐゴシック" pitchFamily="34" charset="-128"/>
            </a:endParaRPr>
          </a:p>
          <a:p>
            <a:r>
              <a:rPr lang="en-US" dirty="0"/>
              <a:t>Buckets disappear when their </a:t>
            </a:r>
            <a:br>
              <a:rPr lang="en-US" dirty="0"/>
            </a:br>
            <a:r>
              <a:rPr lang="en-US" dirty="0"/>
              <a:t>end-time is </a:t>
            </a:r>
            <a:r>
              <a:rPr lang="en-US" b="1" dirty="0"/>
              <a:t>&gt; </a:t>
            </a:r>
            <a:r>
              <a:rPr lang="en-US" b="1" i="1" dirty="0"/>
              <a:t>N</a:t>
            </a:r>
            <a:r>
              <a:rPr lang="en-US" dirty="0"/>
              <a:t>  time units in the past</a:t>
            </a:r>
          </a:p>
        </p:txBody>
      </p:sp>
      <p:sp>
        <p:nvSpPr>
          <p:cNvPr id="2" name="Slide Number Placeholder 1"/>
          <p:cNvSpPr>
            <a:spLocks noGrp="1"/>
          </p:cNvSpPr>
          <p:nvPr>
            <p:ph type="sldNum" sz="quarter" idx="12"/>
          </p:nvPr>
        </p:nvSpPr>
        <p:spPr/>
        <p:txBody>
          <a:bodyPr/>
          <a:lstStyle/>
          <a:p>
            <a:fld id="{19B12225-5612-419B-A8D5-4B8EEE4C217E}" type="slidenum">
              <a:rPr lang="en-US" smtClean="0"/>
              <a:pPr/>
              <a:t>139</a:t>
            </a:fld>
            <a:endParaRPr lang="en-US"/>
          </a:p>
        </p:txBody>
      </p:sp>
    </p:spTree>
    <p:extLst>
      <p:ext uri="{BB962C8B-B14F-4D97-AF65-F5344CB8AC3E}">
        <p14:creationId xmlns:p14="http://schemas.microsoft.com/office/powerpoint/2010/main" val="2591117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resources</a:t>
            </a:r>
          </a:p>
        </p:txBody>
      </p:sp>
      <p:sp>
        <p:nvSpPr>
          <p:cNvPr id="3" name="Content Placeholder 2"/>
          <p:cNvSpPr>
            <a:spLocks noGrp="1"/>
          </p:cNvSpPr>
          <p:nvPr>
            <p:ph idx="1"/>
          </p:nvPr>
        </p:nvSpPr>
        <p:spPr>
          <a:xfrm>
            <a:off x="457200" y="1063752"/>
            <a:ext cx="8229600" cy="5489449"/>
          </a:xfrm>
        </p:spPr>
        <p:txBody>
          <a:bodyPr>
            <a:normAutofit fontScale="92500" lnSpcReduction="10000"/>
          </a:bodyPr>
          <a:lstStyle/>
          <a:p>
            <a:r>
              <a:rPr lang="en-US" dirty="0"/>
              <a:t>By applying streaming analytics to data streams, such as email, time reporting apps, injury reports, and other resources, managers can gain deeper insights into behavioral patterns that may suggest an employee is burning out due to excessive hours or actively interviewing at other companies.</a:t>
            </a:r>
          </a:p>
          <a:p>
            <a:r>
              <a:rPr lang="en-US" dirty="0"/>
              <a:t> The insights can help HR professionals and line-of-business managers proactively balance workloads, offer more competitive compensation, or provide training and development to retain valued team members.</a:t>
            </a:r>
          </a:p>
        </p:txBody>
      </p:sp>
      <p:sp>
        <p:nvSpPr>
          <p:cNvPr id="4" name="Slide Number Placeholder 3"/>
          <p:cNvSpPr>
            <a:spLocks noGrp="1"/>
          </p:cNvSpPr>
          <p:nvPr>
            <p:ph type="sldNum" sz="quarter" idx="12"/>
          </p:nvPr>
        </p:nvSpPr>
        <p:spPr/>
        <p:txBody>
          <a:bodyPr/>
          <a:lstStyle/>
          <a:p>
            <a:fld id="{19B12225-5612-419B-A8D5-4B8EEE4C217E}" type="slidenum">
              <a:rPr lang="en-US" smtClean="0"/>
              <a:pPr/>
              <a:t>14</a:t>
            </a:fld>
            <a:endParaRPr lang="en-US"/>
          </a:p>
        </p:txBody>
      </p:sp>
    </p:spTree>
    <p:extLst>
      <p:ext uri="{BB962C8B-B14F-4D97-AF65-F5344CB8AC3E}">
        <p14:creationId xmlns:p14="http://schemas.microsoft.com/office/powerpoint/2010/main" val="37811810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756FA4-C8DD-5443-B319-2560F50B2803}"/>
              </a:ext>
            </a:extLst>
          </p:cNvPr>
          <p:cNvSpPr>
            <a:spLocks noGrp="1"/>
          </p:cNvSpPr>
          <p:nvPr>
            <p:ph type="title"/>
          </p:nvPr>
        </p:nvSpPr>
        <p:spPr/>
        <p:txBody>
          <a:bodyPr/>
          <a:lstStyle/>
          <a:p>
            <a:r>
              <a:rPr lang="en-US" dirty="0"/>
              <a:t>In a nut shell </a:t>
            </a:r>
          </a:p>
        </p:txBody>
      </p:sp>
      <p:sp>
        <p:nvSpPr>
          <p:cNvPr id="4" name="Slide Number Placeholder 3">
            <a:extLst>
              <a:ext uri="{FF2B5EF4-FFF2-40B4-BE49-F238E27FC236}">
                <a16:creationId xmlns:a16="http://schemas.microsoft.com/office/drawing/2014/main" id="{DA6D0199-30D9-E044-913C-C01662A10A71}"/>
              </a:ext>
            </a:extLst>
          </p:cNvPr>
          <p:cNvSpPr>
            <a:spLocks noGrp="1"/>
          </p:cNvSpPr>
          <p:nvPr>
            <p:ph type="sldNum" sz="quarter" idx="12"/>
          </p:nvPr>
        </p:nvSpPr>
        <p:spPr/>
        <p:txBody>
          <a:bodyPr/>
          <a:lstStyle/>
          <a:p>
            <a:fld id="{19B12225-5612-419B-A8D5-4B8EEE4C217E}" type="slidenum">
              <a:rPr lang="en-US" smtClean="0"/>
              <a:pPr/>
              <a:t>140</a:t>
            </a:fld>
            <a:endParaRPr lang="en-US"/>
          </a:p>
        </p:txBody>
      </p:sp>
      <p:pic>
        <p:nvPicPr>
          <p:cNvPr id="6" name="Picture 5">
            <a:extLst>
              <a:ext uri="{FF2B5EF4-FFF2-40B4-BE49-F238E27FC236}">
                <a16:creationId xmlns:a16="http://schemas.microsoft.com/office/drawing/2014/main" id="{77E144D2-1EDE-E747-A7FC-B60B8C79D4E9}"/>
              </a:ext>
            </a:extLst>
          </p:cNvPr>
          <p:cNvPicPr>
            <a:picLocks noChangeAspect="1"/>
          </p:cNvPicPr>
          <p:nvPr/>
        </p:nvPicPr>
        <p:blipFill>
          <a:blip r:embed="rId2"/>
          <a:stretch>
            <a:fillRect/>
          </a:stretch>
        </p:blipFill>
        <p:spPr>
          <a:xfrm>
            <a:off x="152400" y="1173036"/>
            <a:ext cx="8839200" cy="5231925"/>
          </a:xfrm>
          <a:prstGeom prst="rect">
            <a:avLst/>
          </a:prstGeom>
        </p:spPr>
      </p:pic>
    </p:spTree>
    <p:extLst>
      <p:ext uri="{BB962C8B-B14F-4D97-AF65-F5344CB8AC3E}">
        <p14:creationId xmlns:p14="http://schemas.microsoft.com/office/powerpoint/2010/main" val="15901738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a:defRPr/>
            </a:pPr>
            <a:r>
              <a:rPr lang="en-US" dirty="0"/>
              <a:t>Example: </a:t>
            </a:r>
            <a:r>
              <a:rPr lang="en-US" dirty="0" err="1">
                <a:ea typeface="+mj-ea"/>
              </a:rPr>
              <a:t>Bucketized</a:t>
            </a:r>
            <a:r>
              <a:rPr lang="en-US" dirty="0">
                <a:ea typeface="+mj-ea"/>
              </a:rPr>
              <a:t> Stream</a:t>
            </a:r>
          </a:p>
        </p:txBody>
      </p:sp>
      <p:sp>
        <p:nvSpPr>
          <p:cNvPr id="39941" name="Text Box 16"/>
          <p:cNvSpPr txBox="1">
            <a:spLocks noChangeArrowheads="1"/>
          </p:cNvSpPr>
          <p:nvPr/>
        </p:nvSpPr>
        <p:spPr bwMode="auto">
          <a:xfrm>
            <a:off x="4098925" y="4433887"/>
            <a:ext cx="344966" cy="369332"/>
          </a:xfrm>
          <a:prstGeom prst="rect">
            <a:avLst/>
          </a:prstGeom>
          <a:noFill/>
          <a:ln w="9525">
            <a:noFill/>
            <a:miter lim="800000"/>
            <a:headEnd/>
            <a:tailEnd/>
          </a:ln>
        </p:spPr>
        <p:txBody>
          <a:bodyPr wrap="none">
            <a:spAutoFit/>
          </a:bodyPr>
          <a:lstStyle/>
          <a:p>
            <a:r>
              <a:rPr lang="en-US" b="1" i="1" dirty="0">
                <a:solidFill>
                  <a:srgbClr val="008000"/>
                </a:solidFill>
              </a:rPr>
              <a:t>N</a:t>
            </a:r>
          </a:p>
        </p:txBody>
      </p:sp>
      <p:sp>
        <p:nvSpPr>
          <p:cNvPr id="39942" name="Line 17"/>
          <p:cNvSpPr>
            <a:spLocks noChangeShapeType="1"/>
          </p:cNvSpPr>
          <p:nvPr/>
        </p:nvSpPr>
        <p:spPr bwMode="auto">
          <a:xfrm flipH="1">
            <a:off x="838200" y="4648200"/>
            <a:ext cx="3276600" cy="0"/>
          </a:xfrm>
          <a:prstGeom prst="line">
            <a:avLst/>
          </a:prstGeom>
          <a:noFill/>
          <a:ln w="28575">
            <a:solidFill>
              <a:srgbClr val="008000"/>
            </a:solidFill>
            <a:round/>
            <a:headEnd/>
            <a:tailEnd type="triangle" w="med" len="med"/>
          </a:ln>
        </p:spPr>
        <p:txBody>
          <a:bodyPr/>
          <a:lstStyle/>
          <a:p>
            <a:endParaRPr lang="en-US"/>
          </a:p>
        </p:txBody>
      </p:sp>
      <p:sp>
        <p:nvSpPr>
          <p:cNvPr id="39943" name="Line 18"/>
          <p:cNvSpPr>
            <a:spLocks noChangeShapeType="1"/>
          </p:cNvSpPr>
          <p:nvPr/>
        </p:nvSpPr>
        <p:spPr bwMode="auto">
          <a:xfrm>
            <a:off x="4495800" y="4648200"/>
            <a:ext cx="4419600" cy="0"/>
          </a:xfrm>
          <a:prstGeom prst="line">
            <a:avLst/>
          </a:prstGeom>
          <a:noFill/>
          <a:ln w="28575">
            <a:solidFill>
              <a:srgbClr val="008000"/>
            </a:solidFill>
            <a:round/>
            <a:headEnd/>
            <a:tailEnd type="triangle" w="med" len="med"/>
          </a:ln>
        </p:spPr>
        <p:txBody>
          <a:bodyPr/>
          <a:lstStyle/>
          <a:p>
            <a:endParaRPr lang="en-US"/>
          </a:p>
        </p:txBody>
      </p:sp>
      <p:sp>
        <p:nvSpPr>
          <p:cNvPr id="39944" name="Line 20"/>
          <p:cNvSpPr>
            <a:spLocks noChangeShapeType="1"/>
          </p:cNvSpPr>
          <p:nvPr/>
        </p:nvSpPr>
        <p:spPr bwMode="auto">
          <a:xfrm flipH="1">
            <a:off x="8305800" y="3124200"/>
            <a:ext cx="228600" cy="685800"/>
          </a:xfrm>
          <a:prstGeom prst="line">
            <a:avLst/>
          </a:prstGeom>
          <a:noFill/>
          <a:ln w="9525">
            <a:solidFill>
              <a:srgbClr val="008000"/>
            </a:solidFill>
            <a:round/>
            <a:headEnd/>
            <a:tailEnd type="triangle" w="med" len="med"/>
          </a:ln>
        </p:spPr>
        <p:txBody>
          <a:bodyPr/>
          <a:lstStyle/>
          <a:p>
            <a:endParaRPr lang="en-US"/>
          </a:p>
        </p:txBody>
      </p:sp>
      <p:sp>
        <p:nvSpPr>
          <p:cNvPr id="39945" name="Line 21"/>
          <p:cNvSpPr>
            <a:spLocks noChangeShapeType="1"/>
          </p:cNvSpPr>
          <p:nvPr/>
        </p:nvSpPr>
        <p:spPr bwMode="auto">
          <a:xfrm>
            <a:off x="8534400" y="3124200"/>
            <a:ext cx="152400" cy="685800"/>
          </a:xfrm>
          <a:prstGeom prst="line">
            <a:avLst/>
          </a:prstGeom>
          <a:noFill/>
          <a:ln w="9525">
            <a:solidFill>
              <a:srgbClr val="008000"/>
            </a:solidFill>
            <a:round/>
            <a:headEnd/>
            <a:tailEnd type="triangle" w="med" len="med"/>
          </a:ln>
        </p:spPr>
        <p:txBody>
          <a:bodyPr/>
          <a:lstStyle/>
          <a:p>
            <a:endParaRPr lang="en-US"/>
          </a:p>
        </p:txBody>
      </p:sp>
      <p:sp>
        <p:nvSpPr>
          <p:cNvPr id="39946" name="Text Box 22"/>
          <p:cNvSpPr txBox="1">
            <a:spLocks noChangeArrowheads="1"/>
          </p:cNvSpPr>
          <p:nvPr/>
        </p:nvSpPr>
        <p:spPr bwMode="auto">
          <a:xfrm>
            <a:off x="7391400" y="2438400"/>
            <a:ext cx="787395" cy="646331"/>
          </a:xfrm>
          <a:prstGeom prst="rect">
            <a:avLst/>
          </a:prstGeom>
          <a:noFill/>
          <a:ln w="9525">
            <a:noFill/>
            <a:miter lim="800000"/>
            <a:headEnd/>
            <a:tailEnd/>
          </a:ln>
        </p:spPr>
        <p:txBody>
          <a:bodyPr wrap="none">
            <a:spAutoFit/>
          </a:bodyPr>
          <a:lstStyle/>
          <a:p>
            <a:r>
              <a:rPr lang="en-US">
                <a:solidFill>
                  <a:srgbClr val="008000"/>
                </a:solidFill>
                <a:latin typeface="Arial" pitchFamily="34" charset="0"/>
                <a:cs typeface="Arial" pitchFamily="34" charset="0"/>
              </a:rPr>
              <a:t>1 of</a:t>
            </a:r>
          </a:p>
          <a:p>
            <a:r>
              <a:rPr lang="en-US">
                <a:solidFill>
                  <a:srgbClr val="008000"/>
                </a:solidFill>
                <a:latin typeface="Arial" pitchFamily="34" charset="0"/>
                <a:cs typeface="Arial" pitchFamily="34" charset="0"/>
              </a:rPr>
              <a:t>size 2</a:t>
            </a:r>
          </a:p>
        </p:txBody>
      </p:sp>
      <p:sp>
        <p:nvSpPr>
          <p:cNvPr id="39947" name="Line 23"/>
          <p:cNvSpPr>
            <a:spLocks noChangeShapeType="1"/>
          </p:cNvSpPr>
          <p:nvPr/>
        </p:nvSpPr>
        <p:spPr bwMode="auto">
          <a:xfrm>
            <a:off x="7848600" y="3124200"/>
            <a:ext cx="152400" cy="685800"/>
          </a:xfrm>
          <a:prstGeom prst="line">
            <a:avLst/>
          </a:prstGeom>
          <a:noFill/>
          <a:ln w="9525">
            <a:solidFill>
              <a:srgbClr val="008000"/>
            </a:solidFill>
            <a:round/>
            <a:headEnd/>
            <a:tailEnd type="triangle" w="med" len="med"/>
          </a:ln>
        </p:spPr>
        <p:txBody>
          <a:bodyPr/>
          <a:lstStyle/>
          <a:p>
            <a:endParaRPr lang="en-US"/>
          </a:p>
        </p:txBody>
      </p:sp>
      <p:sp>
        <p:nvSpPr>
          <p:cNvPr id="39948" name="Text Box 24"/>
          <p:cNvSpPr txBox="1">
            <a:spLocks noChangeArrowheads="1"/>
          </p:cNvSpPr>
          <p:nvPr/>
        </p:nvSpPr>
        <p:spPr bwMode="auto">
          <a:xfrm>
            <a:off x="6324600" y="2438400"/>
            <a:ext cx="787395" cy="646331"/>
          </a:xfrm>
          <a:prstGeom prst="rect">
            <a:avLst/>
          </a:prstGeom>
          <a:noFill/>
          <a:ln w="9525">
            <a:noFill/>
            <a:miter lim="800000"/>
            <a:headEnd/>
            <a:tailEnd/>
          </a:ln>
        </p:spPr>
        <p:txBody>
          <a:bodyPr wrap="none">
            <a:spAutoFit/>
          </a:bodyPr>
          <a:lstStyle/>
          <a:p>
            <a:r>
              <a:rPr lang="en-US">
                <a:solidFill>
                  <a:srgbClr val="008000"/>
                </a:solidFill>
                <a:latin typeface="Arial" pitchFamily="34" charset="0"/>
                <a:cs typeface="Arial" pitchFamily="34" charset="0"/>
              </a:rPr>
              <a:t>2 of</a:t>
            </a:r>
          </a:p>
          <a:p>
            <a:r>
              <a:rPr lang="en-US">
                <a:solidFill>
                  <a:srgbClr val="008000"/>
                </a:solidFill>
                <a:latin typeface="Arial" pitchFamily="34" charset="0"/>
                <a:cs typeface="Arial" pitchFamily="34" charset="0"/>
              </a:rPr>
              <a:t>size 4</a:t>
            </a:r>
          </a:p>
        </p:txBody>
      </p:sp>
      <p:sp>
        <p:nvSpPr>
          <p:cNvPr id="39949" name="Line 25"/>
          <p:cNvSpPr>
            <a:spLocks noChangeShapeType="1"/>
          </p:cNvSpPr>
          <p:nvPr/>
        </p:nvSpPr>
        <p:spPr bwMode="auto">
          <a:xfrm flipH="1">
            <a:off x="6324600" y="3124200"/>
            <a:ext cx="381000" cy="685800"/>
          </a:xfrm>
          <a:prstGeom prst="line">
            <a:avLst/>
          </a:prstGeom>
          <a:noFill/>
          <a:ln w="9525">
            <a:solidFill>
              <a:srgbClr val="008000"/>
            </a:solidFill>
            <a:round/>
            <a:headEnd/>
            <a:tailEnd type="triangle" w="med" len="med"/>
          </a:ln>
        </p:spPr>
        <p:txBody>
          <a:bodyPr/>
          <a:lstStyle/>
          <a:p>
            <a:endParaRPr lang="en-US"/>
          </a:p>
        </p:txBody>
      </p:sp>
      <p:sp>
        <p:nvSpPr>
          <p:cNvPr id="39950" name="Line 26"/>
          <p:cNvSpPr>
            <a:spLocks noChangeShapeType="1"/>
          </p:cNvSpPr>
          <p:nvPr/>
        </p:nvSpPr>
        <p:spPr bwMode="auto">
          <a:xfrm>
            <a:off x="6705600" y="3124200"/>
            <a:ext cx="381000" cy="685800"/>
          </a:xfrm>
          <a:prstGeom prst="line">
            <a:avLst/>
          </a:prstGeom>
          <a:noFill/>
          <a:ln w="9525">
            <a:solidFill>
              <a:srgbClr val="008000"/>
            </a:solidFill>
            <a:round/>
            <a:headEnd/>
            <a:tailEnd type="triangle" w="med" len="med"/>
          </a:ln>
        </p:spPr>
        <p:txBody>
          <a:bodyPr/>
          <a:lstStyle/>
          <a:p>
            <a:endParaRPr lang="en-US"/>
          </a:p>
        </p:txBody>
      </p:sp>
      <p:sp>
        <p:nvSpPr>
          <p:cNvPr id="39951" name="Text Box 27"/>
          <p:cNvSpPr txBox="1">
            <a:spLocks noChangeArrowheads="1"/>
          </p:cNvSpPr>
          <p:nvPr/>
        </p:nvSpPr>
        <p:spPr bwMode="auto">
          <a:xfrm>
            <a:off x="3733800" y="2438400"/>
            <a:ext cx="787395" cy="646331"/>
          </a:xfrm>
          <a:prstGeom prst="rect">
            <a:avLst/>
          </a:prstGeom>
          <a:noFill/>
          <a:ln w="9525">
            <a:noFill/>
            <a:miter lim="800000"/>
            <a:headEnd/>
            <a:tailEnd/>
          </a:ln>
        </p:spPr>
        <p:txBody>
          <a:bodyPr wrap="none">
            <a:spAutoFit/>
          </a:bodyPr>
          <a:lstStyle/>
          <a:p>
            <a:r>
              <a:rPr lang="en-US">
                <a:solidFill>
                  <a:srgbClr val="008000"/>
                </a:solidFill>
                <a:latin typeface="Arial" pitchFamily="34" charset="0"/>
                <a:cs typeface="Arial" pitchFamily="34" charset="0"/>
              </a:rPr>
              <a:t>2 of</a:t>
            </a:r>
          </a:p>
          <a:p>
            <a:r>
              <a:rPr lang="en-US">
                <a:solidFill>
                  <a:srgbClr val="008000"/>
                </a:solidFill>
                <a:latin typeface="Arial" pitchFamily="34" charset="0"/>
                <a:cs typeface="Arial" pitchFamily="34" charset="0"/>
              </a:rPr>
              <a:t>size 8</a:t>
            </a:r>
          </a:p>
        </p:txBody>
      </p:sp>
      <p:sp>
        <p:nvSpPr>
          <p:cNvPr id="39952" name="Line 28"/>
          <p:cNvSpPr>
            <a:spLocks noChangeShapeType="1"/>
          </p:cNvSpPr>
          <p:nvPr/>
        </p:nvSpPr>
        <p:spPr bwMode="auto">
          <a:xfrm flipH="1">
            <a:off x="2971800" y="3124200"/>
            <a:ext cx="1143000" cy="685800"/>
          </a:xfrm>
          <a:prstGeom prst="line">
            <a:avLst/>
          </a:prstGeom>
          <a:noFill/>
          <a:ln w="9525">
            <a:solidFill>
              <a:srgbClr val="008000"/>
            </a:solidFill>
            <a:round/>
            <a:headEnd/>
            <a:tailEnd type="triangle" w="med" len="med"/>
          </a:ln>
        </p:spPr>
        <p:txBody>
          <a:bodyPr/>
          <a:lstStyle/>
          <a:p>
            <a:endParaRPr lang="en-US"/>
          </a:p>
        </p:txBody>
      </p:sp>
      <p:sp>
        <p:nvSpPr>
          <p:cNvPr id="39953" name="Line 29"/>
          <p:cNvSpPr>
            <a:spLocks noChangeShapeType="1"/>
          </p:cNvSpPr>
          <p:nvPr/>
        </p:nvSpPr>
        <p:spPr bwMode="auto">
          <a:xfrm>
            <a:off x="4114800" y="3124200"/>
            <a:ext cx="838200" cy="685800"/>
          </a:xfrm>
          <a:prstGeom prst="line">
            <a:avLst/>
          </a:prstGeom>
          <a:noFill/>
          <a:ln w="9525">
            <a:solidFill>
              <a:srgbClr val="008000"/>
            </a:solidFill>
            <a:round/>
            <a:headEnd/>
            <a:tailEnd type="triangle" w="med" len="med"/>
          </a:ln>
        </p:spPr>
        <p:txBody>
          <a:bodyPr/>
          <a:lstStyle/>
          <a:p>
            <a:endParaRPr lang="en-US"/>
          </a:p>
        </p:txBody>
      </p:sp>
      <p:sp>
        <p:nvSpPr>
          <p:cNvPr id="39954" name="Text Box 30"/>
          <p:cNvSpPr txBox="1">
            <a:spLocks noChangeArrowheads="1"/>
          </p:cNvSpPr>
          <p:nvPr/>
        </p:nvSpPr>
        <p:spPr bwMode="auto">
          <a:xfrm>
            <a:off x="685800" y="2438400"/>
            <a:ext cx="1928733" cy="923330"/>
          </a:xfrm>
          <a:prstGeom prst="rect">
            <a:avLst/>
          </a:prstGeom>
          <a:noFill/>
          <a:ln w="9525">
            <a:noFill/>
            <a:miter lim="800000"/>
            <a:headEnd/>
            <a:tailEnd/>
          </a:ln>
        </p:spPr>
        <p:txBody>
          <a:bodyPr wrap="none">
            <a:spAutoFit/>
          </a:bodyPr>
          <a:lstStyle/>
          <a:p>
            <a:r>
              <a:rPr lang="en-US" dirty="0">
                <a:solidFill>
                  <a:srgbClr val="008000"/>
                </a:solidFill>
                <a:latin typeface="Arial" pitchFamily="34" charset="0"/>
                <a:cs typeface="Arial" pitchFamily="34" charset="0"/>
              </a:rPr>
              <a:t>At least 1 of</a:t>
            </a:r>
          </a:p>
          <a:p>
            <a:r>
              <a:rPr lang="en-US" dirty="0">
                <a:solidFill>
                  <a:srgbClr val="008000"/>
                </a:solidFill>
                <a:latin typeface="Arial" pitchFamily="34" charset="0"/>
                <a:cs typeface="Arial" pitchFamily="34" charset="0"/>
              </a:rPr>
              <a:t>size 16.  Partially</a:t>
            </a:r>
          </a:p>
          <a:p>
            <a:r>
              <a:rPr lang="en-US" dirty="0">
                <a:solidFill>
                  <a:srgbClr val="008000"/>
                </a:solidFill>
                <a:latin typeface="Arial" pitchFamily="34" charset="0"/>
                <a:cs typeface="Arial" pitchFamily="34" charset="0"/>
              </a:rPr>
              <a:t>beyond window.</a:t>
            </a:r>
          </a:p>
        </p:txBody>
      </p:sp>
      <p:sp>
        <p:nvSpPr>
          <p:cNvPr id="39955" name="Line 31"/>
          <p:cNvSpPr>
            <a:spLocks noChangeShapeType="1"/>
          </p:cNvSpPr>
          <p:nvPr/>
        </p:nvSpPr>
        <p:spPr bwMode="auto">
          <a:xfrm>
            <a:off x="1600200" y="3429000"/>
            <a:ext cx="0" cy="381000"/>
          </a:xfrm>
          <a:prstGeom prst="line">
            <a:avLst/>
          </a:prstGeom>
          <a:noFill/>
          <a:ln w="9525">
            <a:solidFill>
              <a:srgbClr val="008000"/>
            </a:solidFill>
            <a:round/>
            <a:headEnd/>
            <a:tailEnd type="triangle" w="med" len="med"/>
          </a:ln>
        </p:spPr>
        <p:txBody>
          <a:bodyPr/>
          <a:lstStyle/>
          <a:p>
            <a:endParaRPr lang="en-US"/>
          </a:p>
        </p:txBody>
      </p:sp>
      <p:sp>
        <p:nvSpPr>
          <p:cNvPr id="39956" name="Text Box 32"/>
          <p:cNvSpPr txBox="1">
            <a:spLocks noChangeArrowheads="1"/>
          </p:cNvSpPr>
          <p:nvPr/>
        </p:nvSpPr>
        <p:spPr bwMode="auto">
          <a:xfrm>
            <a:off x="8229600" y="2438400"/>
            <a:ext cx="787395" cy="646331"/>
          </a:xfrm>
          <a:prstGeom prst="rect">
            <a:avLst/>
          </a:prstGeom>
          <a:noFill/>
          <a:ln w="9525">
            <a:noFill/>
            <a:miter lim="800000"/>
            <a:headEnd/>
            <a:tailEnd/>
          </a:ln>
        </p:spPr>
        <p:txBody>
          <a:bodyPr wrap="none">
            <a:spAutoFit/>
          </a:bodyPr>
          <a:lstStyle/>
          <a:p>
            <a:r>
              <a:rPr lang="en-US">
                <a:solidFill>
                  <a:srgbClr val="008000"/>
                </a:solidFill>
                <a:latin typeface="Arial" pitchFamily="34" charset="0"/>
                <a:cs typeface="Arial" pitchFamily="34" charset="0"/>
              </a:rPr>
              <a:t>2 of</a:t>
            </a:r>
          </a:p>
          <a:p>
            <a:r>
              <a:rPr lang="en-US">
                <a:solidFill>
                  <a:srgbClr val="008000"/>
                </a:solidFill>
                <a:latin typeface="Arial" pitchFamily="34" charset="0"/>
                <a:cs typeface="Arial" pitchFamily="34" charset="0"/>
              </a:rPr>
              <a:t>size 1</a:t>
            </a:r>
          </a:p>
        </p:txBody>
      </p:sp>
      <p:grpSp>
        <p:nvGrpSpPr>
          <p:cNvPr id="34" name="Group 33"/>
          <p:cNvGrpSpPr>
            <a:grpSpLocks/>
          </p:cNvGrpSpPr>
          <p:nvPr/>
        </p:nvGrpSpPr>
        <p:grpSpPr bwMode="auto">
          <a:xfrm>
            <a:off x="0" y="3804486"/>
            <a:ext cx="9129717" cy="369888"/>
            <a:chOff x="-6" y="2400"/>
            <a:chExt cx="5751" cy="233"/>
          </a:xfrm>
        </p:grpSpPr>
        <p:sp>
          <p:nvSpPr>
            <p:cNvPr id="35" name="Text Box 3"/>
            <p:cNvSpPr txBox="1">
              <a:spLocks noChangeArrowheads="1"/>
            </p:cNvSpPr>
            <p:nvPr/>
          </p:nvSpPr>
          <p:spPr bwMode="auto">
            <a:xfrm>
              <a:off x="45" y="2400"/>
              <a:ext cx="5700" cy="233"/>
            </a:xfrm>
            <a:prstGeom prst="rect">
              <a:avLst/>
            </a:prstGeom>
            <a:noFill/>
            <a:ln w="9525">
              <a:noFill/>
              <a:miter lim="800000"/>
              <a:headEnd/>
              <a:tailEnd/>
            </a:ln>
          </p:spPr>
          <p:txBody>
            <a:bodyPr wrap="none">
              <a:spAutoFit/>
            </a:bodyPr>
            <a:lstStyle/>
            <a:p>
              <a:r>
                <a:rPr lang="en-US" dirty="0">
                  <a:latin typeface="Tahoma" pitchFamily="34" charset="0"/>
                  <a:ea typeface="Tahoma" pitchFamily="34" charset="0"/>
                  <a:cs typeface="Tahoma" pitchFamily="34" charset="0"/>
                </a:rPr>
                <a:t>1001010110001011010101010101011010101010101110101010111010100010110010</a:t>
              </a:r>
            </a:p>
          </p:txBody>
        </p:sp>
        <p:sp>
          <p:nvSpPr>
            <p:cNvPr id="36" name="Rectangle 5"/>
            <p:cNvSpPr>
              <a:spLocks noChangeArrowheads="1"/>
            </p:cNvSpPr>
            <p:nvPr/>
          </p:nvSpPr>
          <p:spPr bwMode="auto">
            <a:xfrm>
              <a:off x="5448" y="2418"/>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37" name="Rectangle 6"/>
            <p:cNvSpPr>
              <a:spLocks noChangeArrowheads="1"/>
            </p:cNvSpPr>
            <p:nvPr/>
          </p:nvSpPr>
          <p:spPr bwMode="auto">
            <a:xfrm>
              <a:off x="5220" y="2418"/>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38" name="Rectangle 8"/>
            <p:cNvSpPr>
              <a:spLocks noChangeArrowheads="1"/>
            </p:cNvSpPr>
            <p:nvPr/>
          </p:nvSpPr>
          <p:spPr bwMode="auto">
            <a:xfrm>
              <a:off x="4987" y="2418"/>
              <a:ext cx="227" cy="192"/>
            </a:xfrm>
            <a:prstGeom prst="rect">
              <a:avLst/>
            </a:prstGeom>
            <a:solidFill>
              <a:srgbClr val="FFFF00">
                <a:alpha val="50195"/>
              </a:srgbClr>
            </a:solidFill>
            <a:ln w="9525">
              <a:solidFill>
                <a:schemeClr val="tx1"/>
              </a:solidFill>
              <a:miter lim="800000"/>
              <a:headEnd/>
              <a:tailEnd/>
            </a:ln>
          </p:spPr>
          <p:txBody>
            <a:bodyPr wrap="none" anchor="ctr"/>
            <a:lstStyle/>
            <a:p>
              <a:endParaRPr lang="en-US"/>
            </a:p>
          </p:txBody>
        </p:sp>
        <p:sp>
          <p:nvSpPr>
            <p:cNvPr id="39" name="Rectangle 38"/>
            <p:cNvSpPr>
              <a:spLocks noChangeArrowheads="1"/>
            </p:cNvSpPr>
            <p:nvPr/>
          </p:nvSpPr>
          <p:spPr bwMode="auto">
            <a:xfrm>
              <a:off x="4275" y="2418"/>
              <a:ext cx="480" cy="192"/>
            </a:xfrm>
            <a:prstGeom prst="rect">
              <a:avLst/>
            </a:prstGeom>
            <a:solidFill>
              <a:srgbClr val="CC99FF">
                <a:alpha val="50195"/>
              </a:srgbClr>
            </a:solidFill>
            <a:ln w="9525">
              <a:solidFill>
                <a:schemeClr val="tx1"/>
              </a:solidFill>
              <a:miter lim="800000"/>
              <a:headEnd/>
              <a:tailEnd/>
            </a:ln>
          </p:spPr>
          <p:txBody>
            <a:bodyPr wrap="none" anchor="ctr"/>
            <a:lstStyle/>
            <a:p>
              <a:endParaRPr lang="en-US"/>
            </a:p>
          </p:txBody>
        </p:sp>
        <p:sp>
          <p:nvSpPr>
            <p:cNvPr id="40" name="Rectangle 39"/>
            <p:cNvSpPr>
              <a:spLocks noChangeArrowheads="1"/>
            </p:cNvSpPr>
            <p:nvPr/>
          </p:nvSpPr>
          <p:spPr bwMode="auto">
            <a:xfrm>
              <a:off x="3730" y="2418"/>
              <a:ext cx="528" cy="192"/>
            </a:xfrm>
            <a:prstGeom prst="rect">
              <a:avLst/>
            </a:prstGeom>
            <a:solidFill>
              <a:srgbClr val="CC99FF">
                <a:alpha val="50195"/>
              </a:srgbClr>
            </a:solidFill>
            <a:ln w="9525">
              <a:solidFill>
                <a:schemeClr val="tx1"/>
              </a:solidFill>
              <a:miter lim="800000"/>
              <a:headEnd/>
              <a:tailEnd/>
            </a:ln>
          </p:spPr>
          <p:txBody>
            <a:bodyPr wrap="none" anchor="ctr"/>
            <a:lstStyle/>
            <a:p>
              <a:endParaRPr lang="en-US"/>
            </a:p>
          </p:txBody>
        </p:sp>
        <p:sp>
          <p:nvSpPr>
            <p:cNvPr id="41" name="Rectangle 40"/>
            <p:cNvSpPr>
              <a:spLocks noChangeArrowheads="1"/>
            </p:cNvSpPr>
            <p:nvPr/>
          </p:nvSpPr>
          <p:spPr bwMode="auto">
            <a:xfrm>
              <a:off x="2621" y="2418"/>
              <a:ext cx="1008"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42" name="Rectangle 41"/>
            <p:cNvSpPr>
              <a:spLocks noChangeArrowheads="1"/>
            </p:cNvSpPr>
            <p:nvPr/>
          </p:nvSpPr>
          <p:spPr bwMode="auto">
            <a:xfrm>
              <a:off x="1430" y="2418"/>
              <a:ext cx="1104"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43" name="Rectangle 42"/>
            <p:cNvSpPr>
              <a:spLocks noChangeArrowheads="1"/>
            </p:cNvSpPr>
            <p:nvPr/>
          </p:nvSpPr>
          <p:spPr bwMode="auto">
            <a:xfrm>
              <a:off x="-6" y="2418"/>
              <a:ext cx="1344" cy="192"/>
            </a:xfrm>
            <a:prstGeom prst="rect">
              <a:avLst/>
            </a:prstGeom>
            <a:solidFill>
              <a:srgbClr val="FFCC99">
                <a:alpha val="50195"/>
              </a:srgbClr>
            </a:solidFill>
            <a:ln w="9525">
              <a:solidFill>
                <a:schemeClr val="tx1"/>
              </a:solidFill>
              <a:miter lim="800000"/>
              <a:headEnd/>
              <a:tailEnd/>
            </a:ln>
          </p:spPr>
          <p:txBody>
            <a:bodyPr wrap="none" anchor="ctr"/>
            <a:lstStyle/>
            <a:p>
              <a:endParaRPr lang="en-US"/>
            </a:p>
          </p:txBody>
        </p:sp>
      </p:grpSp>
      <p:sp>
        <p:nvSpPr>
          <p:cNvPr id="4" name="TextBox 3"/>
          <p:cNvSpPr txBox="1"/>
          <p:nvPr/>
        </p:nvSpPr>
        <p:spPr>
          <a:xfrm>
            <a:off x="304800" y="5029200"/>
            <a:ext cx="8743932" cy="1569660"/>
          </a:xfrm>
          <a:prstGeom prst="rect">
            <a:avLst/>
          </a:prstGeom>
          <a:noFill/>
        </p:spPr>
        <p:txBody>
          <a:bodyPr wrap="none" rtlCol="0">
            <a:spAutoFit/>
          </a:bodyPr>
          <a:lstStyle/>
          <a:p>
            <a:r>
              <a:rPr lang="en-US" sz="2400" b="1" dirty="0">
                <a:solidFill>
                  <a:srgbClr val="0000FF"/>
                </a:solidFill>
                <a:latin typeface="Calibri" pitchFamily="34" charset="0"/>
                <a:cs typeface="Arial" pitchFamily="34" charset="0"/>
              </a:rPr>
              <a:t>Three properties of buckets that are maintained:</a:t>
            </a:r>
          </a:p>
          <a:p>
            <a:r>
              <a:rPr lang="en-US" sz="2400" dirty="0">
                <a:latin typeface="Calibri" pitchFamily="34" charset="0"/>
                <a:cs typeface="Arial" pitchFamily="34" charset="0"/>
              </a:rPr>
              <a:t>  </a:t>
            </a:r>
            <a:r>
              <a:rPr lang="en-US" sz="2400" b="1" dirty="0">
                <a:latin typeface="Calibri" pitchFamily="34" charset="0"/>
                <a:cs typeface="Arial" pitchFamily="34" charset="0"/>
              </a:rPr>
              <a:t>-</a:t>
            </a:r>
            <a:r>
              <a:rPr lang="en-US" sz="2400" dirty="0">
                <a:latin typeface="Calibri" pitchFamily="34" charset="0"/>
                <a:cs typeface="Arial" pitchFamily="34" charset="0"/>
              </a:rPr>
              <a:t> Either </a:t>
            </a:r>
            <a:r>
              <a:rPr lang="en-US" sz="2400" b="1" dirty="0">
                <a:solidFill>
                  <a:srgbClr val="D60093"/>
                </a:solidFill>
                <a:latin typeface="Calibri" pitchFamily="34" charset="0"/>
                <a:cs typeface="Arial" pitchFamily="34" charset="0"/>
              </a:rPr>
              <a:t>one</a:t>
            </a:r>
            <a:r>
              <a:rPr lang="en-US" sz="2400" dirty="0">
                <a:latin typeface="Calibri" pitchFamily="34" charset="0"/>
                <a:cs typeface="Arial" pitchFamily="34" charset="0"/>
              </a:rPr>
              <a:t> or </a:t>
            </a:r>
            <a:r>
              <a:rPr lang="en-US" sz="2400" b="1" dirty="0">
                <a:solidFill>
                  <a:srgbClr val="D60093"/>
                </a:solidFill>
                <a:latin typeface="Calibri" pitchFamily="34" charset="0"/>
                <a:cs typeface="Arial" pitchFamily="34" charset="0"/>
              </a:rPr>
              <a:t>two</a:t>
            </a:r>
            <a:r>
              <a:rPr lang="en-US" sz="2400" dirty="0">
                <a:latin typeface="Calibri" pitchFamily="34" charset="0"/>
                <a:cs typeface="Arial" pitchFamily="34" charset="0"/>
              </a:rPr>
              <a:t> buckets with the same </a:t>
            </a:r>
            <a:r>
              <a:rPr lang="en-US" sz="2400" b="1" dirty="0">
                <a:latin typeface="Calibri" pitchFamily="34" charset="0"/>
                <a:cs typeface="Arial" pitchFamily="34" charset="0"/>
              </a:rPr>
              <a:t>power-of-2</a:t>
            </a:r>
            <a:r>
              <a:rPr lang="en-US" sz="2400" dirty="0">
                <a:latin typeface="Calibri" pitchFamily="34" charset="0"/>
                <a:cs typeface="Arial" pitchFamily="34" charset="0"/>
              </a:rPr>
              <a:t> number of </a:t>
            </a:r>
            <a:r>
              <a:rPr lang="en-US" sz="2400" b="1" dirty="0">
                <a:latin typeface="Calibri" pitchFamily="34" charset="0"/>
                <a:cs typeface="Arial" pitchFamily="34" charset="0"/>
              </a:rPr>
              <a:t>1s</a:t>
            </a:r>
          </a:p>
          <a:p>
            <a:r>
              <a:rPr lang="en-US" sz="2400" dirty="0">
                <a:latin typeface="Calibri" pitchFamily="34" charset="0"/>
                <a:cs typeface="Arial" pitchFamily="34" charset="0"/>
              </a:rPr>
              <a:t>  </a:t>
            </a:r>
            <a:r>
              <a:rPr lang="en-US" sz="2400" b="1" dirty="0">
                <a:latin typeface="Calibri" pitchFamily="34" charset="0"/>
                <a:cs typeface="Arial" pitchFamily="34" charset="0"/>
              </a:rPr>
              <a:t>-</a:t>
            </a:r>
            <a:r>
              <a:rPr lang="en-US" sz="2400" dirty="0">
                <a:latin typeface="Calibri" pitchFamily="34" charset="0"/>
                <a:cs typeface="Arial" pitchFamily="34" charset="0"/>
              </a:rPr>
              <a:t> Buckets do not overlap in timestamps</a:t>
            </a:r>
          </a:p>
          <a:p>
            <a:r>
              <a:rPr lang="en-US" sz="2400" dirty="0">
                <a:latin typeface="Calibri" pitchFamily="34" charset="0"/>
                <a:cs typeface="Arial" pitchFamily="34" charset="0"/>
              </a:rPr>
              <a:t> </a:t>
            </a:r>
            <a:r>
              <a:rPr lang="en-US" sz="2400" b="1" dirty="0">
                <a:latin typeface="Calibri" pitchFamily="34" charset="0"/>
                <a:cs typeface="Arial" pitchFamily="34" charset="0"/>
              </a:rPr>
              <a:t> -</a:t>
            </a:r>
            <a:r>
              <a:rPr lang="en-US" sz="2400" dirty="0">
                <a:latin typeface="Calibri" pitchFamily="34" charset="0"/>
                <a:cs typeface="Arial" pitchFamily="34" charset="0"/>
              </a:rPr>
              <a:t> Buckets are sorted by size</a:t>
            </a:r>
          </a:p>
        </p:txBody>
      </p:sp>
      <p:sp>
        <p:nvSpPr>
          <p:cNvPr id="2" name="Slide Number Placeholder 1"/>
          <p:cNvSpPr>
            <a:spLocks noGrp="1"/>
          </p:cNvSpPr>
          <p:nvPr>
            <p:ph type="sldNum" sz="quarter" idx="12"/>
          </p:nvPr>
        </p:nvSpPr>
        <p:spPr/>
        <p:txBody>
          <a:bodyPr/>
          <a:lstStyle/>
          <a:p>
            <a:fld id="{19B12225-5612-419B-A8D5-4B8EEE4C217E}" type="slidenum">
              <a:rPr lang="en-US" smtClean="0"/>
              <a:pPr/>
              <a:t>141</a:t>
            </a:fld>
            <a:endParaRPr lang="en-US"/>
          </a:p>
        </p:txBody>
      </p:sp>
    </p:spTree>
    <p:extLst>
      <p:ext uri="{BB962C8B-B14F-4D97-AF65-F5344CB8AC3E}">
        <p14:creationId xmlns:p14="http://schemas.microsoft.com/office/powerpoint/2010/main" val="1972889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a:defRPr/>
            </a:pPr>
            <a:r>
              <a:rPr lang="en-US" dirty="0">
                <a:ea typeface="+mj-ea"/>
              </a:rPr>
              <a:t>Updating Buckets (1)</a:t>
            </a:r>
          </a:p>
        </p:txBody>
      </p:sp>
      <p:sp>
        <p:nvSpPr>
          <p:cNvPr id="44036" name="Rectangle 3"/>
          <p:cNvSpPr>
            <a:spLocks noGrp="1" noChangeArrowheads="1"/>
          </p:cNvSpPr>
          <p:nvPr>
            <p:ph idx="1"/>
          </p:nvPr>
        </p:nvSpPr>
        <p:spPr/>
        <p:txBody>
          <a:bodyPr/>
          <a:lstStyle/>
          <a:p>
            <a:r>
              <a:rPr lang="en-US" dirty="0"/>
              <a:t>When a new bit comes in, drop the last (oldest) bucket if its end-time is prior to </a:t>
            </a:r>
            <a:r>
              <a:rPr lang="en-US" b="1" i="1" dirty="0"/>
              <a:t>N</a:t>
            </a:r>
            <a:r>
              <a:rPr lang="en-US" dirty="0"/>
              <a:t>  time units before the current time</a:t>
            </a:r>
          </a:p>
          <a:p>
            <a:pPr lvl="8"/>
            <a:endParaRPr lang="en-US" dirty="0"/>
          </a:p>
          <a:p>
            <a:r>
              <a:rPr lang="en-US" b="1" dirty="0">
                <a:solidFill>
                  <a:srgbClr val="D60093"/>
                </a:solidFill>
              </a:rPr>
              <a:t>2 cases:</a:t>
            </a:r>
            <a:r>
              <a:rPr lang="en-US" b="1" dirty="0"/>
              <a:t> </a:t>
            </a:r>
            <a:r>
              <a:rPr lang="en-US" dirty="0"/>
              <a:t>Current bit is</a:t>
            </a:r>
            <a:r>
              <a:rPr lang="en-US" b="1" dirty="0"/>
              <a:t> 0</a:t>
            </a:r>
            <a:r>
              <a:rPr lang="en-US" dirty="0"/>
              <a:t> or </a:t>
            </a:r>
            <a:r>
              <a:rPr lang="en-US" b="1" dirty="0"/>
              <a:t>1</a:t>
            </a:r>
          </a:p>
          <a:p>
            <a:pPr lvl="8"/>
            <a:endParaRPr lang="en-US" dirty="0"/>
          </a:p>
          <a:p>
            <a:r>
              <a:rPr lang="en-US" b="1" dirty="0">
                <a:solidFill>
                  <a:srgbClr val="008000"/>
                </a:solidFill>
              </a:rPr>
              <a:t>If the current bit is 0:</a:t>
            </a:r>
            <a:r>
              <a:rPr lang="en-US" dirty="0"/>
              <a:t> </a:t>
            </a:r>
            <a:br>
              <a:rPr lang="en-US" dirty="0"/>
            </a:br>
            <a:r>
              <a:rPr lang="en-US" b="1" dirty="0"/>
              <a:t>no other changes are needed</a:t>
            </a:r>
          </a:p>
        </p:txBody>
      </p:sp>
      <p:sp>
        <p:nvSpPr>
          <p:cNvPr id="2" name="Slide Number Placeholder 1"/>
          <p:cNvSpPr>
            <a:spLocks noGrp="1"/>
          </p:cNvSpPr>
          <p:nvPr>
            <p:ph type="sldNum" sz="quarter" idx="12"/>
          </p:nvPr>
        </p:nvSpPr>
        <p:spPr/>
        <p:txBody>
          <a:bodyPr/>
          <a:lstStyle/>
          <a:p>
            <a:fld id="{19B12225-5612-419B-A8D5-4B8EEE4C217E}" type="slidenum">
              <a:rPr lang="en-US" smtClean="0"/>
              <a:pPr/>
              <a:t>142</a:t>
            </a:fld>
            <a:endParaRPr lang="en-US"/>
          </a:p>
        </p:txBody>
      </p:sp>
    </p:spTree>
    <p:extLst>
      <p:ext uri="{BB962C8B-B14F-4D97-AF65-F5344CB8AC3E}">
        <p14:creationId xmlns:p14="http://schemas.microsoft.com/office/powerpoint/2010/main" val="23054996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defRPr/>
            </a:pPr>
            <a:r>
              <a:rPr lang="en-US" dirty="0">
                <a:ea typeface="+mj-ea"/>
              </a:rPr>
              <a:t>Updating Buckets (2)</a:t>
            </a:r>
          </a:p>
        </p:txBody>
      </p:sp>
      <p:sp>
        <p:nvSpPr>
          <p:cNvPr id="45060" name="Rectangle 3"/>
          <p:cNvSpPr>
            <a:spLocks noGrp="1" noChangeArrowheads="1"/>
          </p:cNvSpPr>
          <p:nvPr>
            <p:ph idx="1"/>
          </p:nvPr>
        </p:nvSpPr>
        <p:spPr/>
        <p:txBody>
          <a:bodyPr/>
          <a:lstStyle/>
          <a:p>
            <a:pPr marL="609600" indent="-609600"/>
            <a:r>
              <a:rPr lang="en-US" b="1" dirty="0">
                <a:solidFill>
                  <a:srgbClr val="008000"/>
                </a:solidFill>
              </a:rPr>
              <a:t>If the current bit is 1:</a:t>
            </a:r>
          </a:p>
          <a:p>
            <a:pPr lvl="1"/>
            <a:r>
              <a:rPr lang="en-US" b="1" dirty="0"/>
              <a:t>(1)</a:t>
            </a:r>
            <a:r>
              <a:rPr lang="en-US" dirty="0"/>
              <a:t> Create a new bucket of size </a:t>
            </a:r>
            <a:r>
              <a:rPr lang="en-US" b="1" dirty="0"/>
              <a:t>1</a:t>
            </a:r>
            <a:r>
              <a:rPr lang="en-US" dirty="0"/>
              <a:t>, for just this bit</a:t>
            </a:r>
          </a:p>
          <a:p>
            <a:pPr marL="1255776" lvl="2" indent="-533400"/>
            <a:r>
              <a:rPr lang="en-US" b="1" dirty="0"/>
              <a:t>End timestamp = current time</a:t>
            </a:r>
          </a:p>
          <a:p>
            <a:pPr lvl="1"/>
            <a:r>
              <a:rPr lang="en-US" b="1" dirty="0"/>
              <a:t>(2)</a:t>
            </a:r>
            <a:r>
              <a:rPr lang="en-US" dirty="0"/>
              <a:t> If there are now </a:t>
            </a:r>
            <a:r>
              <a:rPr lang="en-US" b="1" dirty="0">
                <a:solidFill>
                  <a:srgbClr val="0000FF"/>
                </a:solidFill>
              </a:rPr>
              <a:t>three buckets of size 1</a:t>
            </a:r>
            <a:r>
              <a:rPr lang="en-US" dirty="0"/>
              <a:t>, </a:t>
            </a:r>
            <a:r>
              <a:rPr lang="en-US" b="1" dirty="0">
                <a:solidFill>
                  <a:srgbClr val="D60093"/>
                </a:solidFill>
              </a:rPr>
              <a:t>combine the oldest two into a bucket of size 2</a:t>
            </a:r>
          </a:p>
          <a:p>
            <a:pPr lvl="1"/>
            <a:r>
              <a:rPr lang="en-US" b="1" dirty="0"/>
              <a:t>(3)</a:t>
            </a:r>
            <a:r>
              <a:rPr lang="en-US" dirty="0"/>
              <a:t> If there are now </a:t>
            </a:r>
            <a:r>
              <a:rPr lang="en-US" b="1" dirty="0">
                <a:solidFill>
                  <a:srgbClr val="0000FF"/>
                </a:solidFill>
              </a:rPr>
              <a:t>three buckets of size 2</a:t>
            </a:r>
            <a:r>
              <a:rPr lang="en-US" dirty="0"/>
              <a:t>,</a:t>
            </a:r>
            <a:br>
              <a:rPr lang="en-US" dirty="0"/>
            </a:br>
            <a:r>
              <a:rPr lang="en-US" dirty="0"/>
              <a:t> </a:t>
            </a:r>
            <a:r>
              <a:rPr lang="en-US" b="1" dirty="0">
                <a:solidFill>
                  <a:srgbClr val="D60093"/>
                </a:solidFill>
              </a:rPr>
              <a:t>combine the oldest two into a bucket of size 4</a:t>
            </a:r>
          </a:p>
          <a:p>
            <a:pPr lvl="1"/>
            <a:r>
              <a:rPr lang="en-US" b="1" dirty="0"/>
              <a:t>(4) And so on …</a:t>
            </a:r>
          </a:p>
        </p:txBody>
      </p:sp>
      <p:sp>
        <p:nvSpPr>
          <p:cNvPr id="2" name="Slide Number Placeholder 1"/>
          <p:cNvSpPr>
            <a:spLocks noGrp="1"/>
          </p:cNvSpPr>
          <p:nvPr>
            <p:ph type="sldNum" sz="quarter" idx="12"/>
          </p:nvPr>
        </p:nvSpPr>
        <p:spPr/>
        <p:txBody>
          <a:bodyPr/>
          <a:lstStyle/>
          <a:p>
            <a:fld id="{19B12225-5612-419B-A8D5-4B8EEE4C217E}" type="slidenum">
              <a:rPr lang="en-US" smtClean="0"/>
              <a:pPr/>
              <a:t>143</a:t>
            </a:fld>
            <a:endParaRPr lang="en-US"/>
          </a:p>
        </p:txBody>
      </p:sp>
    </p:spTree>
    <p:extLst>
      <p:ext uri="{BB962C8B-B14F-4D97-AF65-F5344CB8AC3E}">
        <p14:creationId xmlns:p14="http://schemas.microsoft.com/office/powerpoint/2010/main" val="5550915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a:defRPr/>
            </a:pPr>
            <a:r>
              <a:rPr lang="en-US" dirty="0">
                <a:ea typeface="+mj-ea"/>
              </a:rPr>
              <a:t>Example: Updating Buckets</a:t>
            </a:r>
          </a:p>
        </p:txBody>
      </p:sp>
      <p:grpSp>
        <p:nvGrpSpPr>
          <p:cNvPr id="2" name="Group 33"/>
          <p:cNvGrpSpPr>
            <a:grpSpLocks/>
          </p:cNvGrpSpPr>
          <p:nvPr/>
        </p:nvGrpSpPr>
        <p:grpSpPr bwMode="auto">
          <a:xfrm>
            <a:off x="-12701" y="1905000"/>
            <a:ext cx="9093200" cy="369888"/>
            <a:chOff x="-8" y="1200"/>
            <a:chExt cx="5728" cy="233"/>
          </a:xfrm>
        </p:grpSpPr>
        <p:sp>
          <p:nvSpPr>
            <p:cNvPr id="46137" name="Text Box 4"/>
            <p:cNvSpPr txBox="1">
              <a:spLocks noChangeArrowheads="1"/>
            </p:cNvSpPr>
            <p:nvPr/>
          </p:nvSpPr>
          <p:spPr bwMode="auto">
            <a:xfrm>
              <a:off x="7" y="1200"/>
              <a:ext cx="5713" cy="233"/>
            </a:xfrm>
            <a:prstGeom prst="rect">
              <a:avLst/>
            </a:prstGeom>
            <a:noFill/>
            <a:ln w="9525">
              <a:noFill/>
              <a:miter lim="800000"/>
              <a:headEnd/>
              <a:tailEnd/>
            </a:ln>
          </p:spPr>
          <p:txBody>
            <a:bodyPr wrap="none">
              <a:spAutoFit/>
            </a:bodyPr>
            <a:lstStyle/>
            <a:p>
              <a:r>
                <a:rPr lang="en-US" dirty="0">
                  <a:latin typeface="Tahoma" pitchFamily="34" charset="0"/>
                  <a:ea typeface="Tahoma" pitchFamily="34" charset="0"/>
                  <a:cs typeface="Tahoma" pitchFamily="34" charset="0"/>
                </a:rPr>
                <a:t>1001010110001011010101010101011010101010101110101010111010100010110010</a:t>
              </a:r>
            </a:p>
          </p:txBody>
        </p:sp>
        <p:sp>
          <p:nvSpPr>
            <p:cNvPr id="46138" name="Rectangle 5"/>
            <p:cNvSpPr>
              <a:spLocks noChangeArrowheads="1"/>
            </p:cNvSpPr>
            <p:nvPr/>
          </p:nvSpPr>
          <p:spPr bwMode="auto">
            <a:xfrm>
              <a:off x="5444" y="1212"/>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46139" name="Rectangle 6"/>
            <p:cNvSpPr>
              <a:spLocks noChangeArrowheads="1"/>
            </p:cNvSpPr>
            <p:nvPr/>
          </p:nvSpPr>
          <p:spPr bwMode="auto">
            <a:xfrm>
              <a:off x="5204" y="1212"/>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46140" name="Rectangle 7"/>
            <p:cNvSpPr>
              <a:spLocks noChangeArrowheads="1"/>
            </p:cNvSpPr>
            <p:nvPr/>
          </p:nvSpPr>
          <p:spPr bwMode="auto">
            <a:xfrm>
              <a:off x="4964" y="1212"/>
              <a:ext cx="240" cy="192"/>
            </a:xfrm>
            <a:prstGeom prst="rect">
              <a:avLst/>
            </a:prstGeom>
            <a:solidFill>
              <a:srgbClr val="FFFF00">
                <a:alpha val="50195"/>
              </a:srgbClr>
            </a:solidFill>
            <a:ln w="9525">
              <a:solidFill>
                <a:schemeClr val="tx1"/>
              </a:solidFill>
              <a:miter lim="800000"/>
              <a:headEnd/>
              <a:tailEnd/>
            </a:ln>
          </p:spPr>
          <p:txBody>
            <a:bodyPr wrap="none" anchor="ctr"/>
            <a:lstStyle/>
            <a:p>
              <a:endParaRPr lang="en-US"/>
            </a:p>
          </p:txBody>
        </p:sp>
        <p:sp>
          <p:nvSpPr>
            <p:cNvPr id="46141" name="Rectangle 8"/>
            <p:cNvSpPr>
              <a:spLocks noChangeArrowheads="1"/>
            </p:cNvSpPr>
            <p:nvPr/>
          </p:nvSpPr>
          <p:spPr bwMode="auto">
            <a:xfrm>
              <a:off x="4244" y="1212"/>
              <a:ext cx="480" cy="192"/>
            </a:xfrm>
            <a:prstGeom prst="rect">
              <a:avLst/>
            </a:prstGeom>
            <a:solidFill>
              <a:srgbClr val="CC99FF">
                <a:alpha val="50195"/>
              </a:srgbClr>
            </a:solidFill>
            <a:ln w="9525">
              <a:solidFill>
                <a:schemeClr val="tx1"/>
              </a:solidFill>
              <a:miter lim="800000"/>
              <a:headEnd/>
              <a:tailEnd/>
            </a:ln>
          </p:spPr>
          <p:txBody>
            <a:bodyPr wrap="none" anchor="ctr"/>
            <a:lstStyle/>
            <a:p>
              <a:endParaRPr lang="en-US"/>
            </a:p>
          </p:txBody>
        </p:sp>
        <p:sp>
          <p:nvSpPr>
            <p:cNvPr id="46142" name="Rectangle 9"/>
            <p:cNvSpPr>
              <a:spLocks noChangeArrowheads="1"/>
            </p:cNvSpPr>
            <p:nvPr/>
          </p:nvSpPr>
          <p:spPr bwMode="auto">
            <a:xfrm>
              <a:off x="3716" y="1212"/>
              <a:ext cx="528" cy="192"/>
            </a:xfrm>
            <a:prstGeom prst="rect">
              <a:avLst/>
            </a:prstGeom>
            <a:solidFill>
              <a:srgbClr val="CC99FF">
                <a:alpha val="50195"/>
              </a:srgbClr>
            </a:solidFill>
            <a:ln w="9525">
              <a:solidFill>
                <a:schemeClr val="tx1"/>
              </a:solidFill>
              <a:miter lim="800000"/>
              <a:headEnd/>
              <a:tailEnd/>
            </a:ln>
          </p:spPr>
          <p:txBody>
            <a:bodyPr wrap="none" anchor="ctr"/>
            <a:lstStyle/>
            <a:p>
              <a:endParaRPr lang="en-US"/>
            </a:p>
          </p:txBody>
        </p:sp>
        <p:sp>
          <p:nvSpPr>
            <p:cNvPr id="46143" name="Rectangle 10"/>
            <p:cNvSpPr>
              <a:spLocks noChangeArrowheads="1"/>
            </p:cNvSpPr>
            <p:nvPr/>
          </p:nvSpPr>
          <p:spPr bwMode="auto">
            <a:xfrm>
              <a:off x="2612" y="1212"/>
              <a:ext cx="1008"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46144" name="Rectangle 11"/>
            <p:cNvSpPr>
              <a:spLocks noChangeArrowheads="1"/>
            </p:cNvSpPr>
            <p:nvPr/>
          </p:nvSpPr>
          <p:spPr bwMode="auto">
            <a:xfrm>
              <a:off x="1412" y="1212"/>
              <a:ext cx="1104"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46145" name="Rectangle 12"/>
            <p:cNvSpPr>
              <a:spLocks noChangeArrowheads="1"/>
            </p:cNvSpPr>
            <p:nvPr/>
          </p:nvSpPr>
          <p:spPr bwMode="auto">
            <a:xfrm>
              <a:off x="-8" y="1212"/>
              <a:ext cx="1344" cy="192"/>
            </a:xfrm>
            <a:prstGeom prst="rect">
              <a:avLst/>
            </a:prstGeom>
            <a:solidFill>
              <a:srgbClr val="FFCC99">
                <a:alpha val="50195"/>
              </a:srgbClr>
            </a:solidFill>
            <a:ln w="9525">
              <a:solidFill>
                <a:schemeClr val="tx1"/>
              </a:solidFill>
              <a:miter lim="800000"/>
              <a:headEnd/>
              <a:tailEnd/>
            </a:ln>
          </p:spPr>
          <p:txBody>
            <a:bodyPr wrap="none" anchor="ctr"/>
            <a:lstStyle/>
            <a:p>
              <a:endParaRPr lang="en-US"/>
            </a:p>
          </p:txBody>
        </p:sp>
      </p:grpSp>
      <p:grpSp>
        <p:nvGrpSpPr>
          <p:cNvPr id="3" name="Group 34"/>
          <p:cNvGrpSpPr>
            <a:grpSpLocks/>
          </p:cNvGrpSpPr>
          <p:nvPr/>
        </p:nvGrpSpPr>
        <p:grpSpPr bwMode="auto">
          <a:xfrm>
            <a:off x="12698" y="2743200"/>
            <a:ext cx="9072563" cy="369888"/>
            <a:chOff x="8" y="1728"/>
            <a:chExt cx="5715" cy="233"/>
          </a:xfrm>
        </p:grpSpPr>
        <p:sp>
          <p:nvSpPr>
            <p:cNvPr id="46127" name="Text Box 14"/>
            <p:cNvSpPr txBox="1">
              <a:spLocks noChangeArrowheads="1"/>
            </p:cNvSpPr>
            <p:nvPr/>
          </p:nvSpPr>
          <p:spPr bwMode="auto">
            <a:xfrm>
              <a:off x="10" y="1728"/>
              <a:ext cx="5713" cy="233"/>
            </a:xfrm>
            <a:prstGeom prst="rect">
              <a:avLst/>
            </a:prstGeom>
            <a:noFill/>
            <a:ln w="9525">
              <a:noFill/>
              <a:miter lim="800000"/>
              <a:headEnd/>
              <a:tailEnd/>
            </a:ln>
          </p:spPr>
          <p:txBody>
            <a:bodyPr wrap="none">
              <a:spAutoFit/>
            </a:bodyPr>
            <a:lstStyle/>
            <a:p>
              <a:r>
                <a:rPr lang="en-US" dirty="0">
                  <a:latin typeface="Tahoma" pitchFamily="34" charset="0"/>
                  <a:ea typeface="Tahoma" pitchFamily="34" charset="0"/>
                  <a:cs typeface="Tahoma" pitchFamily="34" charset="0"/>
                </a:rPr>
                <a:t>001010110001011010101010101011010101010101110101010111010100010110010</a:t>
              </a:r>
              <a:r>
                <a:rPr lang="en-US" b="1" dirty="0">
                  <a:latin typeface="Tahoma" pitchFamily="34" charset="0"/>
                  <a:ea typeface="Tahoma" pitchFamily="34" charset="0"/>
                  <a:cs typeface="Tahoma" pitchFamily="34" charset="0"/>
                </a:rPr>
                <a:t>1</a:t>
              </a:r>
            </a:p>
          </p:txBody>
        </p:sp>
        <p:sp>
          <p:nvSpPr>
            <p:cNvPr id="46128" name="Rectangle 15"/>
            <p:cNvSpPr>
              <a:spLocks noChangeArrowheads="1"/>
            </p:cNvSpPr>
            <p:nvPr/>
          </p:nvSpPr>
          <p:spPr bwMode="auto">
            <a:xfrm>
              <a:off x="5532" y="1728"/>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46129" name="Rectangle 16"/>
            <p:cNvSpPr>
              <a:spLocks noChangeArrowheads="1"/>
            </p:cNvSpPr>
            <p:nvPr/>
          </p:nvSpPr>
          <p:spPr bwMode="auto">
            <a:xfrm>
              <a:off x="5139" y="1728"/>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46130" name="Rectangle 17"/>
            <p:cNvSpPr>
              <a:spLocks noChangeArrowheads="1"/>
            </p:cNvSpPr>
            <p:nvPr/>
          </p:nvSpPr>
          <p:spPr bwMode="auto">
            <a:xfrm>
              <a:off x="4899" y="1728"/>
              <a:ext cx="240" cy="192"/>
            </a:xfrm>
            <a:prstGeom prst="rect">
              <a:avLst/>
            </a:prstGeom>
            <a:solidFill>
              <a:srgbClr val="FFFF00">
                <a:alpha val="50195"/>
              </a:srgbClr>
            </a:solidFill>
            <a:ln w="9525">
              <a:solidFill>
                <a:schemeClr val="tx1"/>
              </a:solidFill>
              <a:miter lim="800000"/>
              <a:headEnd/>
              <a:tailEnd/>
            </a:ln>
          </p:spPr>
          <p:txBody>
            <a:bodyPr wrap="none" anchor="ctr"/>
            <a:lstStyle/>
            <a:p>
              <a:endParaRPr lang="en-US"/>
            </a:p>
          </p:txBody>
        </p:sp>
        <p:sp>
          <p:nvSpPr>
            <p:cNvPr id="46131" name="Rectangle 18"/>
            <p:cNvSpPr>
              <a:spLocks noChangeArrowheads="1"/>
            </p:cNvSpPr>
            <p:nvPr/>
          </p:nvSpPr>
          <p:spPr bwMode="auto">
            <a:xfrm>
              <a:off x="4176" y="1728"/>
              <a:ext cx="480" cy="192"/>
            </a:xfrm>
            <a:prstGeom prst="rect">
              <a:avLst/>
            </a:prstGeom>
            <a:solidFill>
              <a:srgbClr val="CC99FF">
                <a:alpha val="50195"/>
              </a:srgbClr>
            </a:solidFill>
            <a:ln w="9525">
              <a:solidFill>
                <a:schemeClr val="tx1"/>
              </a:solidFill>
              <a:miter lim="800000"/>
              <a:headEnd/>
              <a:tailEnd/>
            </a:ln>
          </p:spPr>
          <p:txBody>
            <a:bodyPr wrap="none" anchor="ctr"/>
            <a:lstStyle/>
            <a:p>
              <a:endParaRPr lang="en-US"/>
            </a:p>
          </p:txBody>
        </p:sp>
        <p:sp>
          <p:nvSpPr>
            <p:cNvPr id="46132" name="Rectangle 19"/>
            <p:cNvSpPr>
              <a:spLocks noChangeArrowheads="1"/>
            </p:cNvSpPr>
            <p:nvPr/>
          </p:nvSpPr>
          <p:spPr bwMode="auto">
            <a:xfrm>
              <a:off x="3648" y="1728"/>
              <a:ext cx="528" cy="192"/>
            </a:xfrm>
            <a:prstGeom prst="rect">
              <a:avLst/>
            </a:prstGeom>
            <a:solidFill>
              <a:srgbClr val="CC99FF">
                <a:alpha val="50195"/>
              </a:srgbClr>
            </a:solidFill>
            <a:ln w="9525">
              <a:solidFill>
                <a:schemeClr val="tx1"/>
              </a:solidFill>
              <a:miter lim="800000"/>
              <a:headEnd/>
              <a:tailEnd/>
            </a:ln>
          </p:spPr>
          <p:txBody>
            <a:bodyPr wrap="none" anchor="ctr"/>
            <a:lstStyle/>
            <a:p>
              <a:endParaRPr lang="en-US"/>
            </a:p>
          </p:txBody>
        </p:sp>
        <p:sp>
          <p:nvSpPr>
            <p:cNvPr id="46133" name="Rectangle 20"/>
            <p:cNvSpPr>
              <a:spLocks noChangeArrowheads="1"/>
            </p:cNvSpPr>
            <p:nvPr/>
          </p:nvSpPr>
          <p:spPr bwMode="auto">
            <a:xfrm>
              <a:off x="2544" y="1728"/>
              <a:ext cx="1008"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46134" name="Rectangle 21"/>
            <p:cNvSpPr>
              <a:spLocks noChangeArrowheads="1"/>
            </p:cNvSpPr>
            <p:nvPr/>
          </p:nvSpPr>
          <p:spPr bwMode="auto">
            <a:xfrm>
              <a:off x="1344" y="1728"/>
              <a:ext cx="1104"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46135" name="Rectangle 22"/>
            <p:cNvSpPr>
              <a:spLocks noChangeArrowheads="1"/>
            </p:cNvSpPr>
            <p:nvPr/>
          </p:nvSpPr>
          <p:spPr bwMode="auto">
            <a:xfrm>
              <a:off x="8" y="1728"/>
              <a:ext cx="1248" cy="192"/>
            </a:xfrm>
            <a:prstGeom prst="rect">
              <a:avLst/>
            </a:prstGeom>
            <a:solidFill>
              <a:srgbClr val="FFCC99">
                <a:alpha val="50195"/>
              </a:srgbClr>
            </a:solidFill>
            <a:ln w="9525">
              <a:solidFill>
                <a:schemeClr val="tx1"/>
              </a:solidFill>
              <a:miter lim="800000"/>
              <a:headEnd/>
              <a:tailEnd/>
            </a:ln>
          </p:spPr>
          <p:txBody>
            <a:bodyPr wrap="none" anchor="ctr"/>
            <a:lstStyle/>
            <a:p>
              <a:endParaRPr lang="en-US"/>
            </a:p>
          </p:txBody>
        </p:sp>
        <p:sp>
          <p:nvSpPr>
            <p:cNvPr id="46136" name="Rectangle 23"/>
            <p:cNvSpPr>
              <a:spLocks noChangeArrowheads="1"/>
            </p:cNvSpPr>
            <p:nvPr/>
          </p:nvSpPr>
          <p:spPr bwMode="auto">
            <a:xfrm>
              <a:off x="5363" y="1728"/>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grpSp>
      <p:grpSp>
        <p:nvGrpSpPr>
          <p:cNvPr id="4" name="Group 62"/>
          <p:cNvGrpSpPr>
            <a:grpSpLocks/>
          </p:cNvGrpSpPr>
          <p:nvPr/>
        </p:nvGrpSpPr>
        <p:grpSpPr bwMode="auto">
          <a:xfrm>
            <a:off x="-1588" y="3505200"/>
            <a:ext cx="8963026" cy="366713"/>
            <a:chOff x="-1" y="2208"/>
            <a:chExt cx="5646" cy="231"/>
          </a:xfrm>
        </p:grpSpPr>
        <p:sp>
          <p:nvSpPr>
            <p:cNvPr id="46118" name="Text Box 24"/>
            <p:cNvSpPr txBox="1">
              <a:spLocks noChangeArrowheads="1"/>
            </p:cNvSpPr>
            <p:nvPr/>
          </p:nvSpPr>
          <p:spPr bwMode="auto">
            <a:xfrm>
              <a:off x="-1" y="2208"/>
              <a:ext cx="5646" cy="231"/>
            </a:xfrm>
            <a:prstGeom prst="rect">
              <a:avLst/>
            </a:prstGeom>
            <a:noFill/>
            <a:ln w="9525">
              <a:noFill/>
              <a:miter lim="800000"/>
              <a:headEnd/>
              <a:tailEnd/>
            </a:ln>
          </p:spPr>
          <p:txBody>
            <a:bodyPr wrap="none">
              <a:spAutoFit/>
            </a:bodyPr>
            <a:lstStyle/>
            <a:p>
              <a:r>
                <a:rPr lang="en-US" dirty="0">
                  <a:latin typeface="Tahoma" pitchFamily="34" charset="0"/>
                  <a:ea typeface="Tahoma" pitchFamily="34" charset="0"/>
                  <a:cs typeface="Tahoma" pitchFamily="34" charset="0"/>
                </a:rPr>
                <a:t>0010101100010110101010101010110101010101011101010101110101000101100101</a:t>
              </a:r>
            </a:p>
          </p:txBody>
        </p:sp>
        <p:sp>
          <p:nvSpPr>
            <p:cNvPr id="46119" name="Rectangle 25"/>
            <p:cNvSpPr>
              <a:spLocks noChangeArrowheads="1"/>
            </p:cNvSpPr>
            <p:nvPr/>
          </p:nvSpPr>
          <p:spPr bwMode="auto">
            <a:xfrm>
              <a:off x="5524" y="2208"/>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46120" name="Rectangle 26"/>
            <p:cNvSpPr>
              <a:spLocks noChangeArrowheads="1"/>
            </p:cNvSpPr>
            <p:nvPr/>
          </p:nvSpPr>
          <p:spPr bwMode="auto">
            <a:xfrm>
              <a:off x="5138" y="2208"/>
              <a:ext cx="288" cy="192"/>
            </a:xfrm>
            <a:prstGeom prst="rect">
              <a:avLst/>
            </a:prstGeom>
            <a:solidFill>
              <a:srgbClr val="FFFF00">
                <a:alpha val="50195"/>
              </a:srgbClr>
            </a:solidFill>
            <a:ln w="9525">
              <a:solidFill>
                <a:schemeClr val="tx1"/>
              </a:solidFill>
              <a:miter lim="800000"/>
              <a:headEnd/>
              <a:tailEnd/>
            </a:ln>
          </p:spPr>
          <p:txBody>
            <a:bodyPr wrap="none" anchor="ctr"/>
            <a:lstStyle/>
            <a:p>
              <a:endParaRPr lang="en-US"/>
            </a:p>
          </p:txBody>
        </p:sp>
        <p:sp>
          <p:nvSpPr>
            <p:cNvPr id="46121" name="Rectangle 27"/>
            <p:cNvSpPr>
              <a:spLocks noChangeArrowheads="1"/>
            </p:cNvSpPr>
            <p:nvPr/>
          </p:nvSpPr>
          <p:spPr bwMode="auto">
            <a:xfrm>
              <a:off x="4886" y="2208"/>
              <a:ext cx="240" cy="192"/>
            </a:xfrm>
            <a:prstGeom prst="rect">
              <a:avLst/>
            </a:prstGeom>
            <a:solidFill>
              <a:srgbClr val="FFFF00">
                <a:alpha val="50195"/>
              </a:srgbClr>
            </a:solidFill>
            <a:ln w="9525">
              <a:solidFill>
                <a:schemeClr val="tx1"/>
              </a:solidFill>
              <a:miter lim="800000"/>
              <a:headEnd/>
              <a:tailEnd/>
            </a:ln>
          </p:spPr>
          <p:txBody>
            <a:bodyPr wrap="none" anchor="ctr"/>
            <a:lstStyle/>
            <a:p>
              <a:endParaRPr lang="en-US"/>
            </a:p>
          </p:txBody>
        </p:sp>
        <p:sp>
          <p:nvSpPr>
            <p:cNvPr id="46122" name="Rectangle 28"/>
            <p:cNvSpPr>
              <a:spLocks noChangeArrowheads="1"/>
            </p:cNvSpPr>
            <p:nvPr/>
          </p:nvSpPr>
          <p:spPr bwMode="auto">
            <a:xfrm>
              <a:off x="4177" y="2208"/>
              <a:ext cx="480" cy="192"/>
            </a:xfrm>
            <a:prstGeom prst="rect">
              <a:avLst/>
            </a:prstGeom>
            <a:solidFill>
              <a:srgbClr val="CC99FF">
                <a:alpha val="50195"/>
              </a:srgbClr>
            </a:solidFill>
            <a:ln w="9525">
              <a:solidFill>
                <a:schemeClr val="tx1"/>
              </a:solidFill>
              <a:miter lim="800000"/>
              <a:headEnd/>
              <a:tailEnd/>
            </a:ln>
          </p:spPr>
          <p:txBody>
            <a:bodyPr wrap="none" anchor="ctr"/>
            <a:lstStyle/>
            <a:p>
              <a:pPr algn="ctr"/>
              <a:endParaRPr lang="en-US"/>
            </a:p>
          </p:txBody>
        </p:sp>
        <p:sp>
          <p:nvSpPr>
            <p:cNvPr id="46123" name="Rectangle 29"/>
            <p:cNvSpPr>
              <a:spLocks noChangeArrowheads="1"/>
            </p:cNvSpPr>
            <p:nvPr/>
          </p:nvSpPr>
          <p:spPr bwMode="auto">
            <a:xfrm>
              <a:off x="3637" y="2208"/>
              <a:ext cx="528" cy="192"/>
            </a:xfrm>
            <a:prstGeom prst="rect">
              <a:avLst/>
            </a:prstGeom>
            <a:solidFill>
              <a:srgbClr val="CC99FF">
                <a:alpha val="50195"/>
              </a:srgbClr>
            </a:solidFill>
            <a:ln w="9525">
              <a:solidFill>
                <a:schemeClr val="tx1"/>
              </a:solidFill>
              <a:miter lim="800000"/>
              <a:headEnd/>
              <a:tailEnd/>
            </a:ln>
          </p:spPr>
          <p:txBody>
            <a:bodyPr wrap="none" anchor="ctr"/>
            <a:lstStyle/>
            <a:p>
              <a:endParaRPr lang="en-US"/>
            </a:p>
          </p:txBody>
        </p:sp>
        <p:sp>
          <p:nvSpPr>
            <p:cNvPr id="46124" name="Rectangle 30"/>
            <p:cNvSpPr>
              <a:spLocks noChangeArrowheads="1"/>
            </p:cNvSpPr>
            <p:nvPr/>
          </p:nvSpPr>
          <p:spPr bwMode="auto">
            <a:xfrm>
              <a:off x="2528" y="2208"/>
              <a:ext cx="1024"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46125" name="Rectangle 31"/>
            <p:cNvSpPr>
              <a:spLocks noChangeArrowheads="1"/>
            </p:cNvSpPr>
            <p:nvPr/>
          </p:nvSpPr>
          <p:spPr bwMode="auto">
            <a:xfrm>
              <a:off x="1336" y="2208"/>
              <a:ext cx="1104"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46126" name="Rectangle 32"/>
            <p:cNvSpPr>
              <a:spLocks noChangeArrowheads="1"/>
            </p:cNvSpPr>
            <p:nvPr/>
          </p:nvSpPr>
          <p:spPr bwMode="auto">
            <a:xfrm>
              <a:off x="0" y="2208"/>
              <a:ext cx="1248" cy="192"/>
            </a:xfrm>
            <a:prstGeom prst="rect">
              <a:avLst/>
            </a:prstGeom>
            <a:solidFill>
              <a:srgbClr val="FFCC99">
                <a:alpha val="50195"/>
              </a:srgbClr>
            </a:solidFill>
            <a:ln w="9525">
              <a:solidFill>
                <a:schemeClr val="tx1"/>
              </a:solidFill>
              <a:miter lim="800000"/>
              <a:headEnd/>
              <a:tailEnd/>
            </a:ln>
          </p:spPr>
          <p:txBody>
            <a:bodyPr wrap="none" anchor="ctr"/>
            <a:lstStyle/>
            <a:p>
              <a:endParaRPr lang="en-US"/>
            </a:p>
          </p:txBody>
        </p:sp>
      </p:grpSp>
      <p:grpSp>
        <p:nvGrpSpPr>
          <p:cNvPr id="5" name="Group 66"/>
          <p:cNvGrpSpPr>
            <a:grpSpLocks/>
          </p:cNvGrpSpPr>
          <p:nvPr/>
        </p:nvGrpSpPr>
        <p:grpSpPr bwMode="auto">
          <a:xfrm>
            <a:off x="19049" y="4343400"/>
            <a:ext cx="9132890" cy="369888"/>
            <a:chOff x="12" y="2736"/>
            <a:chExt cx="5753" cy="233"/>
          </a:xfrm>
        </p:grpSpPr>
        <p:sp>
          <p:nvSpPr>
            <p:cNvPr id="46107" name="Text Box 35"/>
            <p:cNvSpPr txBox="1">
              <a:spLocks noChangeArrowheads="1"/>
            </p:cNvSpPr>
            <p:nvPr/>
          </p:nvSpPr>
          <p:spPr bwMode="auto">
            <a:xfrm>
              <a:off x="25" y="2736"/>
              <a:ext cx="5740" cy="233"/>
            </a:xfrm>
            <a:prstGeom prst="rect">
              <a:avLst/>
            </a:prstGeom>
            <a:noFill/>
            <a:ln w="9525">
              <a:noFill/>
              <a:miter lim="800000"/>
              <a:headEnd/>
              <a:tailEnd/>
            </a:ln>
          </p:spPr>
          <p:txBody>
            <a:bodyPr wrap="none">
              <a:spAutoFit/>
            </a:bodyPr>
            <a:lstStyle/>
            <a:p>
              <a:r>
                <a:rPr lang="en-US" dirty="0">
                  <a:latin typeface="Tahoma" pitchFamily="34" charset="0"/>
                  <a:ea typeface="Tahoma" pitchFamily="34" charset="0"/>
                  <a:cs typeface="Tahoma" pitchFamily="34" charset="0"/>
                </a:rPr>
                <a:t>0101100010110101010101010110101010101011101010101110101000101100101</a:t>
              </a:r>
              <a:r>
                <a:rPr lang="en-US" b="1" dirty="0">
                  <a:latin typeface="Tahoma" pitchFamily="34" charset="0"/>
                  <a:ea typeface="Tahoma" pitchFamily="34" charset="0"/>
                  <a:cs typeface="Tahoma" pitchFamily="34" charset="0"/>
                </a:rPr>
                <a:t>101</a:t>
              </a:r>
            </a:p>
          </p:txBody>
        </p:sp>
        <p:sp>
          <p:nvSpPr>
            <p:cNvPr id="46108" name="Rectangle 36"/>
            <p:cNvSpPr>
              <a:spLocks noChangeArrowheads="1"/>
            </p:cNvSpPr>
            <p:nvPr/>
          </p:nvSpPr>
          <p:spPr bwMode="auto">
            <a:xfrm>
              <a:off x="5391" y="2740"/>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46109" name="Rectangle 37"/>
            <p:cNvSpPr>
              <a:spLocks noChangeArrowheads="1"/>
            </p:cNvSpPr>
            <p:nvPr/>
          </p:nvSpPr>
          <p:spPr bwMode="auto">
            <a:xfrm>
              <a:off x="5564" y="2740"/>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46110" name="Rectangle 38"/>
            <p:cNvSpPr>
              <a:spLocks noChangeArrowheads="1"/>
            </p:cNvSpPr>
            <p:nvPr/>
          </p:nvSpPr>
          <p:spPr bwMode="auto">
            <a:xfrm>
              <a:off x="5301" y="2740"/>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46111" name="Rectangle 39"/>
            <p:cNvSpPr>
              <a:spLocks noChangeArrowheads="1"/>
            </p:cNvSpPr>
            <p:nvPr/>
          </p:nvSpPr>
          <p:spPr bwMode="auto">
            <a:xfrm>
              <a:off x="4924" y="2740"/>
              <a:ext cx="309" cy="192"/>
            </a:xfrm>
            <a:prstGeom prst="rect">
              <a:avLst/>
            </a:prstGeom>
            <a:solidFill>
              <a:srgbClr val="FFFF00">
                <a:alpha val="50195"/>
              </a:srgbClr>
            </a:solidFill>
            <a:ln w="9525">
              <a:solidFill>
                <a:schemeClr val="tx1"/>
              </a:solidFill>
              <a:miter lim="800000"/>
              <a:headEnd/>
              <a:tailEnd/>
            </a:ln>
          </p:spPr>
          <p:txBody>
            <a:bodyPr wrap="none" anchor="ctr"/>
            <a:lstStyle/>
            <a:p>
              <a:endParaRPr lang="en-US"/>
            </a:p>
          </p:txBody>
        </p:sp>
        <p:sp>
          <p:nvSpPr>
            <p:cNvPr id="46112" name="Rectangle 40"/>
            <p:cNvSpPr>
              <a:spLocks noChangeArrowheads="1"/>
            </p:cNvSpPr>
            <p:nvPr/>
          </p:nvSpPr>
          <p:spPr bwMode="auto">
            <a:xfrm>
              <a:off x="4684" y="2740"/>
              <a:ext cx="240" cy="192"/>
            </a:xfrm>
            <a:prstGeom prst="rect">
              <a:avLst/>
            </a:prstGeom>
            <a:solidFill>
              <a:srgbClr val="FFFF00">
                <a:alpha val="50195"/>
              </a:srgbClr>
            </a:solidFill>
            <a:ln w="9525">
              <a:solidFill>
                <a:schemeClr val="tx1"/>
              </a:solidFill>
              <a:miter lim="800000"/>
              <a:headEnd/>
              <a:tailEnd/>
            </a:ln>
          </p:spPr>
          <p:txBody>
            <a:bodyPr wrap="none" anchor="ctr"/>
            <a:lstStyle/>
            <a:p>
              <a:endParaRPr lang="en-US"/>
            </a:p>
          </p:txBody>
        </p:sp>
        <p:sp>
          <p:nvSpPr>
            <p:cNvPr id="46113" name="Rectangle 41"/>
            <p:cNvSpPr>
              <a:spLocks noChangeArrowheads="1"/>
            </p:cNvSpPr>
            <p:nvPr/>
          </p:nvSpPr>
          <p:spPr bwMode="auto">
            <a:xfrm>
              <a:off x="3956" y="2744"/>
              <a:ext cx="480" cy="192"/>
            </a:xfrm>
            <a:prstGeom prst="rect">
              <a:avLst/>
            </a:prstGeom>
            <a:solidFill>
              <a:srgbClr val="CC99FF">
                <a:alpha val="50195"/>
              </a:srgbClr>
            </a:solidFill>
            <a:ln w="9525">
              <a:solidFill>
                <a:schemeClr val="tx1"/>
              </a:solidFill>
              <a:miter lim="800000"/>
              <a:headEnd/>
              <a:tailEnd/>
            </a:ln>
          </p:spPr>
          <p:txBody>
            <a:bodyPr wrap="none" anchor="ctr"/>
            <a:lstStyle/>
            <a:p>
              <a:pPr algn="ctr"/>
              <a:endParaRPr lang="en-US"/>
            </a:p>
          </p:txBody>
        </p:sp>
        <p:sp>
          <p:nvSpPr>
            <p:cNvPr id="46114" name="Rectangle 43"/>
            <p:cNvSpPr>
              <a:spLocks noChangeArrowheads="1"/>
            </p:cNvSpPr>
            <p:nvPr/>
          </p:nvSpPr>
          <p:spPr bwMode="auto">
            <a:xfrm>
              <a:off x="2296" y="2748"/>
              <a:ext cx="1032"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46115" name="Rectangle 44"/>
            <p:cNvSpPr>
              <a:spLocks noChangeArrowheads="1"/>
            </p:cNvSpPr>
            <p:nvPr/>
          </p:nvSpPr>
          <p:spPr bwMode="auto">
            <a:xfrm>
              <a:off x="1112" y="2748"/>
              <a:ext cx="1104"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46116" name="Rectangle 45"/>
            <p:cNvSpPr>
              <a:spLocks noChangeArrowheads="1"/>
            </p:cNvSpPr>
            <p:nvPr/>
          </p:nvSpPr>
          <p:spPr bwMode="auto">
            <a:xfrm>
              <a:off x="12" y="2748"/>
              <a:ext cx="1008" cy="192"/>
            </a:xfrm>
            <a:prstGeom prst="rect">
              <a:avLst/>
            </a:prstGeom>
            <a:solidFill>
              <a:srgbClr val="FFCC99">
                <a:alpha val="50195"/>
              </a:srgbClr>
            </a:solidFill>
            <a:ln w="9525">
              <a:solidFill>
                <a:schemeClr val="tx1"/>
              </a:solidFill>
              <a:miter lim="800000"/>
              <a:headEnd/>
              <a:tailEnd/>
            </a:ln>
          </p:spPr>
          <p:txBody>
            <a:bodyPr wrap="none" anchor="ctr"/>
            <a:lstStyle/>
            <a:p>
              <a:endParaRPr lang="en-US"/>
            </a:p>
          </p:txBody>
        </p:sp>
        <p:sp>
          <p:nvSpPr>
            <p:cNvPr id="46117" name="Rectangle 63"/>
            <p:cNvSpPr>
              <a:spLocks noChangeArrowheads="1"/>
            </p:cNvSpPr>
            <p:nvPr/>
          </p:nvSpPr>
          <p:spPr bwMode="auto">
            <a:xfrm>
              <a:off x="3417" y="2744"/>
              <a:ext cx="539" cy="192"/>
            </a:xfrm>
            <a:prstGeom prst="rect">
              <a:avLst/>
            </a:prstGeom>
            <a:solidFill>
              <a:srgbClr val="CC99FF">
                <a:alpha val="50195"/>
              </a:srgbClr>
            </a:solidFill>
            <a:ln w="9525">
              <a:solidFill>
                <a:schemeClr val="tx1"/>
              </a:solidFill>
              <a:miter lim="800000"/>
              <a:headEnd/>
              <a:tailEnd/>
            </a:ln>
          </p:spPr>
          <p:txBody>
            <a:bodyPr wrap="none" anchor="ctr"/>
            <a:lstStyle/>
            <a:p>
              <a:pPr algn="ctr"/>
              <a:endParaRPr lang="en-US"/>
            </a:p>
          </p:txBody>
        </p:sp>
      </p:grpSp>
      <p:grpSp>
        <p:nvGrpSpPr>
          <p:cNvPr id="6" name="Group 69"/>
          <p:cNvGrpSpPr>
            <a:grpSpLocks/>
          </p:cNvGrpSpPr>
          <p:nvPr/>
        </p:nvGrpSpPr>
        <p:grpSpPr bwMode="auto">
          <a:xfrm>
            <a:off x="-1" y="6019800"/>
            <a:ext cx="8978901" cy="366713"/>
            <a:chOff x="0" y="3792"/>
            <a:chExt cx="5656" cy="231"/>
          </a:xfrm>
        </p:grpSpPr>
        <p:sp>
          <p:nvSpPr>
            <p:cNvPr id="46100" name="Text Box 55"/>
            <p:cNvSpPr txBox="1">
              <a:spLocks noChangeArrowheads="1"/>
            </p:cNvSpPr>
            <p:nvPr/>
          </p:nvSpPr>
          <p:spPr bwMode="auto">
            <a:xfrm>
              <a:off x="10" y="3792"/>
              <a:ext cx="5646" cy="231"/>
            </a:xfrm>
            <a:prstGeom prst="rect">
              <a:avLst/>
            </a:prstGeom>
            <a:noFill/>
            <a:ln w="9525">
              <a:noFill/>
              <a:miter lim="800000"/>
              <a:headEnd/>
              <a:tailEnd/>
            </a:ln>
          </p:spPr>
          <p:txBody>
            <a:bodyPr wrap="none">
              <a:spAutoFit/>
            </a:bodyPr>
            <a:lstStyle/>
            <a:p>
              <a:r>
                <a:rPr lang="en-US" dirty="0">
                  <a:latin typeface="Tahoma" pitchFamily="34" charset="0"/>
                  <a:ea typeface="Tahoma" pitchFamily="34" charset="0"/>
                  <a:cs typeface="Tahoma" pitchFamily="34" charset="0"/>
                </a:rPr>
                <a:t>0101100010110101010101010110101010101011101010101110101000101100101101</a:t>
              </a:r>
            </a:p>
          </p:txBody>
        </p:sp>
        <p:sp>
          <p:nvSpPr>
            <p:cNvPr id="46101" name="Rectangle 56"/>
            <p:cNvSpPr>
              <a:spLocks noChangeArrowheads="1"/>
            </p:cNvSpPr>
            <p:nvPr/>
          </p:nvSpPr>
          <p:spPr bwMode="auto">
            <a:xfrm>
              <a:off x="5536" y="3792"/>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46102" name="Rectangle 57"/>
            <p:cNvSpPr>
              <a:spLocks noChangeArrowheads="1"/>
            </p:cNvSpPr>
            <p:nvPr/>
          </p:nvSpPr>
          <p:spPr bwMode="auto">
            <a:xfrm>
              <a:off x="5296" y="3792"/>
              <a:ext cx="144" cy="192"/>
            </a:xfrm>
            <a:prstGeom prst="rect">
              <a:avLst/>
            </a:prstGeom>
            <a:solidFill>
              <a:srgbClr val="FFFF00">
                <a:alpha val="50195"/>
              </a:srgbClr>
            </a:solidFill>
            <a:ln w="9525">
              <a:solidFill>
                <a:schemeClr val="tx1"/>
              </a:solidFill>
              <a:miter lim="800000"/>
              <a:headEnd/>
              <a:tailEnd/>
            </a:ln>
          </p:spPr>
          <p:txBody>
            <a:bodyPr wrap="none" anchor="ctr"/>
            <a:lstStyle/>
            <a:p>
              <a:endParaRPr lang="en-US"/>
            </a:p>
          </p:txBody>
        </p:sp>
        <p:sp>
          <p:nvSpPr>
            <p:cNvPr id="46103" name="Rectangle 58"/>
            <p:cNvSpPr>
              <a:spLocks noChangeArrowheads="1"/>
            </p:cNvSpPr>
            <p:nvPr/>
          </p:nvSpPr>
          <p:spPr bwMode="auto">
            <a:xfrm>
              <a:off x="4672" y="3792"/>
              <a:ext cx="528" cy="192"/>
            </a:xfrm>
            <a:prstGeom prst="rect">
              <a:avLst/>
            </a:prstGeom>
            <a:solidFill>
              <a:srgbClr val="CC99FF">
                <a:alpha val="50195"/>
              </a:srgbClr>
            </a:solidFill>
            <a:ln w="9525">
              <a:solidFill>
                <a:schemeClr val="tx1"/>
              </a:solidFill>
              <a:miter lim="800000"/>
              <a:headEnd/>
              <a:tailEnd/>
            </a:ln>
          </p:spPr>
          <p:txBody>
            <a:bodyPr wrap="none" anchor="ctr"/>
            <a:lstStyle/>
            <a:p>
              <a:pPr algn="ctr"/>
              <a:endParaRPr lang="en-US"/>
            </a:p>
          </p:txBody>
        </p:sp>
        <p:sp>
          <p:nvSpPr>
            <p:cNvPr id="46104" name="Rectangle 59"/>
            <p:cNvSpPr>
              <a:spLocks noChangeArrowheads="1"/>
            </p:cNvSpPr>
            <p:nvPr/>
          </p:nvSpPr>
          <p:spPr bwMode="auto">
            <a:xfrm>
              <a:off x="3393" y="3792"/>
              <a:ext cx="1023"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46105" name="Rectangle 60"/>
            <p:cNvSpPr>
              <a:spLocks noChangeArrowheads="1"/>
            </p:cNvSpPr>
            <p:nvPr/>
          </p:nvSpPr>
          <p:spPr bwMode="auto">
            <a:xfrm>
              <a:off x="0" y="3792"/>
              <a:ext cx="1008" cy="192"/>
            </a:xfrm>
            <a:prstGeom prst="rect">
              <a:avLst/>
            </a:prstGeom>
            <a:solidFill>
              <a:srgbClr val="FFCC99">
                <a:alpha val="50195"/>
              </a:srgbClr>
            </a:solidFill>
            <a:ln w="9525">
              <a:solidFill>
                <a:schemeClr val="tx1"/>
              </a:solidFill>
              <a:miter lim="800000"/>
              <a:headEnd/>
              <a:tailEnd/>
            </a:ln>
          </p:spPr>
          <p:txBody>
            <a:bodyPr wrap="none" anchor="ctr"/>
            <a:lstStyle/>
            <a:p>
              <a:endParaRPr lang="en-US"/>
            </a:p>
          </p:txBody>
        </p:sp>
        <p:sp>
          <p:nvSpPr>
            <p:cNvPr id="46106" name="Rectangle 61"/>
            <p:cNvSpPr>
              <a:spLocks noChangeArrowheads="1"/>
            </p:cNvSpPr>
            <p:nvPr/>
          </p:nvSpPr>
          <p:spPr bwMode="auto">
            <a:xfrm>
              <a:off x="1104" y="3792"/>
              <a:ext cx="2208" cy="192"/>
            </a:xfrm>
            <a:prstGeom prst="rect">
              <a:avLst/>
            </a:prstGeom>
            <a:solidFill>
              <a:srgbClr val="FFCC99">
                <a:alpha val="50195"/>
              </a:srgbClr>
            </a:solidFill>
            <a:ln w="9525">
              <a:solidFill>
                <a:schemeClr val="tx1"/>
              </a:solidFill>
              <a:miter lim="800000"/>
              <a:headEnd/>
              <a:tailEnd/>
            </a:ln>
          </p:spPr>
          <p:txBody>
            <a:bodyPr wrap="none" anchor="ctr"/>
            <a:lstStyle/>
            <a:p>
              <a:endParaRPr lang="en-US"/>
            </a:p>
          </p:txBody>
        </p:sp>
      </p:grpSp>
      <p:grpSp>
        <p:nvGrpSpPr>
          <p:cNvPr id="7" name="Group 67"/>
          <p:cNvGrpSpPr>
            <a:grpSpLocks/>
          </p:cNvGrpSpPr>
          <p:nvPr/>
        </p:nvGrpSpPr>
        <p:grpSpPr bwMode="auto">
          <a:xfrm>
            <a:off x="19050" y="5181600"/>
            <a:ext cx="9118601" cy="369888"/>
            <a:chOff x="12" y="3264"/>
            <a:chExt cx="5744" cy="233"/>
          </a:xfrm>
        </p:grpSpPr>
        <p:sp>
          <p:nvSpPr>
            <p:cNvPr id="46090" name="Text Box 46"/>
            <p:cNvSpPr txBox="1">
              <a:spLocks noChangeArrowheads="1"/>
            </p:cNvSpPr>
            <p:nvPr/>
          </p:nvSpPr>
          <p:spPr bwMode="auto">
            <a:xfrm>
              <a:off x="16" y="3264"/>
              <a:ext cx="5740" cy="233"/>
            </a:xfrm>
            <a:prstGeom prst="rect">
              <a:avLst/>
            </a:prstGeom>
            <a:noFill/>
            <a:ln w="9525">
              <a:noFill/>
              <a:miter lim="800000"/>
              <a:headEnd/>
              <a:tailEnd/>
            </a:ln>
          </p:spPr>
          <p:txBody>
            <a:bodyPr wrap="none">
              <a:spAutoFit/>
            </a:bodyPr>
            <a:lstStyle/>
            <a:p>
              <a:r>
                <a:rPr lang="en-US" dirty="0">
                  <a:latin typeface="Tahoma" pitchFamily="34" charset="0"/>
                  <a:ea typeface="Tahoma" pitchFamily="34" charset="0"/>
                  <a:cs typeface="Tahoma" pitchFamily="34" charset="0"/>
                </a:rPr>
                <a:t>0101100010110101010101010110101010101011101010101110101000101100101</a:t>
              </a:r>
              <a:r>
                <a:rPr lang="en-US" b="1" dirty="0">
                  <a:latin typeface="Tahoma" pitchFamily="34" charset="0"/>
                  <a:ea typeface="Tahoma" pitchFamily="34" charset="0"/>
                  <a:cs typeface="Tahoma" pitchFamily="34" charset="0"/>
                </a:rPr>
                <a:t>101</a:t>
              </a:r>
            </a:p>
          </p:txBody>
        </p:sp>
        <p:sp>
          <p:nvSpPr>
            <p:cNvPr id="46091" name="Rectangle 47"/>
            <p:cNvSpPr>
              <a:spLocks noChangeArrowheads="1"/>
            </p:cNvSpPr>
            <p:nvPr/>
          </p:nvSpPr>
          <p:spPr bwMode="auto">
            <a:xfrm>
              <a:off x="5556" y="3264"/>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46092" name="Rectangle 48"/>
            <p:cNvSpPr>
              <a:spLocks noChangeArrowheads="1"/>
            </p:cNvSpPr>
            <p:nvPr/>
          </p:nvSpPr>
          <p:spPr bwMode="auto">
            <a:xfrm>
              <a:off x="5304" y="3264"/>
              <a:ext cx="175" cy="192"/>
            </a:xfrm>
            <a:prstGeom prst="rect">
              <a:avLst/>
            </a:prstGeom>
            <a:solidFill>
              <a:srgbClr val="FFFF00">
                <a:alpha val="50195"/>
              </a:srgbClr>
            </a:solidFill>
            <a:ln w="9525">
              <a:solidFill>
                <a:schemeClr val="tx1"/>
              </a:solidFill>
              <a:miter lim="800000"/>
              <a:headEnd/>
              <a:tailEnd/>
            </a:ln>
          </p:spPr>
          <p:txBody>
            <a:bodyPr wrap="none" anchor="ctr"/>
            <a:lstStyle/>
            <a:p>
              <a:endParaRPr lang="en-US"/>
            </a:p>
          </p:txBody>
        </p:sp>
        <p:sp>
          <p:nvSpPr>
            <p:cNvPr id="46093" name="Rectangle 49"/>
            <p:cNvSpPr>
              <a:spLocks noChangeArrowheads="1"/>
            </p:cNvSpPr>
            <p:nvPr/>
          </p:nvSpPr>
          <p:spPr bwMode="auto">
            <a:xfrm>
              <a:off x="4908" y="3264"/>
              <a:ext cx="305" cy="192"/>
            </a:xfrm>
            <a:prstGeom prst="rect">
              <a:avLst/>
            </a:prstGeom>
            <a:solidFill>
              <a:srgbClr val="FFFF00">
                <a:alpha val="50195"/>
              </a:srgbClr>
            </a:solidFill>
            <a:ln w="9525">
              <a:solidFill>
                <a:schemeClr val="tx1"/>
              </a:solidFill>
              <a:miter lim="800000"/>
              <a:headEnd/>
              <a:tailEnd/>
            </a:ln>
          </p:spPr>
          <p:txBody>
            <a:bodyPr wrap="none" anchor="ctr"/>
            <a:lstStyle/>
            <a:p>
              <a:endParaRPr lang="en-US"/>
            </a:p>
          </p:txBody>
        </p:sp>
        <p:sp>
          <p:nvSpPr>
            <p:cNvPr id="46094" name="Rectangle 50"/>
            <p:cNvSpPr>
              <a:spLocks noChangeArrowheads="1"/>
            </p:cNvSpPr>
            <p:nvPr/>
          </p:nvSpPr>
          <p:spPr bwMode="auto">
            <a:xfrm>
              <a:off x="4668" y="3264"/>
              <a:ext cx="240" cy="192"/>
            </a:xfrm>
            <a:prstGeom prst="rect">
              <a:avLst/>
            </a:prstGeom>
            <a:solidFill>
              <a:srgbClr val="FFFF00">
                <a:alpha val="50195"/>
              </a:srgbClr>
            </a:solidFill>
            <a:ln w="9525">
              <a:solidFill>
                <a:schemeClr val="tx1"/>
              </a:solidFill>
              <a:miter lim="800000"/>
              <a:headEnd/>
              <a:tailEnd/>
            </a:ln>
          </p:spPr>
          <p:txBody>
            <a:bodyPr wrap="none" anchor="ctr"/>
            <a:lstStyle/>
            <a:p>
              <a:endParaRPr lang="en-US"/>
            </a:p>
          </p:txBody>
        </p:sp>
        <p:sp>
          <p:nvSpPr>
            <p:cNvPr id="46095" name="Rectangle 52"/>
            <p:cNvSpPr>
              <a:spLocks noChangeArrowheads="1"/>
            </p:cNvSpPr>
            <p:nvPr/>
          </p:nvSpPr>
          <p:spPr bwMode="auto">
            <a:xfrm>
              <a:off x="2287" y="3268"/>
              <a:ext cx="1029"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46096" name="Rectangle 53"/>
            <p:cNvSpPr>
              <a:spLocks noChangeArrowheads="1"/>
            </p:cNvSpPr>
            <p:nvPr/>
          </p:nvSpPr>
          <p:spPr bwMode="auto">
            <a:xfrm>
              <a:off x="1108" y="3268"/>
              <a:ext cx="1104"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46097" name="Rectangle 54"/>
            <p:cNvSpPr>
              <a:spLocks noChangeArrowheads="1"/>
            </p:cNvSpPr>
            <p:nvPr/>
          </p:nvSpPr>
          <p:spPr bwMode="auto">
            <a:xfrm>
              <a:off x="12" y="3264"/>
              <a:ext cx="1008" cy="192"/>
            </a:xfrm>
            <a:prstGeom prst="rect">
              <a:avLst/>
            </a:prstGeom>
            <a:solidFill>
              <a:srgbClr val="FFCC99">
                <a:alpha val="50195"/>
              </a:srgbClr>
            </a:solidFill>
            <a:ln w="9525">
              <a:solidFill>
                <a:schemeClr val="tx1"/>
              </a:solidFill>
              <a:miter lim="800000"/>
              <a:headEnd/>
              <a:tailEnd/>
            </a:ln>
          </p:spPr>
          <p:txBody>
            <a:bodyPr wrap="none" anchor="ctr"/>
            <a:lstStyle/>
            <a:p>
              <a:endParaRPr lang="en-US"/>
            </a:p>
          </p:txBody>
        </p:sp>
        <p:sp>
          <p:nvSpPr>
            <p:cNvPr id="46098" name="Rectangle 64"/>
            <p:cNvSpPr>
              <a:spLocks noChangeArrowheads="1"/>
            </p:cNvSpPr>
            <p:nvPr/>
          </p:nvSpPr>
          <p:spPr bwMode="auto">
            <a:xfrm>
              <a:off x="3405" y="3264"/>
              <a:ext cx="543" cy="192"/>
            </a:xfrm>
            <a:prstGeom prst="rect">
              <a:avLst/>
            </a:prstGeom>
            <a:solidFill>
              <a:srgbClr val="CC99FF">
                <a:alpha val="50195"/>
              </a:srgbClr>
            </a:solidFill>
            <a:ln w="9525">
              <a:solidFill>
                <a:schemeClr val="tx1"/>
              </a:solidFill>
              <a:miter lim="800000"/>
              <a:headEnd/>
              <a:tailEnd/>
            </a:ln>
          </p:spPr>
          <p:txBody>
            <a:bodyPr wrap="none" anchor="ctr"/>
            <a:lstStyle/>
            <a:p>
              <a:pPr algn="ctr"/>
              <a:endParaRPr lang="en-US"/>
            </a:p>
          </p:txBody>
        </p:sp>
        <p:sp>
          <p:nvSpPr>
            <p:cNvPr id="46099" name="Rectangle 65"/>
            <p:cNvSpPr>
              <a:spLocks noChangeArrowheads="1"/>
            </p:cNvSpPr>
            <p:nvPr/>
          </p:nvSpPr>
          <p:spPr bwMode="auto">
            <a:xfrm>
              <a:off x="3948" y="3264"/>
              <a:ext cx="480" cy="192"/>
            </a:xfrm>
            <a:prstGeom prst="rect">
              <a:avLst/>
            </a:prstGeom>
            <a:solidFill>
              <a:srgbClr val="CC99FF">
                <a:alpha val="50195"/>
              </a:srgbClr>
            </a:solidFill>
            <a:ln w="9525">
              <a:solidFill>
                <a:schemeClr val="tx1"/>
              </a:solidFill>
              <a:miter lim="800000"/>
              <a:headEnd/>
              <a:tailEnd/>
            </a:ln>
          </p:spPr>
          <p:txBody>
            <a:bodyPr wrap="none" anchor="ctr"/>
            <a:lstStyle/>
            <a:p>
              <a:pPr algn="ctr"/>
              <a:endParaRPr lang="en-US"/>
            </a:p>
          </p:txBody>
        </p:sp>
      </p:grpSp>
      <p:sp>
        <p:nvSpPr>
          <p:cNvPr id="8" name="TextBox 7"/>
          <p:cNvSpPr txBox="1"/>
          <p:nvPr/>
        </p:nvSpPr>
        <p:spPr>
          <a:xfrm>
            <a:off x="42861" y="1554718"/>
            <a:ext cx="3211135"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Current state of the stream:</a:t>
            </a:r>
          </a:p>
        </p:txBody>
      </p:sp>
      <p:sp>
        <p:nvSpPr>
          <p:cNvPr id="69" name="TextBox 68"/>
          <p:cNvSpPr txBox="1"/>
          <p:nvPr/>
        </p:nvSpPr>
        <p:spPr>
          <a:xfrm>
            <a:off x="65465" y="2373868"/>
            <a:ext cx="2441694"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Bit of value 1 arrives</a:t>
            </a:r>
          </a:p>
        </p:txBody>
      </p:sp>
      <p:sp>
        <p:nvSpPr>
          <p:cNvPr id="70" name="TextBox 69"/>
          <p:cNvSpPr txBox="1"/>
          <p:nvPr/>
        </p:nvSpPr>
        <p:spPr>
          <a:xfrm>
            <a:off x="72906" y="3135868"/>
            <a:ext cx="5964005"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Two orange buckets get merged into a yellow bucket</a:t>
            </a:r>
          </a:p>
        </p:txBody>
      </p:sp>
      <p:sp>
        <p:nvSpPr>
          <p:cNvPr id="71" name="TextBox 70"/>
          <p:cNvSpPr txBox="1"/>
          <p:nvPr/>
        </p:nvSpPr>
        <p:spPr>
          <a:xfrm>
            <a:off x="76200" y="3962400"/>
            <a:ext cx="7853432"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Next bit 1 arrives, new orange bucket is created, then 0 comes, then 1:</a:t>
            </a:r>
          </a:p>
        </p:txBody>
      </p:sp>
      <p:sp>
        <p:nvSpPr>
          <p:cNvPr id="72" name="TextBox 71"/>
          <p:cNvSpPr txBox="1"/>
          <p:nvPr/>
        </p:nvSpPr>
        <p:spPr>
          <a:xfrm>
            <a:off x="38105" y="4812268"/>
            <a:ext cx="2621230"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Buckets get merged…</a:t>
            </a:r>
          </a:p>
        </p:txBody>
      </p:sp>
      <p:sp>
        <p:nvSpPr>
          <p:cNvPr id="73" name="TextBox 72"/>
          <p:cNvSpPr txBox="1"/>
          <p:nvPr/>
        </p:nvSpPr>
        <p:spPr>
          <a:xfrm>
            <a:off x="0" y="5650468"/>
            <a:ext cx="3916457"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State of the buckets after merging</a:t>
            </a:r>
          </a:p>
        </p:txBody>
      </p:sp>
      <p:sp>
        <p:nvSpPr>
          <p:cNvPr id="9" name="Slide Number Placeholder 8"/>
          <p:cNvSpPr>
            <a:spLocks noGrp="1"/>
          </p:cNvSpPr>
          <p:nvPr>
            <p:ph type="sldNum" sz="quarter" idx="12"/>
          </p:nvPr>
        </p:nvSpPr>
        <p:spPr/>
        <p:txBody>
          <a:bodyPr/>
          <a:lstStyle/>
          <a:p>
            <a:fld id="{19B12225-5612-419B-A8D5-4B8EEE4C217E}" type="slidenum">
              <a:rPr lang="en-US" smtClean="0"/>
              <a:pPr/>
              <a:t>144</a:t>
            </a:fld>
            <a:endParaRPr lang="en-US"/>
          </a:p>
        </p:txBody>
      </p:sp>
    </p:spTree>
    <p:extLst>
      <p:ext uri="{BB962C8B-B14F-4D97-AF65-F5344CB8AC3E}">
        <p14:creationId xmlns:p14="http://schemas.microsoft.com/office/powerpoint/2010/main" val="183482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P spid="72" grpId="0"/>
      <p:bldP spid="73"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defRPr/>
            </a:pPr>
            <a:r>
              <a:rPr lang="en-US" dirty="0">
                <a:ea typeface="+mj-ea"/>
              </a:rPr>
              <a:t>How to Query?</a:t>
            </a:r>
          </a:p>
        </p:txBody>
      </p:sp>
      <p:sp>
        <p:nvSpPr>
          <p:cNvPr id="47108" name="Rectangle 3"/>
          <p:cNvSpPr>
            <a:spLocks noGrp="1" noChangeArrowheads="1"/>
          </p:cNvSpPr>
          <p:nvPr>
            <p:ph type="body" idx="1"/>
          </p:nvPr>
        </p:nvSpPr>
        <p:spPr/>
        <p:txBody>
          <a:bodyPr/>
          <a:lstStyle/>
          <a:p>
            <a:pPr marL="609600" indent="-609600"/>
            <a:r>
              <a:rPr lang="en-US" b="1" dirty="0">
                <a:solidFill>
                  <a:srgbClr val="D60093"/>
                </a:solidFill>
              </a:rPr>
              <a:t>To estimate the number of 1s in the most recent </a:t>
            </a:r>
            <a:r>
              <a:rPr lang="en-US" b="1" i="1" dirty="0">
                <a:solidFill>
                  <a:srgbClr val="D60093"/>
                </a:solidFill>
              </a:rPr>
              <a:t>N</a:t>
            </a:r>
            <a:r>
              <a:rPr lang="en-US" b="1" dirty="0">
                <a:solidFill>
                  <a:srgbClr val="D60093"/>
                </a:solidFill>
              </a:rPr>
              <a:t> bits:</a:t>
            </a:r>
          </a:p>
          <a:p>
            <a:pPr marL="990600" lvl="1" indent="-533400">
              <a:buFont typeface="Monotype Sorts" pitchFamily="-107" charset="2"/>
              <a:buAutoNum type="arabicPeriod"/>
            </a:pPr>
            <a:r>
              <a:rPr lang="en-US" b="1" dirty="0">
                <a:ea typeface="ＭＳ Ｐゴシック" pitchFamily="34" charset="-128"/>
              </a:rPr>
              <a:t>Sum the sizes of all buckets but the last</a:t>
            </a:r>
          </a:p>
          <a:p>
            <a:pPr marL="1886712" lvl="5" indent="-533400">
              <a:buNone/>
            </a:pPr>
            <a:r>
              <a:rPr lang="en-US" b="1" dirty="0">
                <a:solidFill>
                  <a:schemeClr val="bg1">
                    <a:lumMod val="50000"/>
                  </a:schemeClr>
                </a:solidFill>
                <a:ea typeface="ＭＳ Ｐゴシック" pitchFamily="34" charset="-128"/>
              </a:rPr>
              <a:t>(note “size” means the number of 1s in the bucket)</a:t>
            </a:r>
          </a:p>
          <a:p>
            <a:pPr marL="990600" lvl="1" indent="-533400">
              <a:buFont typeface="Monotype Sorts" pitchFamily="-107" charset="2"/>
              <a:buAutoNum type="arabicPeriod"/>
            </a:pPr>
            <a:r>
              <a:rPr lang="en-US" b="1" dirty="0">
                <a:ea typeface="ＭＳ Ｐゴシック" pitchFamily="34" charset="-128"/>
              </a:rPr>
              <a:t>Add half the size of the last bucket</a:t>
            </a:r>
          </a:p>
          <a:p>
            <a:pPr marL="609600" indent="-609600"/>
            <a:endParaRPr lang="en-US" dirty="0">
              <a:solidFill>
                <a:schemeClr val="accent2"/>
              </a:solidFill>
            </a:endParaRPr>
          </a:p>
          <a:p>
            <a:pPr marL="609600" indent="-609600"/>
            <a:r>
              <a:rPr lang="en-US" b="1" dirty="0">
                <a:solidFill>
                  <a:srgbClr val="0000FF"/>
                </a:solidFill>
              </a:rPr>
              <a:t>Remember:</a:t>
            </a:r>
            <a:r>
              <a:rPr lang="en-US" b="1" dirty="0"/>
              <a:t> </a:t>
            </a:r>
            <a:r>
              <a:rPr lang="en-US" dirty="0"/>
              <a:t>We do not know how many </a:t>
            </a:r>
            <a:r>
              <a:rPr lang="en-US" b="1" dirty="0"/>
              <a:t>1s </a:t>
            </a:r>
            <a:r>
              <a:rPr lang="en-US" dirty="0"/>
              <a:t/>
            </a:r>
            <a:br>
              <a:rPr lang="en-US" dirty="0"/>
            </a:br>
            <a:r>
              <a:rPr lang="en-US" dirty="0"/>
              <a:t>of the last bucket are still within the wanted window</a:t>
            </a:r>
          </a:p>
        </p:txBody>
      </p:sp>
      <p:sp>
        <p:nvSpPr>
          <p:cNvPr id="2" name="Slide Number Placeholder 1"/>
          <p:cNvSpPr>
            <a:spLocks noGrp="1"/>
          </p:cNvSpPr>
          <p:nvPr>
            <p:ph type="sldNum" sz="quarter" idx="12"/>
          </p:nvPr>
        </p:nvSpPr>
        <p:spPr/>
        <p:txBody>
          <a:bodyPr/>
          <a:lstStyle/>
          <a:p>
            <a:fld id="{19B12225-5612-419B-A8D5-4B8EEE4C217E}" type="slidenum">
              <a:rPr lang="en-US" smtClean="0"/>
              <a:pPr/>
              <a:t>145</a:t>
            </a:fld>
            <a:endParaRPr lang="en-US"/>
          </a:p>
        </p:txBody>
      </p:sp>
    </p:spTree>
    <p:extLst>
      <p:ext uri="{BB962C8B-B14F-4D97-AF65-F5344CB8AC3E}">
        <p14:creationId xmlns:p14="http://schemas.microsoft.com/office/powerpoint/2010/main" val="36356328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a:defRPr/>
            </a:pPr>
            <a:r>
              <a:rPr lang="en-US" dirty="0"/>
              <a:t>Example: </a:t>
            </a:r>
            <a:r>
              <a:rPr lang="en-US" dirty="0" err="1">
                <a:ea typeface="+mj-ea"/>
              </a:rPr>
              <a:t>Bucketized</a:t>
            </a:r>
            <a:r>
              <a:rPr lang="en-US" dirty="0">
                <a:ea typeface="+mj-ea"/>
              </a:rPr>
              <a:t> Stream</a:t>
            </a:r>
          </a:p>
        </p:txBody>
      </p:sp>
      <p:sp>
        <p:nvSpPr>
          <p:cNvPr id="39941" name="Text Box 16"/>
          <p:cNvSpPr txBox="1">
            <a:spLocks noChangeArrowheads="1"/>
          </p:cNvSpPr>
          <p:nvPr/>
        </p:nvSpPr>
        <p:spPr bwMode="auto">
          <a:xfrm>
            <a:off x="4098925" y="4433887"/>
            <a:ext cx="344966" cy="369332"/>
          </a:xfrm>
          <a:prstGeom prst="rect">
            <a:avLst/>
          </a:prstGeom>
          <a:noFill/>
          <a:ln w="9525">
            <a:noFill/>
            <a:miter lim="800000"/>
            <a:headEnd/>
            <a:tailEnd/>
          </a:ln>
        </p:spPr>
        <p:txBody>
          <a:bodyPr wrap="none">
            <a:spAutoFit/>
          </a:bodyPr>
          <a:lstStyle/>
          <a:p>
            <a:r>
              <a:rPr lang="en-US" b="1" i="1" dirty="0">
                <a:solidFill>
                  <a:srgbClr val="008000"/>
                </a:solidFill>
              </a:rPr>
              <a:t>N</a:t>
            </a:r>
          </a:p>
        </p:txBody>
      </p:sp>
      <p:sp>
        <p:nvSpPr>
          <p:cNvPr id="39942" name="Line 17"/>
          <p:cNvSpPr>
            <a:spLocks noChangeShapeType="1"/>
          </p:cNvSpPr>
          <p:nvPr/>
        </p:nvSpPr>
        <p:spPr bwMode="auto">
          <a:xfrm flipH="1">
            <a:off x="838200" y="4648200"/>
            <a:ext cx="3276600" cy="0"/>
          </a:xfrm>
          <a:prstGeom prst="line">
            <a:avLst/>
          </a:prstGeom>
          <a:noFill/>
          <a:ln w="28575">
            <a:solidFill>
              <a:srgbClr val="008000"/>
            </a:solidFill>
            <a:round/>
            <a:headEnd/>
            <a:tailEnd type="triangle" w="med" len="med"/>
          </a:ln>
        </p:spPr>
        <p:txBody>
          <a:bodyPr/>
          <a:lstStyle/>
          <a:p>
            <a:endParaRPr lang="en-US"/>
          </a:p>
        </p:txBody>
      </p:sp>
      <p:sp>
        <p:nvSpPr>
          <p:cNvPr id="39943" name="Line 18"/>
          <p:cNvSpPr>
            <a:spLocks noChangeShapeType="1"/>
          </p:cNvSpPr>
          <p:nvPr/>
        </p:nvSpPr>
        <p:spPr bwMode="auto">
          <a:xfrm>
            <a:off x="4495800" y="4648200"/>
            <a:ext cx="4419600" cy="0"/>
          </a:xfrm>
          <a:prstGeom prst="line">
            <a:avLst/>
          </a:prstGeom>
          <a:noFill/>
          <a:ln w="28575">
            <a:solidFill>
              <a:srgbClr val="008000"/>
            </a:solidFill>
            <a:round/>
            <a:headEnd/>
            <a:tailEnd type="triangle" w="med" len="med"/>
          </a:ln>
        </p:spPr>
        <p:txBody>
          <a:bodyPr/>
          <a:lstStyle/>
          <a:p>
            <a:endParaRPr lang="en-US"/>
          </a:p>
        </p:txBody>
      </p:sp>
      <p:sp>
        <p:nvSpPr>
          <p:cNvPr id="39944" name="Line 20"/>
          <p:cNvSpPr>
            <a:spLocks noChangeShapeType="1"/>
          </p:cNvSpPr>
          <p:nvPr/>
        </p:nvSpPr>
        <p:spPr bwMode="auto">
          <a:xfrm flipH="1">
            <a:off x="8305800" y="3124200"/>
            <a:ext cx="228600" cy="685800"/>
          </a:xfrm>
          <a:prstGeom prst="line">
            <a:avLst/>
          </a:prstGeom>
          <a:noFill/>
          <a:ln w="9525">
            <a:solidFill>
              <a:srgbClr val="008000"/>
            </a:solidFill>
            <a:round/>
            <a:headEnd/>
            <a:tailEnd type="triangle" w="med" len="med"/>
          </a:ln>
        </p:spPr>
        <p:txBody>
          <a:bodyPr/>
          <a:lstStyle/>
          <a:p>
            <a:endParaRPr lang="en-US"/>
          </a:p>
        </p:txBody>
      </p:sp>
      <p:sp>
        <p:nvSpPr>
          <p:cNvPr id="39945" name="Line 21"/>
          <p:cNvSpPr>
            <a:spLocks noChangeShapeType="1"/>
          </p:cNvSpPr>
          <p:nvPr/>
        </p:nvSpPr>
        <p:spPr bwMode="auto">
          <a:xfrm>
            <a:off x="8534400" y="3124200"/>
            <a:ext cx="152400" cy="685800"/>
          </a:xfrm>
          <a:prstGeom prst="line">
            <a:avLst/>
          </a:prstGeom>
          <a:noFill/>
          <a:ln w="9525">
            <a:solidFill>
              <a:srgbClr val="008000"/>
            </a:solidFill>
            <a:round/>
            <a:headEnd/>
            <a:tailEnd type="triangle" w="med" len="med"/>
          </a:ln>
        </p:spPr>
        <p:txBody>
          <a:bodyPr/>
          <a:lstStyle/>
          <a:p>
            <a:endParaRPr lang="en-US"/>
          </a:p>
        </p:txBody>
      </p:sp>
      <p:sp>
        <p:nvSpPr>
          <p:cNvPr id="39946" name="Text Box 22"/>
          <p:cNvSpPr txBox="1">
            <a:spLocks noChangeArrowheads="1"/>
          </p:cNvSpPr>
          <p:nvPr/>
        </p:nvSpPr>
        <p:spPr bwMode="auto">
          <a:xfrm>
            <a:off x="7391400" y="2438400"/>
            <a:ext cx="787395" cy="646331"/>
          </a:xfrm>
          <a:prstGeom prst="rect">
            <a:avLst/>
          </a:prstGeom>
          <a:noFill/>
          <a:ln w="9525">
            <a:noFill/>
            <a:miter lim="800000"/>
            <a:headEnd/>
            <a:tailEnd/>
          </a:ln>
        </p:spPr>
        <p:txBody>
          <a:bodyPr wrap="none">
            <a:spAutoFit/>
          </a:bodyPr>
          <a:lstStyle/>
          <a:p>
            <a:r>
              <a:rPr lang="en-US">
                <a:solidFill>
                  <a:srgbClr val="008000"/>
                </a:solidFill>
                <a:latin typeface="Arial" pitchFamily="34" charset="0"/>
                <a:cs typeface="Arial" pitchFamily="34" charset="0"/>
              </a:rPr>
              <a:t>1 of</a:t>
            </a:r>
          </a:p>
          <a:p>
            <a:r>
              <a:rPr lang="en-US">
                <a:solidFill>
                  <a:srgbClr val="008000"/>
                </a:solidFill>
                <a:latin typeface="Arial" pitchFamily="34" charset="0"/>
                <a:cs typeface="Arial" pitchFamily="34" charset="0"/>
              </a:rPr>
              <a:t>size 2</a:t>
            </a:r>
          </a:p>
        </p:txBody>
      </p:sp>
      <p:sp>
        <p:nvSpPr>
          <p:cNvPr id="39947" name="Line 23"/>
          <p:cNvSpPr>
            <a:spLocks noChangeShapeType="1"/>
          </p:cNvSpPr>
          <p:nvPr/>
        </p:nvSpPr>
        <p:spPr bwMode="auto">
          <a:xfrm>
            <a:off x="7848600" y="3124200"/>
            <a:ext cx="152400" cy="685800"/>
          </a:xfrm>
          <a:prstGeom prst="line">
            <a:avLst/>
          </a:prstGeom>
          <a:noFill/>
          <a:ln w="9525">
            <a:solidFill>
              <a:srgbClr val="008000"/>
            </a:solidFill>
            <a:round/>
            <a:headEnd/>
            <a:tailEnd type="triangle" w="med" len="med"/>
          </a:ln>
        </p:spPr>
        <p:txBody>
          <a:bodyPr/>
          <a:lstStyle/>
          <a:p>
            <a:endParaRPr lang="en-US"/>
          </a:p>
        </p:txBody>
      </p:sp>
      <p:sp>
        <p:nvSpPr>
          <p:cNvPr id="39948" name="Text Box 24"/>
          <p:cNvSpPr txBox="1">
            <a:spLocks noChangeArrowheads="1"/>
          </p:cNvSpPr>
          <p:nvPr/>
        </p:nvSpPr>
        <p:spPr bwMode="auto">
          <a:xfrm>
            <a:off x="6324600" y="2438400"/>
            <a:ext cx="787395" cy="646331"/>
          </a:xfrm>
          <a:prstGeom prst="rect">
            <a:avLst/>
          </a:prstGeom>
          <a:noFill/>
          <a:ln w="9525">
            <a:noFill/>
            <a:miter lim="800000"/>
            <a:headEnd/>
            <a:tailEnd/>
          </a:ln>
        </p:spPr>
        <p:txBody>
          <a:bodyPr wrap="none">
            <a:spAutoFit/>
          </a:bodyPr>
          <a:lstStyle/>
          <a:p>
            <a:r>
              <a:rPr lang="en-US">
                <a:solidFill>
                  <a:srgbClr val="008000"/>
                </a:solidFill>
                <a:latin typeface="Arial" pitchFamily="34" charset="0"/>
                <a:cs typeface="Arial" pitchFamily="34" charset="0"/>
              </a:rPr>
              <a:t>2 of</a:t>
            </a:r>
          </a:p>
          <a:p>
            <a:r>
              <a:rPr lang="en-US">
                <a:solidFill>
                  <a:srgbClr val="008000"/>
                </a:solidFill>
                <a:latin typeface="Arial" pitchFamily="34" charset="0"/>
                <a:cs typeface="Arial" pitchFamily="34" charset="0"/>
              </a:rPr>
              <a:t>size 4</a:t>
            </a:r>
          </a:p>
        </p:txBody>
      </p:sp>
      <p:sp>
        <p:nvSpPr>
          <p:cNvPr id="39949" name="Line 25"/>
          <p:cNvSpPr>
            <a:spLocks noChangeShapeType="1"/>
          </p:cNvSpPr>
          <p:nvPr/>
        </p:nvSpPr>
        <p:spPr bwMode="auto">
          <a:xfrm flipH="1">
            <a:off x="6324600" y="3124200"/>
            <a:ext cx="381000" cy="685800"/>
          </a:xfrm>
          <a:prstGeom prst="line">
            <a:avLst/>
          </a:prstGeom>
          <a:noFill/>
          <a:ln w="9525">
            <a:solidFill>
              <a:srgbClr val="008000"/>
            </a:solidFill>
            <a:round/>
            <a:headEnd/>
            <a:tailEnd type="triangle" w="med" len="med"/>
          </a:ln>
        </p:spPr>
        <p:txBody>
          <a:bodyPr/>
          <a:lstStyle/>
          <a:p>
            <a:endParaRPr lang="en-US"/>
          </a:p>
        </p:txBody>
      </p:sp>
      <p:sp>
        <p:nvSpPr>
          <p:cNvPr id="39950" name="Line 26"/>
          <p:cNvSpPr>
            <a:spLocks noChangeShapeType="1"/>
          </p:cNvSpPr>
          <p:nvPr/>
        </p:nvSpPr>
        <p:spPr bwMode="auto">
          <a:xfrm>
            <a:off x="6705600" y="3124200"/>
            <a:ext cx="381000" cy="685800"/>
          </a:xfrm>
          <a:prstGeom prst="line">
            <a:avLst/>
          </a:prstGeom>
          <a:noFill/>
          <a:ln w="9525">
            <a:solidFill>
              <a:srgbClr val="008000"/>
            </a:solidFill>
            <a:round/>
            <a:headEnd/>
            <a:tailEnd type="triangle" w="med" len="med"/>
          </a:ln>
        </p:spPr>
        <p:txBody>
          <a:bodyPr/>
          <a:lstStyle/>
          <a:p>
            <a:endParaRPr lang="en-US"/>
          </a:p>
        </p:txBody>
      </p:sp>
      <p:sp>
        <p:nvSpPr>
          <p:cNvPr id="39951" name="Text Box 27"/>
          <p:cNvSpPr txBox="1">
            <a:spLocks noChangeArrowheads="1"/>
          </p:cNvSpPr>
          <p:nvPr/>
        </p:nvSpPr>
        <p:spPr bwMode="auto">
          <a:xfrm>
            <a:off x="3733800" y="2438400"/>
            <a:ext cx="787395" cy="646331"/>
          </a:xfrm>
          <a:prstGeom prst="rect">
            <a:avLst/>
          </a:prstGeom>
          <a:noFill/>
          <a:ln w="9525">
            <a:noFill/>
            <a:miter lim="800000"/>
            <a:headEnd/>
            <a:tailEnd/>
          </a:ln>
        </p:spPr>
        <p:txBody>
          <a:bodyPr wrap="none">
            <a:spAutoFit/>
          </a:bodyPr>
          <a:lstStyle/>
          <a:p>
            <a:r>
              <a:rPr lang="en-US">
                <a:solidFill>
                  <a:srgbClr val="008000"/>
                </a:solidFill>
                <a:latin typeface="Arial" pitchFamily="34" charset="0"/>
                <a:cs typeface="Arial" pitchFamily="34" charset="0"/>
              </a:rPr>
              <a:t>2 of</a:t>
            </a:r>
          </a:p>
          <a:p>
            <a:r>
              <a:rPr lang="en-US">
                <a:solidFill>
                  <a:srgbClr val="008000"/>
                </a:solidFill>
                <a:latin typeface="Arial" pitchFamily="34" charset="0"/>
                <a:cs typeface="Arial" pitchFamily="34" charset="0"/>
              </a:rPr>
              <a:t>size 8</a:t>
            </a:r>
          </a:p>
        </p:txBody>
      </p:sp>
      <p:sp>
        <p:nvSpPr>
          <p:cNvPr id="39952" name="Line 28"/>
          <p:cNvSpPr>
            <a:spLocks noChangeShapeType="1"/>
          </p:cNvSpPr>
          <p:nvPr/>
        </p:nvSpPr>
        <p:spPr bwMode="auto">
          <a:xfrm flipH="1">
            <a:off x="2971800" y="3124200"/>
            <a:ext cx="1143000" cy="685800"/>
          </a:xfrm>
          <a:prstGeom prst="line">
            <a:avLst/>
          </a:prstGeom>
          <a:noFill/>
          <a:ln w="9525">
            <a:solidFill>
              <a:srgbClr val="008000"/>
            </a:solidFill>
            <a:round/>
            <a:headEnd/>
            <a:tailEnd type="triangle" w="med" len="med"/>
          </a:ln>
        </p:spPr>
        <p:txBody>
          <a:bodyPr/>
          <a:lstStyle/>
          <a:p>
            <a:endParaRPr lang="en-US"/>
          </a:p>
        </p:txBody>
      </p:sp>
      <p:sp>
        <p:nvSpPr>
          <p:cNvPr id="39953" name="Line 29"/>
          <p:cNvSpPr>
            <a:spLocks noChangeShapeType="1"/>
          </p:cNvSpPr>
          <p:nvPr/>
        </p:nvSpPr>
        <p:spPr bwMode="auto">
          <a:xfrm>
            <a:off x="4114800" y="3124200"/>
            <a:ext cx="838200" cy="685800"/>
          </a:xfrm>
          <a:prstGeom prst="line">
            <a:avLst/>
          </a:prstGeom>
          <a:noFill/>
          <a:ln w="9525">
            <a:solidFill>
              <a:srgbClr val="008000"/>
            </a:solidFill>
            <a:round/>
            <a:headEnd/>
            <a:tailEnd type="triangle" w="med" len="med"/>
          </a:ln>
        </p:spPr>
        <p:txBody>
          <a:bodyPr/>
          <a:lstStyle/>
          <a:p>
            <a:endParaRPr lang="en-US"/>
          </a:p>
        </p:txBody>
      </p:sp>
      <p:sp>
        <p:nvSpPr>
          <p:cNvPr id="39954" name="Text Box 30"/>
          <p:cNvSpPr txBox="1">
            <a:spLocks noChangeArrowheads="1"/>
          </p:cNvSpPr>
          <p:nvPr/>
        </p:nvSpPr>
        <p:spPr bwMode="auto">
          <a:xfrm>
            <a:off x="685800" y="2438400"/>
            <a:ext cx="1928733" cy="923330"/>
          </a:xfrm>
          <a:prstGeom prst="rect">
            <a:avLst/>
          </a:prstGeom>
          <a:noFill/>
          <a:ln w="9525">
            <a:noFill/>
            <a:miter lim="800000"/>
            <a:headEnd/>
            <a:tailEnd/>
          </a:ln>
        </p:spPr>
        <p:txBody>
          <a:bodyPr wrap="none">
            <a:spAutoFit/>
          </a:bodyPr>
          <a:lstStyle/>
          <a:p>
            <a:r>
              <a:rPr lang="en-US">
                <a:solidFill>
                  <a:srgbClr val="008000"/>
                </a:solidFill>
                <a:latin typeface="Arial" pitchFamily="34" charset="0"/>
                <a:cs typeface="Arial" pitchFamily="34" charset="0"/>
              </a:rPr>
              <a:t>At least 1 of</a:t>
            </a:r>
          </a:p>
          <a:p>
            <a:r>
              <a:rPr lang="en-US">
                <a:solidFill>
                  <a:srgbClr val="008000"/>
                </a:solidFill>
                <a:latin typeface="Arial" pitchFamily="34" charset="0"/>
                <a:cs typeface="Arial" pitchFamily="34" charset="0"/>
              </a:rPr>
              <a:t>size 16.  Partially</a:t>
            </a:r>
          </a:p>
          <a:p>
            <a:r>
              <a:rPr lang="en-US">
                <a:solidFill>
                  <a:srgbClr val="008000"/>
                </a:solidFill>
                <a:latin typeface="Arial" pitchFamily="34" charset="0"/>
                <a:cs typeface="Arial" pitchFamily="34" charset="0"/>
              </a:rPr>
              <a:t>beyond window.</a:t>
            </a:r>
          </a:p>
        </p:txBody>
      </p:sp>
      <p:sp>
        <p:nvSpPr>
          <p:cNvPr id="39955" name="Line 31"/>
          <p:cNvSpPr>
            <a:spLocks noChangeShapeType="1"/>
          </p:cNvSpPr>
          <p:nvPr/>
        </p:nvSpPr>
        <p:spPr bwMode="auto">
          <a:xfrm>
            <a:off x="1600200" y="3429000"/>
            <a:ext cx="0" cy="381000"/>
          </a:xfrm>
          <a:prstGeom prst="line">
            <a:avLst/>
          </a:prstGeom>
          <a:noFill/>
          <a:ln w="9525">
            <a:solidFill>
              <a:srgbClr val="008000"/>
            </a:solidFill>
            <a:round/>
            <a:headEnd/>
            <a:tailEnd type="triangle" w="med" len="med"/>
          </a:ln>
        </p:spPr>
        <p:txBody>
          <a:bodyPr/>
          <a:lstStyle/>
          <a:p>
            <a:endParaRPr lang="en-US"/>
          </a:p>
        </p:txBody>
      </p:sp>
      <p:sp>
        <p:nvSpPr>
          <p:cNvPr id="39956" name="Text Box 32"/>
          <p:cNvSpPr txBox="1">
            <a:spLocks noChangeArrowheads="1"/>
          </p:cNvSpPr>
          <p:nvPr/>
        </p:nvSpPr>
        <p:spPr bwMode="auto">
          <a:xfrm>
            <a:off x="8229600" y="2438400"/>
            <a:ext cx="787395" cy="646331"/>
          </a:xfrm>
          <a:prstGeom prst="rect">
            <a:avLst/>
          </a:prstGeom>
          <a:noFill/>
          <a:ln w="9525">
            <a:noFill/>
            <a:miter lim="800000"/>
            <a:headEnd/>
            <a:tailEnd/>
          </a:ln>
        </p:spPr>
        <p:txBody>
          <a:bodyPr wrap="none">
            <a:spAutoFit/>
          </a:bodyPr>
          <a:lstStyle/>
          <a:p>
            <a:r>
              <a:rPr lang="en-US">
                <a:solidFill>
                  <a:srgbClr val="008000"/>
                </a:solidFill>
                <a:latin typeface="Arial" pitchFamily="34" charset="0"/>
                <a:cs typeface="Arial" pitchFamily="34" charset="0"/>
              </a:rPr>
              <a:t>2 of</a:t>
            </a:r>
          </a:p>
          <a:p>
            <a:r>
              <a:rPr lang="en-US">
                <a:solidFill>
                  <a:srgbClr val="008000"/>
                </a:solidFill>
                <a:latin typeface="Arial" pitchFamily="34" charset="0"/>
                <a:cs typeface="Arial" pitchFamily="34" charset="0"/>
              </a:rPr>
              <a:t>size 1</a:t>
            </a:r>
          </a:p>
        </p:txBody>
      </p:sp>
      <p:grpSp>
        <p:nvGrpSpPr>
          <p:cNvPr id="34" name="Group 33"/>
          <p:cNvGrpSpPr>
            <a:grpSpLocks/>
          </p:cNvGrpSpPr>
          <p:nvPr/>
        </p:nvGrpSpPr>
        <p:grpSpPr bwMode="auto">
          <a:xfrm>
            <a:off x="0" y="3804486"/>
            <a:ext cx="9083677" cy="369888"/>
            <a:chOff x="-6" y="2400"/>
            <a:chExt cx="5722" cy="233"/>
          </a:xfrm>
        </p:grpSpPr>
        <p:sp>
          <p:nvSpPr>
            <p:cNvPr id="35" name="Text Box 3"/>
            <p:cNvSpPr txBox="1">
              <a:spLocks noChangeArrowheads="1"/>
            </p:cNvSpPr>
            <p:nvPr/>
          </p:nvSpPr>
          <p:spPr bwMode="auto">
            <a:xfrm>
              <a:off x="16" y="2400"/>
              <a:ext cx="5700" cy="233"/>
            </a:xfrm>
            <a:prstGeom prst="rect">
              <a:avLst/>
            </a:prstGeom>
            <a:noFill/>
            <a:ln w="9525">
              <a:noFill/>
              <a:miter lim="800000"/>
              <a:headEnd/>
              <a:tailEnd/>
            </a:ln>
          </p:spPr>
          <p:txBody>
            <a:bodyPr wrap="none">
              <a:spAutoFit/>
            </a:bodyPr>
            <a:lstStyle/>
            <a:p>
              <a:r>
                <a:rPr lang="en-US" dirty="0">
                  <a:latin typeface="Tahoma" pitchFamily="34" charset="0"/>
                  <a:ea typeface="Tahoma" pitchFamily="34" charset="0"/>
                  <a:cs typeface="Tahoma" pitchFamily="34" charset="0"/>
                </a:rPr>
                <a:t>1001010110001011010101010101011010101010101110101010111010100010110010</a:t>
              </a:r>
            </a:p>
          </p:txBody>
        </p:sp>
        <p:sp>
          <p:nvSpPr>
            <p:cNvPr id="36" name="Rectangle 5"/>
            <p:cNvSpPr>
              <a:spLocks noChangeArrowheads="1"/>
            </p:cNvSpPr>
            <p:nvPr/>
          </p:nvSpPr>
          <p:spPr bwMode="auto">
            <a:xfrm>
              <a:off x="5444" y="2418"/>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37" name="Rectangle 6"/>
            <p:cNvSpPr>
              <a:spLocks noChangeArrowheads="1"/>
            </p:cNvSpPr>
            <p:nvPr/>
          </p:nvSpPr>
          <p:spPr bwMode="auto">
            <a:xfrm>
              <a:off x="5216" y="2418"/>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38" name="Rectangle 8"/>
            <p:cNvSpPr>
              <a:spLocks noChangeArrowheads="1"/>
            </p:cNvSpPr>
            <p:nvPr/>
          </p:nvSpPr>
          <p:spPr bwMode="auto">
            <a:xfrm>
              <a:off x="4983" y="2418"/>
              <a:ext cx="227" cy="192"/>
            </a:xfrm>
            <a:prstGeom prst="rect">
              <a:avLst/>
            </a:prstGeom>
            <a:solidFill>
              <a:srgbClr val="FFFF00">
                <a:alpha val="50195"/>
              </a:srgbClr>
            </a:solidFill>
            <a:ln w="9525">
              <a:solidFill>
                <a:schemeClr val="tx1"/>
              </a:solidFill>
              <a:miter lim="800000"/>
              <a:headEnd/>
              <a:tailEnd/>
            </a:ln>
          </p:spPr>
          <p:txBody>
            <a:bodyPr wrap="none" anchor="ctr"/>
            <a:lstStyle/>
            <a:p>
              <a:endParaRPr lang="en-US"/>
            </a:p>
          </p:txBody>
        </p:sp>
        <p:sp>
          <p:nvSpPr>
            <p:cNvPr id="39" name="Rectangle 38"/>
            <p:cNvSpPr>
              <a:spLocks noChangeArrowheads="1"/>
            </p:cNvSpPr>
            <p:nvPr/>
          </p:nvSpPr>
          <p:spPr bwMode="auto">
            <a:xfrm>
              <a:off x="4271" y="2418"/>
              <a:ext cx="480" cy="192"/>
            </a:xfrm>
            <a:prstGeom prst="rect">
              <a:avLst/>
            </a:prstGeom>
            <a:solidFill>
              <a:srgbClr val="CC99FF">
                <a:alpha val="50195"/>
              </a:srgbClr>
            </a:solidFill>
            <a:ln w="9525">
              <a:solidFill>
                <a:schemeClr val="tx1"/>
              </a:solidFill>
              <a:miter lim="800000"/>
              <a:headEnd/>
              <a:tailEnd/>
            </a:ln>
          </p:spPr>
          <p:txBody>
            <a:bodyPr wrap="none" anchor="ctr"/>
            <a:lstStyle/>
            <a:p>
              <a:endParaRPr lang="en-US"/>
            </a:p>
          </p:txBody>
        </p:sp>
        <p:sp>
          <p:nvSpPr>
            <p:cNvPr id="40" name="Rectangle 39"/>
            <p:cNvSpPr>
              <a:spLocks noChangeArrowheads="1"/>
            </p:cNvSpPr>
            <p:nvPr/>
          </p:nvSpPr>
          <p:spPr bwMode="auto">
            <a:xfrm>
              <a:off x="3734" y="2418"/>
              <a:ext cx="528" cy="192"/>
            </a:xfrm>
            <a:prstGeom prst="rect">
              <a:avLst/>
            </a:prstGeom>
            <a:solidFill>
              <a:srgbClr val="CC99FF">
                <a:alpha val="50195"/>
              </a:srgbClr>
            </a:solidFill>
            <a:ln w="9525">
              <a:solidFill>
                <a:schemeClr val="tx1"/>
              </a:solidFill>
              <a:miter lim="800000"/>
              <a:headEnd/>
              <a:tailEnd/>
            </a:ln>
          </p:spPr>
          <p:txBody>
            <a:bodyPr wrap="none" anchor="ctr"/>
            <a:lstStyle/>
            <a:p>
              <a:endParaRPr lang="en-US"/>
            </a:p>
          </p:txBody>
        </p:sp>
        <p:sp>
          <p:nvSpPr>
            <p:cNvPr id="41" name="Rectangle 40"/>
            <p:cNvSpPr>
              <a:spLocks noChangeArrowheads="1"/>
            </p:cNvSpPr>
            <p:nvPr/>
          </p:nvSpPr>
          <p:spPr bwMode="auto">
            <a:xfrm>
              <a:off x="2621" y="2418"/>
              <a:ext cx="1008"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42" name="Rectangle 41"/>
            <p:cNvSpPr>
              <a:spLocks noChangeArrowheads="1"/>
            </p:cNvSpPr>
            <p:nvPr/>
          </p:nvSpPr>
          <p:spPr bwMode="auto">
            <a:xfrm>
              <a:off x="1430" y="2418"/>
              <a:ext cx="1104"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43" name="Rectangle 42"/>
            <p:cNvSpPr>
              <a:spLocks noChangeArrowheads="1"/>
            </p:cNvSpPr>
            <p:nvPr/>
          </p:nvSpPr>
          <p:spPr bwMode="auto">
            <a:xfrm>
              <a:off x="-6" y="2418"/>
              <a:ext cx="1344" cy="192"/>
            </a:xfrm>
            <a:prstGeom prst="rect">
              <a:avLst/>
            </a:prstGeom>
            <a:solidFill>
              <a:srgbClr val="FFCC99">
                <a:alpha val="50195"/>
              </a:srgbClr>
            </a:solidFill>
            <a:ln w="9525">
              <a:solidFill>
                <a:schemeClr val="tx1"/>
              </a:solidFill>
              <a:miter lim="800000"/>
              <a:headEnd/>
              <a:tailEnd/>
            </a:ln>
          </p:spPr>
          <p:txBody>
            <a:bodyPr wrap="none" anchor="ctr"/>
            <a:lstStyle/>
            <a:p>
              <a:endParaRPr lang="en-US"/>
            </a:p>
          </p:txBody>
        </p:sp>
      </p:grpSp>
      <p:sp>
        <p:nvSpPr>
          <p:cNvPr id="2" name="Slide Number Placeholder 1"/>
          <p:cNvSpPr>
            <a:spLocks noGrp="1"/>
          </p:cNvSpPr>
          <p:nvPr>
            <p:ph type="sldNum" sz="quarter" idx="12"/>
          </p:nvPr>
        </p:nvSpPr>
        <p:spPr/>
        <p:txBody>
          <a:bodyPr/>
          <a:lstStyle/>
          <a:p>
            <a:fld id="{19B12225-5612-419B-A8D5-4B8EEE4C217E}" type="slidenum">
              <a:rPr lang="en-US" smtClean="0"/>
              <a:pPr/>
              <a:t>146</a:t>
            </a:fld>
            <a:endParaRPr lang="en-US"/>
          </a:p>
        </p:txBody>
      </p:sp>
    </p:spTree>
    <p:extLst>
      <p:ext uri="{BB962C8B-B14F-4D97-AF65-F5344CB8AC3E}">
        <p14:creationId xmlns:p14="http://schemas.microsoft.com/office/powerpoint/2010/main" val="969663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1081E6-680B-8F4B-B785-A3FED455E8DE}"/>
              </a:ext>
            </a:extLst>
          </p:cNvPr>
          <p:cNvSpPr>
            <a:spLocks noGrp="1"/>
          </p:cNvSpPr>
          <p:nvPr>
            <p:ph type="sldNum" sz="quarter" idx="12"/>
          </p:nvPr>
        </p:nvSpPr>
        <p:spPr/>
        <p:txBody>
          <a:bodyPr/>
          <a:lstStyle/>
          <a:p>
            <a:fld id="{19B12225-5612-419B-A8D5-4B8EEE4C217E}" type="slidenum">
              <a:rPr lang="en-US" smtClean="0"/>
              <a:pPr/>
              <a:t>147</a:t>
            </a:fld>
            <a:endParaRPr lang="en-US"/>
          </a:p>
        </p:txBody>
      </p:sp>
      <p:pic>
        <p:nvPicPr>
          <p:cNvPr id="3" name="Picture 2">
            <a:extLst>
              <a:ext uri="{FF2B5EF4-FFF2-40B4-BE49-F238E27FC236}">
                <a16:creationId xmlns:a16="http://schemas.microsoft.com/office/drawing/2014/main" id="{17374C7A-5222-174A-996C-AB87ACF8CAF3}"/>
              </a:ext>
            </a:extLst>
          </p:cNvPr>
          <p:cNvPicPr>
            <a:picLocks noChangeAspect="1"/>
          </p:cNvPicPr>
          <p:nvPr/>
        </p:nvPicPr>
        <p:blipFill>
          <a:blip r:embed="rId2"/>
          <a:stretch>
            <a:fillRect/>
          </a:stretch>
        </p:blipFill>
        <p:spPr>
          <a:xfrm>
            <a:off x="152400" y="132907"/>
            <a:ext cx="8795446" cy="6450773"/>
          </a:xfrm>
          <a:prstGeom prst="rect">
            <a:avLst/>
          </a:prstGeom>
        </p:spPr>
      </p:pic>
    </p:spTree>
    <p:extLst>
      <p:ext uri="{BB962C8B-B14F-4D97-AF65-F5344CB8AC3E}">
        <p14:creationId xmlns:p14="http://schemas.microsoft.com/office/powerpoint/2010/main" val="25526752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9B12225-5612-419B-A8D5-4B8EEE4C217E}" type="slidenum">
              <a:rPr lang="en-US" smtClean="0"/>
              <a:pPr/>
              <a:t>148</a:t>
            </a:fld>
            <a:endParaRPr lang="en-US"/>
          </a:p>
        </p:txBody>
      </p:sp>
      <p:pic>
        <p:nvPicPr>
          <p:cNvPr id="3" name="Picture 2"/>
          <p:cNvPicPr>
            <a:picLocks noChangeAspect="1"/>
          </p:cNvPicPr>
          <p:nvPr/>
        </p:nvPicPr>
        <p:blipFill>
          <a:blip r:embed="rId2"/>
          <a:stretch>
            <a:fillRect/>
          </a:stretch>
        </p:blipFill>
        <p:spPr>
          <a:xfrm>
            <a:off x="228600" y="152400"/>
            <a:ext cx="8709660" cy="6431280"/>
          </a:xfrm>
          <a:prstGeom prst="rect">
            <a:avLst/>
          </a:prstGeom>
          <a:solidFill>
            <a:schemeClr val="bg1"/>
          </a:solidFill>
          <a:ln>
            <a:solidFill>
              <a:schemeClr val="tx1"/>
            </a:solidFill>
          </a:ln>
        </p:spPr>
      </p:pic>
    </p:spTree>
    <p:extLst>
      <p:ext uri="{BB962C8B-B14F-4D97-AF65-F5344CB8AC3E}">
        <p14:creationId xmlns:p14="http://schemas.microsoft.com/office/powerpoint/2010/main" val="245218054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Counting 1’s in a Window </a:t>
            </a:r>
          </a:p>
        </p:txBody>
      </p:sp>
      <p:sp>
        <p:nvSpPr>
          <p:cNvPr id="3" name="Content Placeholder 2"/>
          <p:cNvSpPr>
            <a:spLocks noGrp="1"/>
          </p:cNvSpPr>
          <p:nvPr>
            <p:ph idx="1"/>
          </p:nvPr>
        </p:nvSpPr>
        <p:spPr>
          <a:xfrm>
            <a:off x="228600" y="2895600"/>
            <a:ext cx="7239000" cy="3688080"/>
          </a:xfrm>
        </p:spPr>
        <p:txBody>
          <a:bodyPr>
            <a:normAutofit/>
          </a:bodyPr>
          <a:lstStyle/>
          <a:p>
            <a:r>
              <a:rPr lang="en-IN" sz="2000" dirty="0"/>
              <a:t>Window divided into buckets represented by</a:t>
            </a:r>
          </a:p>
          <a:p>
            <a:pPr lvl="1"/>
            <a:r>
              <a:rPr lang="en-IN" sz="1800" dirty="0"/>
              <a:t>Timestamp of right end</a:t>
            </a:r>
          </a:p>
          <a:p>
            <a:pPr lvl="1"/>
            <a:r>
              <a:rPr lang="en-IN" sz="1800" dirty="0">
                <a:solidFill>
                  <a:schemeClr val="accent6">
                    <a:lumMod val="75000"/>
                  </a:schemeClr>
                </a:solidFill>
              </a:rPr>
              <a:t>Size </a:t>
            </a:r>
            <a:r>
              <a:rPr lang="en-IN" sz="1800" dirty="0"/>
              <a:t>: Number of 1’s in a bucket (</a:t>
            </a:r>
            <a:r>
              <a:rPr lang="en-IN" sz="1800" dirty="0" err="1"/>
              <a:t>pow</a:t>
            </a:r>
            <a:r>
              <a:rPr lang="en-IN" sz="1800" dirty="0"/>
              <a:t>. of 2)</a:t>
            </a:r>
          </a:p>
          <a:p>
            <a:pPr lvl="1"/>
            <a:endParaRPr lang="en-IN" sz="1800" dirty="0"/>
          </a:p>
          <a:p>
            <a:r>
              <a:rPr lang="en-IN" sz="2200" dirty="0"/>
              <a:t>Estimating 1’s in last k=10 bits</a:t>
            </a:r>
          </a:p>
          <a:p>
            <a:pPr lvl="1"/>
            <a:r>
              <a:rPr lang="en-IN" sz="1800" dirty="0"/>
              <a:t>Exact Count = </a:t>
            </a:r>
            <a:r>
              <a:rPr lang="en-IN" sz="1800" b="1" dirty="0"/>
              <a:t>5</a:t>
            </a:r>
          </a:p>
          <a:p>
            <a:pPr lvl="1"/>
            <a:r>
              <a:rPr lang="en-IN" sz="1800" dirty="0"/>
              <a:t>Estimate = Sum size of all but last and add ½ of the last bucket</a:t>
            </a:r>
          </a:p>
          <a:p>
            <a:pPr lvl="1"/>
            <a:r>
              <a:rPr lang="en-IN" sz="1800" dirty="0"/>
              <a:t>                 = (1) + (1) + (2) + (4</a:t>
            </a:r>
            <a:r>
              <a:rPr lang="en-IN" sz="1800" dirty="0">
                <a:sym typeface="Symbol"/>
              </a:rPr>
              <a:t>2) = </a:t>
            </a:r>
            <a:r>
              <a:rPr lang="en-IN" sz="1800" b="1" dirty="0">
                <a:sym typeface="Symbol"/>
              </a:rPr>
              <a:t>6</a:t>
            </a:r>
            <a:endParaRPr lang="en-IN" sz="1800" b="1" dirty="0"/>
          </a:p>
        </p:txBody>
      </p:sp>
      <p:sp>
        <p:nvSpPr>
          <p:cNvPr id="5" name="Rectangle 4"/>
          <p:cNvSpPr/>
          <p:nvPr/>
        </p:nvSpPr>
        <p:spPr>
          <a:xfrm>
            <a:off x="44958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0</a:t>
            </a:r>
          </a:p>
        </p:txBody>
      </p:sp>
      <p:sp>
        <p:nvSpPr>
          <p:cNvPr id="6" name="Rectangle 5"/>
          <p:cNvSpPr/>
          <p:nvPr/>
        </p:nvSpPr>
        <p:spPr>
          <a:xfrm>
            <a:off x="48006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7" name="Rectangle 6"/>
          <p:cNvSpPr/>
          <p:nvPr/>
        </p:nvSpPr>
        <p:spPr>
          <a:xfrm>
            <a:off x="51054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8" name="Rectangle 7"/>
          <p:cNvSpPr/>
          <p:nvPr/>
        </p:nvSpPr>
        <p:spPr>
          <a:xfrm>
            <a:off x="54102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9" name="Rectangle 8"/>
          <p:cNvSpPr/>
          <p:nvPr/>
        </p:nvSpPr>
        <p:spPr>
          <a:xfrm>
            <a:off x="57150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0</a:t>
            </a:r>
          </a:p>
        </p:txBody>
      </p:sp>
      <p:sp>
        <p:nvSpPr>
          <p:cNvPr id="10" name="Rectangle 9"/>
          <p:cNvSpPr/>
          <p:nvPr/>
        </p:nvSpPr>
        <p:spPr>
          <a:xfrm>
            <a:off x="60198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11" name="Rectangle 10"/>
          <p:cNvSpPr/>
          <p:nvPr/>
        </p:nvSpPr>
        <p:spPr>
          <a:xfrm>
            <a:off x="63246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12" name="Rectangle 11"/>
          <p:cNvSpPr/>
          <p:nvPr/>
        </p:nvSpPr>
        <p:spPr>
          <a:xfrm>
            <a:off x="66294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0</a:t>
            </a:r>
          </a:p>
        </p:txBody>
      </p:sp>
      <p:sp>
        <p:nvSpPr>
          <p:cNvPr id="13" name="Rectangle 12"/>
          <p:cNvSpPr/>
          <p:nvPr/>
        </p:nvSpPr>
        <p:spPr>
          <a:xfrm>
            <a:off x="69342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0</a:t>
            </a:r>
          </a:p>
        </p:txBody>
      </p:sp>
      <p:sp>
        <p:nvSpPr>
          <p:cNvPr id="14" name="Rectangle 13"/>
          <p:cNvSpPr/>
          <p:nvPr/>
        </p:nvSpPr>
        <p:spPr>
          <a:xfrm>
            <a:off x="72390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15" name="Rectangle 14"/>
          <p:cNvSpPr/>
          <p:nvPr/>
        </p:nvSpPr>
        <p:spPr>
          <a:xfrm>
            <a:off x="75438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0</a:t>
            </a:r>
          </a:p>
        </p:txBody>
      </p:sp>
      <p:sp>
        <p:nvSpPr>
          <p:cNvPr id="16" name="Rectangle 15"/>
          <p:cNvSpPr/>
          <p:nvPr/>
        </p:nvSpPr>
        <p:spPr>
          <a:xfrm>
            <a:off x="78486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17" name="Rectangle 16"/>
          <p:cNvSpPr/>
          <p:nvPr/>
        </p:nvSpPr>
        <p:spPr>
          <a:xfrm>
            <a:off x="81534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18" name="Rectangle 17"/>
          <p:cNvSpPr/>
          <p:nvPr/>
        </p:nvSpPr>
        <p:spPr>
          <a:xfrm>
            <a:off x="8457063"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0</a:t>
            </a:r>
          </a:p>
        </p:txBody>
      </p:sp>
      <p:sp>
        <p:nvSpPr>
          <p:cNvPr id="25" name="Rectangle 24"/>
          <p:cNvSpPr/>
          <p:nvPr/>
        </p:nvSpPr>
        <p:spPr>
          <a:xfrm>
            <a:off x="17526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26" name="Rectangle 25"/>
          <p:cNvSpPr/>
          <p:nvPr/>
        </p:nvSpPr>
        <p:spPr>
          <a:xfrm>
            <a:off x="20574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27" name="Rectangle 26"/>
          <p:cNvSpPr/>
          <p:nvPr/>
        </p:nvSpPr>
        <p:spPr>
          <a:xfrm>
            <a:off x="23622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0</a:t>
            </a:r>
          </a:p>
        </p:txBody>
      </p:sp>
      <p:sp>
        <p:nvSpPr>
          <p:cNvPr id="28" name="Rectangle 27"/>
          <p:cNvSpPr/>
          <p:nvPr/>
        </p:nvSpPr>
        <p:spPr>
          <a:xfrm>
            <a:off x="26670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29" name="Rectangle 28"/>
          <p:cNvSpPr/>
          <p:nvPr/>
        </p:nvSpPr>
        <p:spPr>
          <a:xfrm>
            <a:off x="29718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30" name="Rectangle 29"/>
          <p:cNvSpPr/>
          <p:nvPr/>
        </p:nvSpPr>
        <p:spPr>
          <a:xfrm>
            <a:off x="32766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0</a:t>
            </a:r>
          </a:p>
        </p:txBody>
      </p:sp>
      <p:sp>
        <p:nvSpPr>
          <p:cNvPr id="31" name="Rectangle 30"/>
          <p:cNvSpPr/>
          <p:nvPr/>
        </p:nvSpPr>
        <p:spPr>
          <a:xfrm>
            <a:off x="35814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0</a:t>
            </a:r>
          </a:p>
        </p:txBody>
      </p:sp>
      <p:sp>
        <p:nvSpPr>
          <p:cNvPr id="32" name="Rectangle 31"/>
          <p:cNvSpPr/>
          <p:nvPr/>
        </p:nvSpPr>
        <p:spPr>
          <a:xfrm>
            <a:off x="38862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0</a:t>
            </a:r>
          </a:p>
        </p:txBody>
      </p:sp>
      <p:sp>
        <p:nvSpPr>
          <p:cNvPr id="33" name="Rectangle 32"/>
          <p:cNvSpPr/>
          <p:nvPr/>
        </p:nvSpPr>
        <p:spPr>
          <a:xfrm>
            <a:off x="41910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34" name="Rectangle 33"/>
          <p:cNvSpPr/>
          <p:nvPr/>
        </p:nvSpPr>
        <p:spPr>
          <a:xfrm>
            <a:off x="14478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0</a:t>
            </a:r>
          </a:p>
        </p:txBody>
      </p:sp>
      <p:sp>
        <p:nvSpPr>
          <p:cNvPr id="35" name="Rectangle 34"/>
          <p:cNvSpPr/>
          <p:nvPr/>
        </p:nvSpPr>
        <p:spPr>
          <a:xfrm>
            <a:off x="11430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36" name="Rectangle 35"/>
          <p:cNvSpPr/>
          <p:nvPr/>
        </p:nvSpPr>
        <p:spPr>
          <a:xfrm>
            <a:off x="8382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t>
            </a:r>
          </a:p>
        </p:txBody>
      </p:sp>
      <p:sp>
        <p:nvSpPr>
          <p:cNvPr id="37" name="Rectangle 36"/>
          <p:cNvSpPr/>
          <p:nvPr/>
        </p:nvSpPr>
        <p:spPr>
          <a:xfrm>
            <a:off x="533400" y="1295400"/>
            <a:ext cx="228600" cy="457200"/>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t>
            </a:r>
          </a:p>
        </p:txBody>
      </p:sp>
      <p:sp>
        <p:nvSpPr>
          <p:cNvPr id="56" name="TextBox 55"/>
          <p:cNvSpPr txBox="1"/>
          <p:nvPr/>
        </p:nvSpPr>
        <p:spPr>
          <a:xfrm>
            <a:off x="155367" y="1811923"/>
            <a:ext cx="1186800" cy="338554"/>
          </a:xfrm>
          <a:prstGeom prst="rect">
            <a:avLst/>
          </a:prstGeom>
          <a:noFill/>
        </p:spPr>
        <p:txBody>
          <a:bodyPr wrap="none" rtlCol="0">
            <a:spAutoFit/>
          </a:bodyPr>
          <a:lstStyle/>
          <a:p>
            <a:r>
              <a:rPr lang="en-US" sz="1600" i="1" dirty="0">
                <a:solidFill>
                  <a:schemeClr val="accent6">
                    <a:lumMod val="75000"/>
                  </a:schemeClr>
                </a:solidFill>
              </a:rPr>
              <a:t>Timestamps</a:t>
            </a:r>
          </a:p>
        </p:txBody>
      </p:sp>
      <p:sp>
        <p:nvSpPr>
          <p:cNvPr id="60" name="Rectangle 59"/>
          <p:cNvSpPr/>
          <p:nvPr/>
        </p:nvSpPr>
        <p:spPr>
          <a:xfrm>
            <a:off x="8100919" y="1143000"/>
            <a:ext cx="328519" cy="965860"/>
          </a:xfrm>
          <a:prstGeom prst="rect">
            <a:avLst/>
          </a:prstGeom>
          <a:no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4881" y="1143000"/>
            <a:ext cx="328519" cy="965860"/>
          </a:xfrm>
          <a:prstGeom prst="rect">
            <a:avLst/>
          </a:prstGeom>
          <a:no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6277970" y="1143000"/>
            <a:ext cx="1213350" cy="965860"/>
          </a:xfrm>
          <a:prstGeom prst="rect">
            <a:avLst/>
          </a:prstGeom>
          <a:no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763069" y="1143000"/>
            <a:ext cx="1499760" cy="965860"/>
          </a:xfrm>
          <a:prstGeom prst="rect">
            <a:avLst/>
          </a:prstGeom>
          <a:no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2019869" y="1143000"/>
            <a:ext cx="2425881" cy="965860"/>
          </a:xfrm>
          <a:prstGeom prst="rect">
            <a:avLst/>
          </a:prstGeom>
          <a:no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250491" y="2359181"/>
            <a:ext cx="739433" cy="338554"/>
          </a:xfrm>
          <a:prstGeom prst="rect">
            <a:avLst/>
          </a:prstGeom>
          <a:noFill/>
        </p:spPr>
        <p:txBody>
          <a:bodyPr wrap="none" rtlCol="0">
            <a:spAutoFit/>
          </a:bodyPr>
          <a:lstStyle/>
          <a:p>
            <a:r>
              <a:rPr lang="en-US" sz="1600" i="1" dirty="0">
                <a:solidFill>
                  <a:schemeClr val="accent6">
                    <a:lumMod val="75000"/>
                  </a:schemeClr>
                </a:solidFill>
              </a:rPr>
              <a:t>Bucket</a:t>
            </a:r>
          </a:p>
        </p:txBody>
      </p:sp>
      <p:sp>
        <p:nvSpPr>
          <p:cNvPr id="69" name="Rectangle 68"/>
          <p:cNvSpPr/>
          <p:nvPr/>
        </p:nvSpPr>
        <p:spPr>
          <a:xfrm>
            <a:off x="194036" y="1143000"/>
            <a:ext cx="1825833" cy="965860"/>
          </a:xfrm>
          <a:prstGeom prst="rect">
            <a:avLst/>
          </a:prstGeom>
          <a:no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155367" y="990600"/>
            <a:ext cx="95124" cy="1159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1287452" y="2359181"/>
            <a:ext cx="673582" cy="338554"/>
          </a:xfrm>
          <a:prstGeom prst="rect">
            <a:avLst/>
          </a:prstGeom>
          <a:noFill/>
        </p:spPr>
        <p:txBody>
          <a:bodyPr wrap="none" rtlCol="0">
            <a:spAutoFit/>
          </a:bodyPr>
          <a:lstStyle/>
          <a:p>
            <a:r>
              <a:rPr lang="en-US" sz="1600" i="1" dirty="0">
                <a:solidFill>
                  <a:schemeClr val="accent6">
                    <a:lumMod val="75000"/>
                  </a:schemeClr>
                </a:solidFill>
              </a:rPr>
              <a:t>(</a:t>
            </a:r>
            <a:r>
              <a:rPr lang="en-US" sz="1600" i="1" dirty="0">
                <a:solidFill>
                  <a:srgbClr val="0000FF"/>
                </a:solidFill>
              </a:rPr>
              <a:t>41</a:t>
            </a:r>
            <a:r>
              <a:rPr lang="en-US" sz="1600" i="1" dirty="0">
                <a:solidFill>
                  <a:schemeClr val="accent6">
                    <a:lumMod val="75000"/>
                  </a:schemeClr>
                </a:solidFill>
              </a:rPr>
              <a:t>,8)</a:t>
            </a:r>
          </a:p>
        </p:txBody>
      </p:sp>
      <p:sp>
        <p:nvSpPr>
          <p:cNvPr id="72" name="TextBox 71"/>
          <p:cNvSpPr txBox="1"/>
          <p:nvPr/>
        </p:nvSpPr>
        <p:spPr>
          <a:xfrm>
            <a:off x="3054109" y="2359181"/>
            <a:ext cx="673582" cy="338554"/>
          </a:xfrm>
          <a:prstGeom prst="rect">
            <a:avLst/>
          </a:prstGeom>
          <a:noFill/>
        </p:spPr>
        <p:txBody>
          <a:bodyPr wrap="none" rtlCol="0">
            <a:spAutoFit/>
          </a:bodyPr>
          <a:lstStyle/>
          <a:p>
            <a:r>
              <a:rPr lang="en-US" sz="1600" i="1" dirty="0">
                <a:solidFill>
                  <a:schemeClr val="accent6">
                    <a:lumMod val="75000"/>
                  </a:schemeClr>
                </a:solidFill>
              </a:rPr>
              <a:t>(</a:t>
            </a:r>
            <a:r>
              <a:rPr lang="en-US" sz="1600" i="1" dirty="0">
                <a:solidFill>
                  <a:srgbClr val="0000FF"/>
                </a:solidFill>
              </a:rPr>
              <a:t>49</a:t>
            </a:r>
            <a:r>
              <a:rPr lang="en-US" sz="1600" i="1" dirty="0">
                <a:solidFill>
                  <a:schemeClr val="accent6">
                    <a:lumMod val="75000"/>
                  </a:schemeClr>
                </a:solidFill>
              </a:rPr>
              <a:t>,4)</a:t>
            </a:r>
          </a:p>
        </p:txBody>
      </p:sp>
      <p:sp>
        <p:nvSpPr>
          <p:cNvPr id="73" name="TextBox 72"/>
          <p:cNvSpPr txBox="1"/>
          <p:nvPr/>
        </p:nvSpPr>
        <p:spPr>
          <a:xfrm>
            <a:off x="5181600" y="2359181"/>
            <a:ext cx="673582" cy="338554"/>
          </a:xfrm>
          <a:prstGeom prst="rect">
            <a:avLst/>
          </a:prstGeom>
          <a:noFill/>
        </p:spPr>
        <p:txBody>
          <a:bodyPr wrap="none" rtlCol="0">
            <a:spAutoFit/>
          </a:bodyPr>
          <a:lstStyle/>
          <a:p>
            <a:r>
              <a:rPr lang="en-US" sz="1600" i="1" dirty="0">
                <a:solidFill>
                  <a:schemeClr val="accent6">
                    <a:lumMod val="75000"/>
                  </a:schemeClr>
                </a:solidFill>
              </a:rPr>
              <a:t>(</a:t>
            </a:r>
            <a:r>
              <a:rPr lang="en-US" sz="1600" i="1" dirty="0">
                <a:solidFill>
                  <a:srgbClr val="0000FF"/>
                </a:solidFill>
              </a:rPr>
              <a:t>55</a:t>
            </a:r>
            <a:r>
              <a:rPr lang="en-US" sz="1600" i="1" dirty="0">
                <a:solidFill>
                  <a:schemeClr val="accent6">
                    <a:lumMod val="75000"/>
                  </a:schemeClr>
                </a:solidFill>
              </a:rPr>
              <a:t>,4)</a:t>
            </a:r>
          </a:p>
        </p:txBody>
      </p:sp>
      <p:sp>
        <p:nvSpPr>
          <p:cNvPr id="74" name="TextBox 73"/>
          <p:cNvSpPr txBox="1"/>
          <p:nvPr/>
        </p:nvSpPr>
        <p:spPr>
          <a:xfrm>
            <a:off x="6593413" y="2359181"/>
            <a:ext cx="673582" cy="338554"/>
          </a:xfrm>
          <a:prstGeom prst="rect">
            <a:avLst/>
          </a:prstGeom>
          <a:noFill/>
        </p:spPr>
        <p:txBody>
          <a:bodyPr wrap="none" rtlCol="0">
            <a:spAutoFit/>
          </a:bodyPr>
          <a:lstStyle/>
          <a:p>
            <a:r>
              <a:rPr lang="en-US" sz="1600" i="1" dirty="0">
                <a:solidFill>
                  <a:schemeClr val="accent6">
                    <a:lumMod val="75000"/>
                  </a:schemeClr>
                </a:solidFill>
              </a:rPr>
              <a:t>(</a:t>
            </a:r>
            <a:r>
              <a:rPr lang="en-US" sz="1600" i="1" dirty="0">
                <a:solidFill>
                  <a:srgbClr val="0000FF"/>
                </a:solidFill>
              </a:rPr>
              <a:t>59</a:t>
            </a:r>
            <a:r>
              <a:rPr lang="en-US" sz="1600" i="1" dirty="0">
                <a:solidFill>
                  <a:schemeClr val="accent6">
                    <a:lumMod val="75000"/>
                  </a:schemeClr>
                </a:solidFill>
              </a:rPr>
              <a:t>,2)</a:t>
            </a:r>
          </a:p>
        </p:txBody>
      </p:sp>
      <p:sp>
        <p:nvSpPr>
          <p:cNvPr id="75" name="TextBox 74"/>
          <p:cNvSpPr txBox="1"/>
          <p:nvPr/>
        </p:nvSpPr>
        <p:spPr>
          <a:xfrm>
            <a:off x="7536407" y="2359181"/>
            <a:ext cx="673582" cy="338554"/>
          </a:xfrm>
          <a:prstGeom prst="rect">
            <a:avLst/>
          </a:prstGeom>
          <a:noFill/>
        </p:spPr>
        <p:txBody>
          <a:bodyPr wrap="none" rtlCol="0">
            <a:spAutoFit/>
          </a:bodyPr>
          <a:lstStyle/>
          <a:p>
            <a:r>
              <a:rPr lang="en-US" sz="1600" i="1" dirty="0">
                <a:solidFill>
                  <a:schemeClr val="accent6">
                    <a:lumMod val="75000"/>
                  </a:schemeClr>
                </a:solidFill>
              </a:rPr>
              <a:t>(</a:t>
            </a:r>
            <a:r>
              <a:rPr lang="en-US" sz="1600" i="1" dirty="0">
                <a:solidFill>
                  <a:srgbClr val="0000FF"/>
                </a:solidFill>
              </a:rPr>
              <a:t>61</a:t>
            </a:r>
            <a:r>
              <a:rPr lang="en-US" sz="1600" i="1" dirty="0">
                <a:solidFill>
                  <a:schemeClr val="accent6">
                    <a:lumMod val="75000"/>
                  </a:schemeClr>
                </a:solidFill>
              </a:rPr>
              <a:t>,1)</a:t>
            </a:r>
          </a:p>
        </p:txBody>
      </p:sp>
      <p:sp>
        <p:nvSpPr>
          <p:cNvPr id="76" name="TextBox 75"/>
          <p:cNvSpPr txBox="1"/>
          <p:nvPr/>
        </p:nvSpPr>
        <p:spPr>
          <a:xfrm>
            <a:off x="8077200" y="2359181"/>
            <a:ext cx="673582" cy="338554"/>
          </a:xfrm>
          <a:prstGeom prst="rect">
            <a:avLst/>
          </a:prstGeom>
          <a:noFill/>
        </p:spPr>
        <p:txBody>
          <a:bodyPr wrap="none" rtlCol="0">
            <a:spAutoFit/>
          </a:bodyPr>
          <a:lstStyle/>
          <a:p>
            <a:r>
              <a:rPr lang="en-US" sz="1600" i="1" dirty="0">
                <a:solidFill>
                  <a:schemeClr val="accent6">
                    <a:lumMod val="75000"/>
                  </a:schemeClr>
                </a:solidFill>
              </a:rPr>
              <a:t>(</a:t>
            </a:r>
            <a:r>
              <a:rPr lang="en-US" sz="1600" i="1" dirty="0">
                <a:solidFill>
                  <a:srgbClr val="0000FF"/>
                </a:solidFill>
              </a:rPr>
              <a:t>62</a:t>
            </a:r>
            <a:r>
              <a:rPr lang="en-US" sz="1600" i="1" dirty="0">
                <a:solidFill>
                  <a:schemeClr val="accent6">
                    <a:lumMod val="75000"/>
                  </a:schemeClr>
                </a:solidFill>
              </a:rPr>
              <a:t>,1)</a:t>
            </a:r>
          </a:p>
        </p:txBody>
      </p:sp>
      <p:sp>
        <p:nvSpPr>
          <p:cNvPr id="77" name="Right Brace 76"/>
          <p:cNvSpPr/>
          <p:nvPr/>
        </p:nvSpPr>
        <p:spPr>
          <a:xfrm rot="5400000">
            <a:off x="6597833" y="1264971"/>
            <a:ext cx="1204997" cy="2970663"/>
          </a:xfrm>
          <a:prstGeom prst="rightBrace">
            <a:avLst/>
          </a:prstGeom>
          <a:ln>
            <a:solidFill>
              <a:srgbClr val="92D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FF"/>
              </a:solidFill>
            </a:endParaRPr>
          </a:p>
        </p:txBody>
      </p:sp>
      <p:cxnSp>
        <p:nvCxnSpPr>
          <p:cNvPr id="79" name="Elbow Connector 78"/>
          <p:cNvCxnSpPr>
            <a:stCxn id="77" idx="1"/>
          </p:cNvCxnSpPr>
          <p:nvPr/>
        </p:nvCxnSpPr>
        <p:spPr>
          <a:xfrm rot="16200000" flipH="1" flipV="1">
            <a:off x="4274108" y="1950576"/>
            <a:ext cx="1523998" cy="4328448"/>
          </a:xfrm>
          <a:prstGeom prst="bentConnector4">
            <a:avLst>
              <a:gd name="adj1" fmla="val -15000"/>
              <a:gd name="adj2" fmla="val -110"/>
            </a:avLst>
          </a:prstGeom>
          <a:ln>
            <a:tailEnd type="arrow"/>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412515" y="1801083"/>
            <a:ext cx="367408" cy="307777"/>
          </a:xfrm>
          <a:prstGeom prst="rect">
            <a:avLst/>
          </a:prstGeom>
          <a:noFill/>
        </p:spPr>
        <p:txBody>
          <a:bodyPr wrap="none" rtlCol="0">
            <a:spAutoFit/>
          </a:bodyPr>
          <a:lstStyle/>
          <a:p>
            <a:pPr algn="ctr"/>
            <a:r>
              <a:rPr lang="en-US" sz="1400" dirty="0">
                <a:solidFill>
                  <a:schemeClr val="accent6">
                    <a:lumMod val="75000"/>
                  </a:schemeClr>
                </a:solidFill>
              </a:rPr>
              <a:t>63</a:t>
            </a:r>
          </a:p>
        </p:txBody>
      </p:sp>
      <p:sp>
        <p:nvSpPr>
          <p:cNvPr id="86" name="TextBox 85"/>
          <p:cNvSpPr txBox="1"/>
          <p:nvPr/>
        </p:nvSpPr>
        <p:spPr>
          <a:xfrm>
            <a:off x="8107715" y="1801083"/>
            <a:ext cx="367408" cy="307777"/>
          </a:xfrm>
          <a:prstGeom prst="rect">
            <a:avLst/>
          </a:prstGeom>
          <a:noFill/>
        </p:spPr>
        <p:txBody>
          <a:bodyPr wrap="none" rtlCol="0">
            <a:spAutoFit/>
          </a:bodyPr>
          <a:lstStyle/>
          <a:p>
            <a:pPr algn="ctr"/>
            <a:r>
              <a:rPr lang="en-US" sz="1400" dirty="0">
                <a:solidFill>
                  <a:srgbClr val="0000FF"/>
                </a:solidFill>
              </a:rPr>
              <a:t>62</a:t>
            </a:r>
          </a:p>
        </p:txBody>
      </p:sp>
      <p:sp>
        <p:nvSpPr>
          <p:cNvPr id="87" name="TextBox 86"/>
          <p:cNvSpPr txBox="1"/>
          <p:nvPr/>
        </p:nvSpPr>
        <p:spPr>
          <a:xfrm>
            <a:off x="7779196" y="1801083"/>
            <a:ext cx="367408" cy="307777"/>
          </a:xfrm>
          <a:prstGeom prst="rect">
            <a:avLst/>
          </a:prstGeom>
          <a:noFill/>
        </p:spPr>
        <p:txBody>
          <a:bodyPr wrap="none" rtlCol="0">
            <a:spAutoFit/>
          </a:bodyPr>
          <a:lstStyle/>
          <a:p>
            <a:pPr algn="ctr"/>
            <a:r>
              <a:rPr lang="en-US" sz="1400" dirty="0">
                <a:solidFill>
                  <a:srgbClr val="0000FF"/>
                </a:solidFill>
              </a:rPr>
              <a:t>61</a:t>
            </a:r>
          </a:p>
        </p:txBody>
      </p:sp>
      <p:sp>
        <p:nvSpPr>
          <p:cNvPr id="88" name="TextBox 87"/>
          <p:cNvSpPr txBox="1"/>
          <p:nvPr/>
        </p:nvSpPr>
        <p:spPr>
          <a:xfrm>
            <a:off x="7474396" y="1801083"/>
            <a:ext cx="367408" cy="307777"/>
          </a:xfrm>
          <a:prstGeom prst="rect">
            <a:avLst/>
          </a:prstGeom>
          <a:noFill/>
        </p:spPr>
        <p:txBody>
          <a:bodyPr wrap="none" rtlCol="0">
            <a:spAutoFit/>
          </a:bodyPr>
          <a:lstStyle/>
          <a:p>
            <a:pPr algn="ctr"/>
            <a:r>
              <a:rPr lang="en-US" sz="1400" dirty="0">
                <a:solidFill>
                  <a:schemeClr val="accent6">
                    <a:lumMod val="75000"/>
                  </a:schemeClr>
                </a:solidFill>
              </a:rPr>
              <a:t>60</a:t>
            </a:r>
          </a:p>
        </p:txBody>
      </p:sp>
      <p:sp>
        <p:nvSpPr>
          <p:cNvPr id="89" name="TextBox 88"/>
          <p:cNvSpPr txBox="1"/>
          <p:nvPr/>
        </p:nvSpPr>
        <p:spPr>
          <a:xfrm>
            <a:off x="7169596" y="1801083"/>
            <a:ext cx="367408" cy="307777"/>
          </a:xfrm>
          <a:prstGeom prst="rect">
            <a:avLst/>
          </a:prstGeom>
          <a:noFill/>
        </p:spPr>
        <p:txBody>
          <a:bodyPr wrap="none" rtlCol="0">
            <a:spAutoFit/>
          </a:bodyPr>
          <a:lstStyle/>
          <a:p>
            <a:pPr algn="ctr"/>
            <a:r>
              <a:rPr lang="en-US" sz="1400" dirty="0">
                <a:solidFill>
                  <a:srgbClr val="0000FF"/>
                </a:solidFill>
              </a:rPr>
              <a:t>59</a:t>
            </a:r>
          </a:p>
        </p:txBody>
      </p:sp>
      <p:sp>
        <p:nvSpPr>
          <p:cNvPr id="90" name="TextBox 89"/>
          <p:cNvSpPr txBox="1"/>
          <p:nvPr/>
        </p:nvSpPr>
        <p:spPr>
          <a:xfrm>
            <a:off x="6864796" y="1801083"/>
            <a:ext cx="367408" cy="307777"/>
          </a:xfrm>
          <a:prstGeom prst="rect">
            <a:avLst/>
          </a:prstGeom>
          <a:noFill/>
        </p:spPr>
        <p:txBody>
          <a:bodyPr wrap="none" rtlCol="0">
            <a:spAutoFit/>
          </a:bodyPr>
          <a:lstStyle/>
          <a:p>
            <a:pPr algn="ctr"/>
            <a:r>
              <a:rPr lang="en-US" sz="1400" dirty="0">
                <a:solidFill>
                  <a:schemeClr val="accent6">
                    <a:lumMod val="75000"/>
                  </a:schemeClr>
                </a:solidFill>
              </a:rPr>
              <a:t>58</a:t>
            </a:r>
          </a:p>
        </p:txBody>
      </p:sp>
      <p:sp>
        <p:nvSpPr>
          <p:cNvPr id="91" name="TextBox 90"/>
          <p:cNvSpPr txBox="1"/>
          <p:nvPr/>
        </p:nvSpPr>
        <p:spPr>
          <a:xfrm>
            <a:off x="6572746" y="1801083"/>
            <a:ext cx="367408" cy="307777"/>
          </a:xfrm>
          <a:prstGeom prst="rect">
            <a:avLst/>
          </a:prstGeom>
          <a:noFill/>
        </p:spPr>
        <p:txBody>
          <a:bodyPr wrap="none" rtlCol="0">
            <a:spAutoFit/>
          </a:bodyPr>
          <a:lstStyle/>
          <a:p>
            <a:pPr algn="ctr"/>
            <a:r>
              <a:rPr lang="en-US" sz="1400" dirty="0">
                <a:solidFill>
                  <a:schemeClr val="accent6">
                    <a:lumMod val="75000"/>
                  </a:schemeClr>
                </a:solidFill>
              </a:rPr>
              <a:t>57</a:t>
            </a:r>
          </a:p>
        </p:txBody>
      </p:sp>
      <p:sp>
        <p:nvSpPr>
          <p:cNvPr id="92" name="TextBox 91"/>
          <p:cNvSpPr txBox="1"/>
          <p:nvPr/>
        </p:nvSpPr>
        <p:spPr>
          <a:xfrm>
            <a:off x="6267946" y="1801083"/>
            <a:ext cx="367408" cy="307777"/>
          </a:xfrm>
          <a:prstGeom prst="rect">
            <a:avLst/>
          </a:prstGeom>
          <a:noFill/>
        </p:spPr>
        <p:txBody>
          <a:bodyPr wrap="none" rtlCol="0">
            <a:spAutoFit/>
          </a:bodyPr>
          <a:lstStyle/>
          <a:p>
            <a:pPr algn="ctr"/>
            <a:r>
              <a:rPr lang="en-US" sz="1400" dirty="0">
                <a:solidFill>
                  <a:schemeClr val="accent6">
                    <a:lumMod val="75000"/>
                  </a:schemeClr>
                </a:solidFill>
              </a:rPr>
              <a:t>56</a:t>
            </a:r>
          </a:p>
        </p:txBody>
      </p:sp>
      <p:sp>
        <p:nvSpPr>
          <p:cNvPr id="93" name="TextBox 92"/>
          <p:cNvSpPr txBox="1"/>
          <p:nvPr/>
        </p:nvSpPr>
        <p:spPr>
          <a:xfrm>
            <a:off x="5939427" y="1801083"/>
            <a:ext cx="367408" cy="307777"/>
          </a:xfrm>
          <a:prstGeom prst="rect">
            <a:avLst/>
          </a:prstGeom>
          <a:noFill/>
        </p:spPr>
        <p:txBody>
          <a:bodyPr wrap="none" rtlCol="0">
            <a:spAutoFit/>
          </a:bodyPr>
          <a:lstStyle/>
          <a:p>
            <a:pPr algn="ctr"/>
            <a:r>
              <a:rPr lang="en-US" sz="1400" dirty="0">
                <a:solidFill>
                  <a:srgbClr val="0000FF"/>
                </a:solidFill>
              </a:rPr>
              <a:t>55</a:t>
            </a:r>
          </a:p>
        </p:txBody>
      </p:sp>
      <p:sp>
        <p:nvSpPr>
          <p:cNvPr id="94" name="TextBox 93"/>
          <p:cNvSpPr txBox="1"/>
          <p:nvPr/>
        </p:nvSpPr>
        <p:spPr>
          <a:xfrm>
            <a:off x="5634627" y="1801083"/>
            <a:ext cx="367408" cy="307777"/>
          </a:xfrm>
          <a:prstGeom prst="rect">
            <a:avLst/>
          </a:prstGeom>
          <a:noFill/>
        </p:spPr>
        <p:txBody>
          <a:bodyPr wrap="none" rtlCol="0">
            <a:spAutoFit/>
          </a:bodyPr>
          <a:lstStyle/>
          <a:p>
            <a:pPr algn="ctr"/>
            <a:r>
              <a:rPr lang="en-US" sz="1400" dirty="0">
                <a:solidFill>
                  <a:schemeClr val="accent6">
                    <a:lumMod val="75000"/>
                  </a:schemeClr>
                </a:solidFill>
              </a:rPr>
              <a:t>54</a:t>
            </a:r>
          </a:p>
        </p:txBody>
      </p:sp>
      <p:sp>
        <p:nvSpPr>
          <p:cNvPr id="95" name="TextBox 94"/>
          <p:cNvSpPr txBox="1"/>
          <p:nvPr/>
        </p:nvSpPr>
        <p:spPr>
          <a:xfrm>
            <a:off x="5329827" y="1801083"/>
            <a:ext cx="367408" cy="307777"/>
          </a:xfrm>
          <a:prstGeom prst="rect">
            <a:avLst/>
          </a:prstGeom>
          <a:noFill/>
        </p:spPr>
        <p:txBody>
          <a:bodyPr wrap="none" rtlCol="0">
            <a:spAutoFit/>
          </a:bodyPr>
          <a:lstStyle/>
          <a:p>
            <a:pPr algn="ctr"/>
            <a:r>
              <a:rPr lang="en-US" sz="1400" dirty="0">
                <a:solidFill>
                  <a:schemeClr val="accent6">
                    <a:lumMod val="75000"/>
                  </a:schemeClr>
                </a:solidFill>
              </a:rPr>
              <a:t>53</a:t>
            </a:r>
          </a:p>
        </p:txBody>
      </p:sp>
      <p:sp>
        <p:nvSpPr>
          <p:cNvPr id="96" name="TextBox 95"/>
          <p:cNvSpPr txBox="1"/>
          <p:nvPr/>
        </p:nvSpPr>
        <p:spPr>
          <a:xfrm>
            <a:off x="5025027" y="1801083"/>
            <a:ext cx="367408" cy="307777"/>
          </a:xfrm>
          <a:prstGeom prst="rect">
            <a:avLst/>
          </a:prstGeom>
          <a:noFill/>
        </p:spPr>
        <p:txBody>
          <a:bodyPr wrap="none" rtlCol="0">
            <a:spAutoFit/>
          </a:bodyPr>
          <a:lstStyle/>
          <a:p>
            <a:pPr algn="ctr"/>
            <a:r>
              <a:rPr lang="en-US" sz="1400" dirty="0">
                <a:solidFill>
                  <a:schemeClr val="accent6">
                    <a:lumMod val="75000"/>
                  </a:schemeClr>
                </a:solidFill>
              </a:rPr>
              <a:t>52</a:t>
            </a:r>
          </a:p>
        </p:txBody>
      </p:sp>
      <p:sp>
        <p:nvSpPr>
          <p:cNvPr id="97" name="TextBox 96"/>
          <p:cNvSpPr txBox="1"/>
          <p:nvPr/>
        </p:nvSpPr>
        <p:spPr>
          <a:xfrm>
            <a:off x="4742165" y="1801083"/>
            <a:ext cx="367408" cy="307777"/>
          </a:xfrm>
          <a:prstGeom prst="rect">
            <a:avLst/>
          </a:prstGeom>
          <a:noFill/>
        </p:spPr>
        <p:txBody>
          <a:bodyPr wrap="none" rtlCol="0">
            <a:spAutoFit/>
          </a:bodyPr>
          <a:lstStyle/>
          <a:p>
            <a:pPr algn="ctr"/>
            <a:r>
              <a:rPr lang="en-US" sz="1400" dirty="0">
                <a:solidFill>
                  <a:schemeClr val="accent6">
                    <a:lumMod val="75000"/>
                  </a:schemeClr>
                </a:solidFill>
              </a:rPr>
              <a:t>51</a:t>
            </a:r>
          </a:p>
        </p:txBody>
      </p:sp>
      <p:sp>
        <p:nvSpPr>
          <p:cNvPr id="98" name="TextBox 97"/>
          <p:cNvSpPr txBox="1"/>
          <p:nvPr/>
        </p:nvSpPr>
        <p:spPr>
          <a:xfrm>
            <a:off x="4437365" y="1801083"/>
            <a:ext cx="367408" cy="307777"/>
          </a:xfrm>
          <a:prstGeom prst="rect">
            <a:avLst/>
          </a:prstGeom>
          <a:noFill/>
        </p:spPr>
        <p:txBody>
          <a:bodyPr wrap="none" rtlCol="0">
            <a:spAutoFit/>
          </a:bodyPr>
          <a:lstStyle/>
          <a:p>
            <a:pPr algn="ctr"/>
            <a:r>
              <a:rPr lang="en-US" sz="1400" dirty="0">
                <a:solidFill>
                  <a:schemeClr val="accent6">
                    <a:lumMod val="75000"/>
                  </a:schemeClr>
                </a:solidFill>
              </a:rPr>
              <a:t>50</a:t>
            </a:r>
          </a:p>
        </p:txBody>
      </p:sp>
      <p:sp>
        <p:nvSpPr>
          <p:cNvPr id="99" name="TextBox 98"/>
          <p:cNvSpPr txBox="1"/>
          <p:nvPr/>
        </p:nvSpPr>
        <p:spPr>
          <a:xfrm>
            <a:off x="4108846" y="1801083"/>
            <a:ext cx="367408" cy="307777"/>
          </a:xfrm>
          <a:prstGeom prst="rect">
            <a:avLst/>
          </a:prstGeom>
          <a:noFill/>
        </p:spPr>
        <p:txBody>
          <a:bodyPr wrap="none" rtlCol="0">
            <a:spAutoFit/>
          </a:bodyPr>
          <a:lstStyle/>
          <a:p>
            <a:pPr algn="ctr"/>
            <a:r>
              <a:rPr lang="en-US" sz="1400" dirty="0">
                <a:solidFill>
                  <a:srgbClr val="0000FF"/>
                </a:solidFill>
              </a:rPr>
              <a:t>49</a:t>
            </a:r>
          </a:p>
        </p:txBody>
      </p:sp>
      <p:sp>
        <p:nvSpPr>
          <p:cNvPr id="100" name="TextBox 99"/>
          <p:cNvSpPr txBox="1"/>
          <p:nvPr/>
        </p:nvSpPr>
        <p:spPr>
          <a:xfrm>
            <a:off x="3804046" y="1801083"/>
            <a:ext cx="367408" cy="307777"/>
          </a:xfrm>
          <a:prstGeom prst="rect">
            <a:avLst/>
          </a:prstGeom>
          <a:noFill/>
        </p:spPr>
        <p:txBody>
          <a:bodyPr wrap="none" rtlCol="0">
            <a:spAutoFit/>
          </a:bodyPr>
          <a:lstStyle/>
          <a:p>
            <a:pPr algn="ctr"/>
            <a:r>
              <a:rPr lang="en-US" sz="1400" dirty="0">
                <a:solidFill>
                  <a:schemeClr val="accent6">
                    <a:lumMod val="75000"/>
                  </a:schemeClr>
                </a:solidFill>
              </a:rPr>
              <a:t>48</a:t>
            </a:r>
          </a:p>
        </p:txBody>
      </p:sp>
      <p:sp>
        <p:nvSpPr>
          <p:cNvPr id="101" name="TextBox 100"/>
          <p:cNvSpPr txBox="1"/>
          <p:nvPr/>
        </p:nvSpPr>
        <p:spPr>
          <a:xfrm>
            <a:off x="3499246" y="1801083"/>
            <a:ext cx="367408" cy="307777"/>
          </a:xfrm>
          <a:prstGeom prst="rect">
            <a:avLst/>
          </a:prstGeom>
          <a:noFill/>
        </p:spPr>
        <p:txBody>
          <a:bodyPr wrap="none" rtlCol="0">
            <a:spAutoFit/>
          </a:bodyPr>
          <a:lstStyle/>
          <a:p>
            <a:pPr algn="ctr"/>
            <a:r>
              <a:rPr lang="en-US" sz="1400" dirty="0">
                <a:solidFill>
                  <a:schemeClr val="accent6">
                    <a:lumMod val="75000"/>
                  </a:schemeClr>
                </a:solidFill>
              </a:rPr>
              <a:t>47</a:t>
            </a:r>
          </a:p>
        </p:txBody>
      </p:sp>
      <p:sp>
        <p:nvSpPr>
          <p:cNvPr id="102" name="TextBox 101"/>
          <p:cNvSpPr txBox="1"/>
          <p:nvPr/>
        </p:nvSpPr>
        <p:spPr>
          <a:xfrm>
            <a:off x="3194446" y="1801083"/>
            <a:ext cx="367408" cy="307777"/>
          </a:xfrm>
          <a:prstGeom prst="rect">
            <a:avLst/>
          </a:prstGeom>
          <a:noFill/>
        </p:spPr>
        <p:txBody>
          <a:bodyPr wrap="none" rtlCol="0">
            <a:spAutoFit/>
          </a:bodyPr>
          <a:lstStyle/>
          <a:p>
            <a:pPr algn="ctr"/>
            <a:r>
              <a:rPr lang="en-US" sz="1400" dirty="0">
                <a:solidFill>
                  <a:schemeClr val="accent6">
                    <a:lumMod val="75000"/>
                  </a:schemeClr>
                </a:solidFill>
              </a:rPr>
              <a:t>46</a:t>
            </a:r>
          </a:p>
        </p:txBody>
      </p:sp>
      <p:sp>
        <p:nvSpPr>
          <p:cNvPr id="103" name="TextBox 102"/>
          <p:cNvSpPr txBox="1"/>
          <p:nvPr/>
        </p:nvSpPr>
        <p:spPr>
          <a:xfrm>
            <a:off x="2902396" y="1801083"/>
            <a:ext cx="367408" cy="307777"/>
          </a:xfrm>
          <a:prstGeom prst="rect">
            <a:avLst/>
          </a:prstGeom>
          <a:noFill/>
        </p:spPr>
        <p:txBody>
          <a:bodyPr wrap="none" rtlCol="0">
            <a:spAutoFit/>
          </a:bodyPr>
          <a:lstStyle/>
          <a:p>
            <a:pPr algn="ctr"/>
            <a:r>
              <a:rPr lang="en-US" sz="1400" dirty="0">
                <a:solidFill>
                  <a:schemeClr val="accent6">
                    <a:lumMod val="75000"/>
                  </a:schemeClr>
                </a:solidFill>
              </a:rPr>
              <a:t>45</a:t>
            </a:r>
          </a:p>
        </p:txBody>
      </p:sp>
      <p:sp>
        <p:nvSpPr>
          <p:cNvPr id="104" name="TextBox 103"/>
          <p:cNvSpPr txBox="1"/>
          <p:nvPr/>
        </p:nvSpPr>
        <p:spPr>
          <a:xfrm>
            <a:off x="2597596" y="1801083"/>
            <a:ext cx="367408" cy="307777"/>
          </a:xfrm>
          <a:prstGeom prst="rect">
            <a:avLst/>
          </a:prstGeom>
          <a:noFill/>
        </p:spPr>
        <p:txBody>
          <a:bodyPr wrap="none" rtlCol="0">
            <a:spAutoFit/>
          </a:bodyPr>
          <a:lstStyle/>
          <a:p>
            <a:pPr algn="ctr"/>
            <a:r>
              <a:rPr lang="en-US" sz="1400" dirty="0">
                <a:solidFill>
                  <a:schemeClr val="accent6">
                    <a:lumMod val="75000"/>
                  </a:schemeClr>
                </a:solidFill>
              </a:rPr>
              <a:t>44</a:t>
            </a:r>
          </a:p>
        </p:txBody>
      </p:sp>
      <p:sp>
        <p:nvSpPr>
          <p:cNvPr id="105" name="TextBox 104"/>
          <p:cNvSpPr txBox="1"/>
          <p:nvPr/>
        </p:nvSpPr>
        <p:spPr>
          <a:xfrm>
            <a:off x="2269077" y="1801083"/>
            <a:ext cx="367408" cy="307777"/>
          </a:xfrm>
          <a:prstGeom prst="rect">
            <a:avLst/>
          </a:prstGeom>
          <a:noFill/>
        </p:spPr>
        <p:txBody>
          <a:bodyPr wrap="none" rtlCol="0">
            <a:spAutoFit/>
          </a:bodyPr>
          <a:lstStyle/>
          <a:p>
            <a:pPr algn="ctr"/>
            <a:r>
              <a:rPr lang="en-US" sz="1400" dirty="0">
                <a:solidFill>
                  <a:schemeClr val="accent6">
                    <a:lumMod val="75000"/>
                  </a:schemeClr>
                </a:solidFill>
              </a:rPr>
              <a:t>43</a:t>
            </a:r>
          </a:p>
        </p:txBody>
      </p:sp>
      <p:sp>
        <p:nvSpPr>
          <p:cNvPr id="106" name="TextBox 105"/>
          <p:cNvSpPr txBox="1"/>
          <p:nvPr/>
        </p:nvSpPr>
        <p:spPr>
          <a:xfrm>
            <a:off x="1964277" y="1801083"/>
            <a:ext cx="367408" cy="307777"/>
          </a:xfrm>
          <a:prstGeom prst="rect">
            <a:avLst/>
          </a:prstGeom>
          <a:noFill/>
        </p:spPr>
        <p:txBody>
          <a:bodyPr wrap="none" rtlCol="0">
            <a:spAutoFit/>
          </a:bodyPr>
          <a:lstStyle/>
          <a:p>
            <a:pPr algn="ctr"/>
            <a:r>
              <a:rPr lang="en-US" sz="1400" dirty="0">
                <a:solidFill>
                  <a:schemeClr val="accent6">
                    <a:lumMod val="75000"/>
                  </a:schemeClr>
                </a:solidFill>
              </a:rPr>
              <a:t>42</a:t>
            </a:r>
          </a:p>
        </p:txBody>
      </p:sp>
      <p:sp>
        <p:nvSpPr>
          <p:cNvPr id="107" name="TextBox 106"/>
          <p:cNvSpPr txBox="1"/>
          <p:nvPr/>
        </p:nvSpPr>
        <p:spPr>
          <a:xfrm>
            <a:off x="1659477" y="1801083"/>
            <a:ext cx="367408" cy="307777"/>
          </a:xfrm>
          <a:prstGeom prst="rect">
            <a:avLst/>
          </a:prstGeom>
          <a:noFill/>
        </p:spPr>
        <p:txBody>
          <a:bodyPr wrap="none" rtlCol="0">
            <a:spAutoFit/>
          </a:bodyPr>
          <a:lstStyle/>
          <a:p>
            <a:pPr algn="ctr"/>
            <a:r>
              <a:rPr lang="en-US" sz="1400" dirty="0">
                <a:solidFill>
                  <a:srgbClr val="0000FF"/>
                </a:solidFill>
              </a:rPr>
              <a:t>41</a:t>
            </a:r>
          </a:p>
        </p:txBody>
      </p:sp>
      <p:sp>
        <p:nvSpPr>
          <p:cNvPr id="108" name="TextBox 107"/>
          <p:cNvSpPr txBox="1"/>
          <p:nvPr/>
        </p:nvSpPr>
        <p:spPr>
          <a:xfrm>
            <a:off x="1354677" y="1801083"/>
            <a:ext cx="367408" cy="307777"/>
          </a:xfrm>
          <a:prstGeom prst="rect">
            <a:avLst/>
          </a:prstGeom>
          <a:noFill/>
        </p:spPr>
        <p:txBody>
          <a:bodyPr wrap="none" rtlCol="0">
            <a:spAutoFit/>
          </a:bodyPr>
          <a:lstStyle/>
          <a:p>
            <a:pPr algn="ctr"/>
            <a:r>
              <a:rPr lang="en-US" sz="1400" dirty="0">
                <a:solidFill>
                  <a:schemeClr val="accent6">
                    <a:lumMod val="75000"/>
                  </a:schemeClr>
                </a:solidFill>
              </a:rPr>
              <a:t>40</a:t>
            </a:r>
          </a:p>
        </p:txBody>
      </p:sp>
      <p:sp>
        <p:nvSpPr>
          <p:cNvPr id="109" name="TextBox 108"/>
          <p:cNvSpPr txBox="1"/>
          <p:nvPr/>
        </p:nvSpPr>
        <p:spPr>
          <a:xfrm>
            <a:off x="7323730" y="2895600"/>
            <a:ext cx="1029449" cy="338554"/>
          </a:xfrm>
          <a:prstGeom prst="rect">
            <a:avLst/>
          </a:prstGeom>
          <a:noFill/>
        </p:spPr>
        <p:txBody>
          <a:bodyPr wrap="none" rtlCol="0">
            <a:spAutoFit/>
          </a:bodyPr>
          <a:lstStyle/>
          <a:p>
            <a:r>
              <a:rPr lang="en-US" sz="1600" i="1" dirty="0">
                <a:solidFill>
                  <a:schemeClr val="accent6">
                    <a:lumMod val="75000"/>
                  </a:schemeClr>
                </a:solidFill>
              </a:rPr>
              <a:t>k = 10 bits</a:t>
            </a:r>
          </a:p>
        </p:txBody>
      </p:sp>
      <p:sp>
        <p:nvSpPr>
          <p:cNvPr id="21" name="TextBox 20"/>
          <p:cNvSpPr txBox="1"/>
          <p:nvPr/>
        </p:nvSpPr>
        <p:spPr>
          <a:xfrm>
            <a:off x="290596" y="3930133"/>
            <a:ext cx="3182859" cy="369332"/>
          </a:xfrm>
          <a:prstGeom prst="rect">
            <a:avLst/>
          </a:prstGeom>
          <a:noFill/>
        </p:spPr>
        <p:txBody>
          <a:bodyPr wrap="none" rtlCol="0">
            <a:spAutoFit/>
          </a:bodyPr>
          <a:lstStyle/>
          <a:p>
            <a:r>
              <a:rPr lang="en-US" dirty="0">
                <a:solidFill>
                  <a:srgbClr val="0000FF"/>
                </a:solidFill>
              </a:rPr>
              <a:t>How many 1’s in last 10 (k) bits?</a:t>
            </a:r>
          </a:p>
        </p:txBody>
      </p:sp>
      <p:sp>
        <p:nvSpPr>
          <p:cNvPr id="19" name="Slide Number Placeholder 18"/>
          <p:cNvSpPr>
            <a:spLocks noGrp="1"/>
          </p:cNvSpPr>
          <p:nvPr>
            <p:ph type="sldNum" sz="quarter" idx="12"/>
          </p:nvPr>
        </p:nvSpPr>
        <p:spPr/>
        <p:txBody>
          <a:bodyPr/>
          <a:lstStyle/>
          <a:p>
            <a:fld id="{B6F15528-21DE-4FAA-801E-634DDDAF4B2B}" type="slidenum">
              <a:rPr lang="en-US" smtClean="0"/>
              <a:pPr/>
              <a:t>149</a:t>
            </a:fld>
            <a:endParaRPr lang="en-US"/>
          </a:p>
        </p:txBody>
      </p:sp>
    </p:spTree>
    <p:extLst>
      <p:ext uri="{BB962C8B-B14F-4D97-AF65-F5344CB8AC3E}">
        <p14:creationId xmlns:p14="http://schemas.microsoft.com/office/powerpoint/2010/main" val="3736498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en-US">
                <a:ea typeface="MS PGothic" charset="-128"/>
              </a:rPr>
              <a:t>DBMS vs. DSMS #1</a:t>
            </a:r>
          </a:p>
        </p:txBody>
      </p:sp>
      <p:sp>
        <p:nvSpPr>
          <p:cNvPr id="11267" name="AutoShape 5"/>
          <p:cNvSpPr>
            <a:spLocks noChangeArrowheads="1"/>
          </p:cNvSpPr>
          <p:nvPr/>
        </p:nvSpPr>
        <p:spPr bwMode="auto">
          <a:xfrm>
            <a:off x="508000" y="4183062"/>
            <a:ext cx="3530600" cy="1836737"/>
          </a:xfrm>
          <a:prstGeom prst="can">
            <a:avLst>
              <a:gd name="adj" fmla="val 25000"/>
            </a:avLst>
          </a:prstGeom>
          <a:solidFill>
            <a:schemeClr val="folHlink"/>
          </a:solidFill>
          <a:ln w="9525">
            <a:solidFill>
              <a:schemeClr val="tx1"/>
            </a:solidFill>
            <a:round/>
            <a:headEnd/>
            <a:tailEnd/>
          </a:ln>
        </p:spPr>
        <p:txBody>
          <a:bodyPr wrap="none" anchor="ct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endParaRPr lang="nb-NO" altLang="en-US"/>
          </a:p>
        </p:txBody>
      </p:sp>
      <p:graphicFrame>
        <p:nvGraphicFramePr>
          <p:cNvPr id="5126" name="Group 6"/>
          <p:cNvGraphicFramePr>
            <a:graphicFrameLocks noGrp="1"/>
          </p:cNvGraphicFramePr>
          <p:nvPr>
            <p:extLst>
              <p:ext uri="{D42A27DB-BD31-4B8C-83A1-F6EECF244321}">
                <p14:modId xmlns:p14="http://schemas.microsoft.com/office/powerpoint/2010/main" val="364686248"/>
              </p:ext>
            </p:extLst>
          </p:nvPr>
        </p:nvGraphicFramePr>
        <p:xfrm>
          <a:off x="2184402" y="4878388"/>
          <a:ext cx="1527102" cy="969064"/>
        </p:xfrm>
        <a:graphic>
          <a:graphicData uri="http://schemas.openxmlformats.org/drawingml/2006/table">
            <a:tbl>
              <a:tblPr/>
              <a:tblGrid>
                <a:gridCol w="217778">
                  <a:extLst>
                    <a:ext uri="{9D8B030D-6E8A-4147-A177-3AD203B41FA5}">
                      <a16:colId xmlns:a16="http://schemas.microsoft.com/office/drawing/2014/main" val="20000"/>
                    </a:ext>
                  </a:extLst>
                </a:gridCol>
                <a:gridCol w="217778">
                  <a:extLst>
                    <a:ext uri="{9D8B030D-6E8A-4147-A177-3AD203B41FA5}">
                      <a16:colId xmlns:a16="http://schemas.microsoft.com/office/drawing/2014/main" val="20001"/>
                    </a:ext>
                  </a:extLst>
                </a:gridCol>
                <a:gridCol w="219106">
                  <a:extLst>
                    <a:ext uri="{9D8B030D-6E8A-4147-A177-3AD203B41FA5}">
                      <a16:colId xmlns:a16="http://schemas.microsoft.com/office/drawing/2014/main" val="20002"/>
                    </a:ext>
                  </a:extLst>
                </a:gridCol>
                <a:gridCol w="219106">
                  <a:extLst>
                    <a:ext uri="{9D8B030D-6E8A-4147-A177-3AD203B41FA5}">
                      <a16:colId xmlns:a16="http://schemas.microsoft.com/office/drawing/2014/main" val="20003"/>
                    </a:ext>
                  </a:extLst>
                </a:gridCol>
                <a:gridCol w="217778">
                  <a:extLst>
                    <a:ext uri="{9D8B030D-6E8A-4147-A177-3AD203B41FA5}">
                      <a16:colId xmlns:a16="http://schemas.microsoft.com/office/drawing/2014/main" val="20004"/>
                    </a:ext>
                  </a:extLst>
                </a:gridCol>
                <a:gridCol w="217778">
                  <a:extLst>
                    <a:ext uri="{9D8B030D-6E8A-4147-A177-3AD203B41FA5}">
                      <a16:colId xmlns:a16="http://schemas.microsoft.com/office/drawing/2014/main" val="20005"/>
                    </a:ext>
                  </a:extLst>
                </a:gridCol>
                <a:gridCol w="217778">
                  <a:extLst>
                    <a:ext uri="{9D8B030D-6E8A-4147-A177-3AD203B41FA5}">
                      <a16:colId xmlns:a16="http://schemas.microsoft.com/office/drawing/2014/main" val="20006"/>
                    </a:ext>
                  </a:extLst>
                </a:gridCol>
              </a:tblGrid>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0"/>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1"/>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2"/>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3"/>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4"/>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5"/>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6"/>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7"/>
                  </a:ext>
                </a:extLst>
              </a:tr>
            </a:tbl>
          </a:graphicData>
        </a:graphic>
      </p:graphicFrame>
      <p:graphicFrame>
        <p:nvGraphicFramePr>
          <p:cNvPr id="5200" name="Group 80"/>
          <p:cNvGraphicFramePr>
            <a:graphicFrameLocks noGrp="1"/>
          </p:cNvGraphicFramePr>
          <p:nvPr>
            <p:extLst>
              <p:ext uri="{D42A27DB-BD31-4B8C-83A1-F6EECF244321}">
                <p14:modId xmlns:p14="http://schemas.microsoft.com/office/powerpoint/2010/main" val="1309383303"/>
              </p:ext>
            </p:extLst>
          </p:nvPr>
        </p:nvGraphicFramePr>
        <p:xfrm>
          <a:off x="2355852" y="4772025"/>
          <a:ext cx="1527102" cy="969064"/>
        </p:xfrm>
        <a:graphic>
          <a:graphicData uri="http://schemas.openxmlformats.org/drawingml/2006/table">
            <a:tbl>
              <a:tblPr/>
              <a:tblGrid>
                <a:gridCol w="217778">
                  <a:extLst>
                    <a:ext uri="{9D8B030D-6E8A-4147-A177-3AD203B41FA5}">
                      <a16:colId xmlns:a16="http://schemas.microsoft.com/office/drawing/2014/main" val="20000"/>
                    </a:ext>
                  </a:extLst>
                </a:gridCol>
                <a:gridCol w="217778">
                  <a:extLst>
                    <a:ext uri="{9D8B030D-6E8A-4147-A177-3AD203B41FA5}">
                      <a16:colId xmlns:a16="http://schemas.microsoft.com/office/drawing/2014/main" val="20001"/>
                    </a:ext>
                  </a:extLst>
                </a:gridCol>
                <a:gridCol w="219106">
                  <a:extLst>
                    <a:ext uri="{9D8B030D-6E8A-4147-A177-3AD203B41FA5}">
                      <a16:colId xmlns:a16="http://schemas.microsoft.com/office/drawing/2014/main" val="20002"/>
                    </a:ext>
                  </a:extLst>
                </a:gridCol>
                <a:gridCol w="219106">
                  <a:extLst>
                    <a:ext uri="{9D8B030D-6E8A-4147-A177-3AD203B41FA5}">
                      <a16:colId xmlns:a16="http://schemas.microsoft.com/office/drawing/2014/main" val="20003"/>
                    </a:ext>
                  </a:extLst>
                </a:gridCol>
                <a:gridCol w="217778">
                  <a:extLst>
                    <a:ext uri="{9D8B030D-6E8A-4147-A177-3AD203B41FA5}">
                      <a16:colId xmlns:a16="http://schemas.microsoft.com/office/drawing/2014/main" val="20004"/>
                    </a:ext>
                  </a:extLst>
                </a:gridCol>
                <a:gridCol w="217778">
                  <a:extLst>
                    <a:ext uri="{9D8B030D-6E8A-4147-A177-3AD203B41FA5}">
                      <a16:colId xmlns:a16="http://schemas.microsoft.com/office/drawing/2014/main" val="20005"/>
                    </a:ext>
                  </a:extLst>
                </a:gridCol>
                <a:gridCol w="217778">
                  <a:extLst>
                    <a:ext uri="{9D8B030D-6E8A-4147-A177-3AD203B41FA5}">
                      <a16:colId xmlns:a16="http://schemas.microsoft.com/office/drawing/2014/main" val="20006"/>
                    </a:ext>
                  </a:extLst>
                </a:gridCol>
              </a:tblGrid>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0"/>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1"/>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2"/>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3"/>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4"/>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5"/>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6"/>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7"/>
                  </a:ext>
                </a:extLst>
              </a:tr>
            </a:tbl>
          </a:graphicData>
        </a:graphic>
      </p:graphicFrame>
      <p:graphicFrame>
        <p:nvGraphicFramePr>
          <p:cNvPr id="5274" name="Group 154"/>
          <p:cNvGraphicFramePr>
            <a:graphicFrameLocks noGrp="1"/>
          </p:cNvGraphicFramePr>
          <p:nvPr>
            <p:extLst>
              <p:ext uri="{D42A27DB-BD31-4B8C-83A1-F6EECF244321}">
                <p14:modId xmlns:p14="http://schemas.microsoft.com/office/powerpoint/2010/main" val="1129033333"/>
              </p:ext>
            </p:extLst>
          </p:nvPr>
        </p:nvGraphicFramePr>
        <p:xfrm>
          <a:off x="2538415" y="4637088"/>
          <a:ext cx="1527102" cy="969064"/>
        </p:xfrm>
        <a:graphic>
          <a:graphicData uri="http://schemas.openxmlformats.org/drawingml/2006/table">
            <a:tbl>
              <a:tblPr/>
              <a:tblGrid>
                <a:gridCol w="217778">
                  <a:extLst>
                    <a:ext uri="{9D8B030D-6E8A-4147-A177-3AD203B41FA5}">
                      <a16:colId xmlns:a16="http://schemas.microsoft.com/office/drawing/2014/main" val="20000"/>
                    </a:ext>
                  </a:extLst>
                </a:gridCol>
                <a:gridCol w="217778">
                  <a:extLst>
                    <a:ext uri="{9D8B030D-6E8A-4147-A177-3AD203B41FA5}">
                      <a16:colId xmlns:a16="http://schemas.microsoft.com/office/drawing/2014/main" val="20001"/>
                    </a:ext>
                  </a:extLst>
                </a:gridCol>
                <a:gridCol w="219106">
                  <a:extLst>
                    <a:ext uri="{9D8B030D-6E8A-4147-A177-3AD203B41FA5}">
                      <a16:colId xmlns:a16="http://schemas.microsoft.com/office/drawing/2014/main" val="20002"/>
                    </a:ext>
                  </a:extLst>
                </a:gridCol>
                <a:gridCol w="219106">
                  <a:extLst>
                    <a:ext uri="{9D8B030D-6E8A-4147-A177-3AD203B41FA5}">
                      <a16:colId xmlns:a16="http://schemas.microsoft.com/office/drawing/2014/main" val="20003"/>
                    </a:ext>
                  </a:extLst>
                </a:gridCol>
                <a:gridCol w="217778">
                  <a:extLst>
                    <a:ext uri="{9D8B030D-6E8A-4147-A177-3AD203B41FA5}">
                      <a16:colId xmlns:a16="http://schemas.microsoft.com/office/drawing/2014/main" val="20004"/>
                    </a:ext>
                  </a:extLst>
                </a:gridCol>
                <a:gridCol w="217778">
                  <a:extLst>
                    <a:ext uri="{9D8B030D-6E8A-4147-A177-3AD203B41FA5}">
                      <a16:colId xmlns:a16="http://schemas.microsoft.com/office/drawing/2014/main" val="20005"/>
                    </a:ext>
                  </a:extLst>
                </a:gridCol>
                <a:gridCol w="217778">
                  <a:extLst>
                    <a:ext uri="{9D8B030D-6E8A-4147-A177-3AD203B41FA5}">
                      <a16:colId xmlns:a16="http://schemas.microsoft.com/office/drawing/2014/main" val="20006"/>
                    </a:ext>
                  </a:extLst>
                </a:gridCol>
              </a:tblGrid>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0"/>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1"/>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2"/>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3"/>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4"/>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5"/>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6"/>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7"/>
                  </a:ext>
                </a:extLst>
              </a:tr>
            </a:tbl>
          </a:graphicData>
        </a:graphic>
      </p:graphicFrame>
      <p:graphicFrame>
        <p:nvGraphicFramePr>
          <p:cNvPr id="5348" name="Group 228"/>
          <p:cNvGraphicFramePr>
            <a:graphicFrameLocks noGrp="1"/>
          </p:cNvGraphicFramePr>
          <p:nvPr>
            <p:extLst>
              <p:ext uri="{D42A27DB-BD31-4B8C-83A1-F6EECF244321}">
                <p14:modId xmlns:p14="http://schemas.microsoft.com/office/powerpoint/2010/main" val="1329132133"/>
              </p:ext>
            </p:extLst>
          </p:nvPr>
        </p:nvGraphicFramePr>
        <p:xfrm>
          <a:off x="647702" y="4899025"/>
          <a:ext cx="1527102" cy="969064"/>
        </p:xfrm>
        <a:graphic>
          <a:graphicData uri="http://schemas.openxmlformats.org/drawingml/2006/table">
            <a:tbl>
              <a:tblPr/>
              <a:tblGrid>
                <a:gridCol w="217778">
                  <a:extLst>
                    <a:ext uri="{9D8B030D-6E8A-4147-A177-3AD203B41FA5}">
                      <a16:colId xmlns:a16="http://schemas.microsoft.com/office/drawing/2014/main" val="20000"/>
                    </a:ext>
                  </a:extLst>
                </a:gridCol>
                <a:gridCol w="217778">
                  <a:extLst>
                    <a:ext uri="{9D8B030D-6E8A-4147-A177-3AD203B41FA5}">
                      <a16:colId xmlns:a16="http://schemas.microsoft.com/office/drawing/2014/main" val="20001"/>
                    </a:ext>
                  </a:extLst>
                </a:gridCol>
                <a:gridCol w="219106">
                  <a:extLst>
                    <a:ext uri="{9D8B030D-6E8A-4147-A177-3AD203B41FA5}">
                      <a16:colId xmlns:a16="http://schemas.microsoft.com/office/drawing/2014/main" val="20002"/>
                    </a:ext>
                  </a:extLst>
                </a:gridCol>
                <a:gridCol w="219106">
                  <a:extLst>
                    <a:ext uri="{9D8B030D-6E8A-4147-A177-3AD203B41FA5}">
                      <a16:colId xmlns:a16="http://schemas.microsoft.com/office/drawing/2014/main" val="20003"/>
                    </a:ext>
                  </a:extLst>
                </a:gridCol>
                <a:gridCol w="217778">
                  <a:extLst>
                    <a:ext uri="{9D8B030D-6E8A-4147-A177-3AD203B41FA5}">
                      <a16:colId xmlns:a16="http://schemas.microsoft.com/office/drawing/2014/main" val="20004"/>
                    </a:ext>
                  </a:extLst>
                </a:gridCol>
                <a:gridCol w="217778">
                  <a:extLst>
                    <a:ext uri="{9D8B030D-6E8A-4147-A177-3AD203B41FA5}">
                      <a16:colId xmlns:a16="http://schemas.microsoft.com/office/drawing/2014/main" val="20005"/>
                    </a:ext>
                  </a:extLst>
                </a:gridCol>
                <a:gridCol w="217778">
                  <a:extLst>
                    <a:ext uri="{9D8B030D-6E8A-4147-A177-3AD203B41FA5}">
                      <a16:colId xmlns:a16="http://schemas.microsoft.com/office/drawing/2014/main" val="20006"/>
                    </a:ext>
                  </a:extLst>
                </a:gridCol>
              </a:tblGrid>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0"/>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1"/>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2"/>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3"/>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4"/>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5"/>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6"/>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7"/>
                  </a:ext>
                </a:extLst>
              </a:tr>
            </a:tbl>
          </a:graphicData>
        </a:graphic>
      </p:graphicFrame>
      <p:graphicFrame>
        <p:nvGraphicFramePr>
          <p:cNvPr id="5422" name="Group 302"/>
          <p:cNvGraphicFramePr>
            <a:graphicFrameLocks noGrp="1"/>
          </p:cNvGraphicFramePr>
          <p:nvPr>
            <p:extLst>
              <p:ext uri="{D42A27DB-BD31-4B8C-83A1-F6EECF244321}">
                <p14:modId xmlns:p14="http://schemas.microsoft.com/office/powerpoint/2010/main" val="1280321648"/>
              </p:ext>
            </p:extLst>
          </p:nvPr>
        </p:nvGraphicFramePr>
        <p:xfrm>
          <a:off x="819152" y="4792663"/>
          <a:ext cx="1527102" cy="969064"/>
        </p:xfrm>
        <a:graphic>
          <a:graphicData uri="http://schemas.openxmlformats.org/drawingml/2006/table">
            <a:tbl>
              <a:tblPr/>
              <a:tblGrid>
                <a:gridCol w="217778">
                  <a:extLst>
                    <a:ext uri="{9D8B030D-6E8A-4147-A177-3AD203B41FA5}">
                      <a16:colId xmlns:a16="http://schemas.microsoft.com/office/drawing/2014/main" val="20000"/>
                    </a:ext>
                  </a:extLst>
                </a:gridCol>
                <a:gridCol w="217778">
                  <a:extLst>
                    <a:ext uri="{9D8B030D-6E8A-4147-A177-3AD203B41FA5}">
                      <a16:colId xmlns:a16="http://schemas.microsoft.com/office/drawing/2014/main" val="20001"/>
                    </a:ext>
                  </a:extLst>
                </a:gridCol>
                <a:gridCol w="219106">
                  <a:extLst>
                    <a:ext uri="{9D8B030D-6E8A-4147-A177-3AD203B41FA5}">
                      <a16:colId xmlns:a16="http://schemas.microsoft.com/office/drawing/2014/main" val="20002"/>
                    </a:ext>
                  </a:extLst>
                </a:gridCol>
                <a:gridCol w="219106">
                  <a:extLst>
                    <a:ext uri="{9D8B030D-6E8A-4147-A177-3AD203B41FA5}">
                      <a16:colId xmlns:a16="http://schemas.microsoft.com/office/drawing/2014/main" val="20003"/>
                    </a:ext>
                  </a:extLst>
                </a:gridCol>
                <a:gridCol w="217778">
                  <a:extLst>
                    <a:ext uri="{9D8B030D-6E8A-4147-A177-3AD203B41FA5}">
                      <a16:colId xmlns:a16="http://schemas.microsoft.com/office/drawing/2014/main" val="20004"/>
                    </a:ext>
                  </a:extLst>
                </a:gridCol>
                <a:gridCol w="217778">
                  <a:extLst>
                    <a:ext uri="{9D8B030D-6E8A-4147-A177-3AD203B41FA5}">
                      <a16:colId xmlns:a16="http://schemas.microsoft.com/office/drawing/2014/main" val="20005"/>
                    </a:ext>
                  </a:extLst>
                </a:gridCol>
                <a:gridCol w="217778">
                  <a:extLst>
                    <a:ext uri="{9D8B030D-6E8A-4147-A177-3AD203B41FA5}">
                      <a16:colId xmlns:a16="http://schemas.microsoft.com/office/drawing/2014/main" val="20006"/>
                    </a:ext>
                  </a:extLst>
                </a:gridCol>
              </a:tblGrid>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0"/>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1"/>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2"/>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3"/>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4"/>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5"/>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6"/>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7"/>
                  </a:ext>
                </a:extLst>
              </a:tr>
            </a:tbl>
          </a:graphicData>
        </a:graphic>
      </p:graphicFrame>
      <p:graphicFrame>
        <p:nvGraphicFramePr>
          <p:cNvPr id="5496" name="Group 376"/>
          <p:cNvGraphicFramePr>
            <a:graphicFrameLocks noGrp="1"/>
          </p:cNvGraphicFramePr>
          <p:nvPr>
            <p:extLst>
              <p:ext uri="{D42A27DB-BD31-4B8C-83A1-F6EECF244321}">
                <p14:modId xmlns:p14="http://schemas.microsoft.com/office/powerpoint/2010/main" val="501772890"/>
              </p:ext>
            </p:extLst>
          </p:nvPr>
        </p:nvGraphicFramePr>
        <p:xfrm>
          <a:off x="1001715" y="4657725"/>
          <a:ext cx="1527102" cy="969064"/>
        </p:xfrm>
        <a:graphic>
          <a:graphicData uri="http://schemas.openxmlformats.org/drawingml/2006/table">
            <a:tbl>
              <a:tblPr/>
              <a:tblGrid>
                <a:gridCol w="217778">
                  <a:extLst>
                    <a:ext uri="{9D8B030D-6E8A-4147-A177-3AD203B41FA5}">
                      <a16:colId xmlns:a16="http://schemas.microsoft.com/office/drawing/2014/main" val="20000"/>
                    </a:ext>
                  </a:extLst>
                </a:gridCol>
                <a:gridCol w="217778">
                  <a:extLst>
                    <a:ext uri="{9D8B030D-6E8A-4147-A177-3AD203B41FA5}">
                      <a16:colId xmlns:a16="http://schemas.microsoft.com/office/drawing/2014/main" val="20001"/>
                    </a:ext>
                  </a:extLst>
                </a:gridCol>
                <a:gridCol w="219106">
                  <a:extLst>
                    <a:ext uri="{9D8B030D-6E8A-4147-A177-3AD203B41FA5}">
                      <a16:colId xmlns:a16="http://schemas.microsoft.com/office/drawing/2014/main" val="20002"/>
                    </a:ext>
                  </a:extLst>
                </a:gridCol>
                <a:gridCol w="219106">
                  <a:extLst>
                    <a:ext uri="{9D8B030D-6E8A-4147-A177-3AD203B41FA5}">
                      <a16:colId xmlns:a16="http://schemas.microsoft.com/office/drawing/2014/main" val="20003"/>
                    </a:ext>
                  </a:extLst>
                </a:gridCol>
                <a:gridCol w="217778">
                  <a:extLst>
                    <a:ext uri="{9D8B030D-6E8A-4147-A177-3AD203B41FA5}">
                      <a16:colId xmlns:a16="http://schemas.microsoft.com/office/drawing/2014/main" val="20004"/>
                    </a:ext>
                  </a:extLst>
                </a:gridCol>
                <a:gridCol w="217778">
                  <a:extLst>
                    <a:ext uri="{9D8B030D-6E8A-4147-A177-3AD203B41FA5}">
                      <a16:colId xmlns:a16="http://schemas.microsoft.com/office/drawing/2014/main" val="20005"/>
                    </a:ext>
                  </a:extLst>
                </a:gridCol>
                <a:gridCol w="217778">
                  <a:extLst>
                    <a:ext uri="{9D8B030D-6E8A-4147-A177-3AD203B41FA5}">
                      <a16:colId xmlns:a16="http://schemas.microsoft.com/office/drawing/2014/main" val="20006"/>
                    </a:ext>
                  </a:extLst>
                </a:gridCol>
              </a:tblGrid>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0"/>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1"/>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2"/>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3"/>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4"/>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5"/>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6"/>
                  </a:ext>
                </a:extLst>
              </a:tr>
              <a:tr h="121133">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a:spcBef>
                          <a:spcPct val="20000"/>
                        </a:spcBef>
                        <a:buClr>
                          <a:schemeClr val="tx2"/>
                        </a:buClr>
                        <a:buSzPct val="70000"/>
                        <a:buFont typeface="Wingdings" charset="2"/>
                        <a:defRPr sz="2600">
                          <a:solidFill>
                            <a:schemeClr val="tx1"/>
                          </a:solidFill>
                          <a:latin typeface="Arial" charset="0"/>
                          <a:ea typeface="MS PGothic" charset="-128"/>
                        </a:defRPr>
                      </a:lvl1pPr>
                      <a:lvl2pPr marL="37931725" indent="-37474525">
                        <a:spcBef>
                          <a:spcPct val="20000"/>
                        </a:spcBef>
                        <a:buClr>
                          <a:schemeClr val="accent2"/>
                        </a:buClr>
                        <a:buSzPct val="70000"/>
                        <a:buFont typeface="Wingdings" charset="2"/>
                        <a:defRPr sz="2200">
                          <a:solidFill>
                            <a:schemeClr val="tx1"/>
                          </a:solidFill>
                          <a:latin typeface="Arial" charset="0"/>
                          <a:ea typeface="MS PGothic" charset="-128"/>
                        </a:defRPr>
                      </a:lvl2pPr>
                      <a:lvl3pPr marL="1143000" indent="-228600">
                        <a:spcBef>
                          <a:spcPct val="20000"/>
                        </a:spcBef>
                        <a:buClr>
                          <a:schemeClr val="accent1"/>
                        </a:buClr>
                        <a:buSzPct val="70000"/>
                        <a:buFont typeface="Wingdings" charset="2"/>
                        <a:defRPr sz="2100">
                          <a:solidFill>
                            <a:schemeClr val="tx1"/>
                          </a:solidFill>
                          <a:latin typeface="Arial" charset="0"/>
                          <a:ea typeface="MS PGothic" charset="-128"/>
                        </a:defRPr>
                      </a:lvl3pPr>
                      <a:lvl4pPr marL="1600200" indent="-228600">
                        <a:spcBef>
                          <a:spcPct val="20000"/>
                        </a:spcBef>
                        <a:buClr>
                          <a:schemeClr val="tx2"/>
                        </a:buClr>
                        <a:buSzPct val="75000"/>
                        <a:buFont typeface="Wingdings" charset="2"/>
                        <a:defRPr>
                          <a:solidFill>
                            <a:schemeClr val="tx1"/>
                          </a:solidFill>
                          <a:latin typeface="Arial" charset="0"/>
                          <a:ea typeface="MS PGothic" charset="-128"/>
                        </a:defRPr>
                      </a:lvl4pPr>
                      <a:lvl5pPr marL="2057400" indent="-228600">
                        <a:spcBef>
                          <a:spcPct val="20000"/>
                        </a:spcBef>
                        <a:buClr>
                          <a:schemeClr val="folHlink"/>
                        </a:buClr>
                        <a:buSzPct val="80000"/>
                        <a:buFont typeface="Wingdings" charset="2"/>
                        <a:defRPr>
                          <a:solidFill>
                            <a:schemeClr val="tx1"/>
                          </a:solidFill>
                          <a:latin typeface="Arial" charset="0"/>
                          <a:ea typeface="MS PGothic" charset="-128"/>
                        </a:defRPr>
                      </a:lvl5pPr>
                      <a:lvl6pPr marL="25146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6pPr>
                      <a:lvl7pPr marL="29718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7pPr>
                      <a:lvl8pPr marL="34290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8pPr>
                      <a:lvl9pPr marL="3886200" indent="-228600" eaLnBrk="0" fontAlgn="base" hangingPunct="0">
                        <a:spcBef>
                          <a:spcPct val="20000"/>
                        </a:spcBef>
                        <a:spcAft>
                          <a:spcPct val="0"/>
                        </a:spcAft>
                        <a:buClr>
                          <a:schemeClr val="folHlink"/>
                        </a:buClr>
                        <a:buSzPct val="80000"/>
                        <a:buFont typeface="Wingdings" charset="2"/>
                        <a:defRPr>
                          <a:solidFill>
                            <a:schemeClr val="tx1"/>
                          </a:solidFill>
                          <a:latin typeface="Arial" charset="0"/>
                          <a:ea typeface="MS PGothic"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en-US" sz="100" b="0" i="0" u="none" strike="noStrike" cap="none" normalizeH="0" baseline="0">
                        <a:ln>
                          <a:noFill/>
                        </a:ln>
                        <a:solidFill>
                          <a:schemeClr val="tx1"/>
                        </a:solidFill>
                        <a:effectLst/>
                        <a:latin typeface="Arial" charset="0"/>
                        <a:ea typeface="MS PGothic"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7"/>
                  </a:ext>
                </a:extLst>
              </a:tr>
            </a:tbl>
          </a:graphicData>
        </a:graphic>
      </p:graphicFrame>
      <p:sp>
        <p:nvSpPr>
          <p:cNvPr id="11712" name="Rectangle 450"/>
          <p:cNvSpPr>
            <a:spLocks noChangeArrowheads="1"/>
          </p:cNvSpPr>
          <p:nvPr/>
        </p:nvSpPr>
        <p:spPr bwMode="auto">
          <a:xfrm>
            <a:off x="757238" y="2914649"/>
            <a:ext cx="3099026" cy="618829"/>
          </a:xfrm>
          <a:prstGeom prst="rect">
            <a:avLst/>
          </a:prstGeom>
          <a:solidFill>
            <a:srgbClr val="66FF33"/>
          </a:solidFill>
          <a:ln w="9525">
            <a:solidFill>
              <a:schemeClr val="tx1"/>
            </a:solidFill>
            <a:miter lim="800000"/>
            <a:headEnd/>
            <a:tailEnd/>
          </a:ln>
        </p:spPr>
        <p:txBody>
          <a:bodyPr wrap="none" anchor="ct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800"/>
              <a:t>Query Processing</a:t>
            </a:r>
          </a:p>
        </p:txBody>
      </p:sp>
      <p:sp>
        <p:nvSpPr>
          <p:cNvPr id="11713" name="AutoShape 451"/>
          <p:cNvSpPr>
            <a:spLocks noChangeArrowheads="1"/>
          </p:cNvSpPr>
          <p:nvPr/>
        </p:nvSpPr>
        <p:spPr bwMode="auto">
          <a:xfrm>
            <a:off x="1970088" y="3897313"/>
            <a:ext cx="504608" cy="589204"/>
          </a:xfrm>
          <a:prstGeom prst="upDownArrow">
            <a:avLst>
              <a:gd name="adj1" fmla="val 50000"/>
              <a:gd name="adj2" fmla="val 23553"/>
            </a:avLst>
          </a:prstGeom>
          <a:solidFill>
            <a:srgbClr val="FFFF00"/>
          </a:solidFill>
          <a:ln w="9525">
            <a:solidFill>
              <a:schemeClr val="tx1"/>
            </a:solidFill>
            <a:miter lim="800000"/>
            <a:headEnd/>
            <a:tailEnd/>
          </a:ln>
        </p:spPr>
        <p:txBody>
          <a:bodyPr vert="eaVert" wrap="none" anchor="ct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endParaRPr lang="nb-NO" altLang="en-US"/>
          </a:p>
        </p:txBody>
      </p:sp>
      <p:grpSp>
        <p:nvGrpSpPr>
          <p:cNvPr id="3" name="Group 2"/>
          <p:cNvGrpSpPr/>
          <p:nvPr/>
        </p:nvGrpSpPr>
        <p:grpSpPr>
          <a:xfrm>
            <a:off x="4745231" y="2056239"/>
            <a:ext cx="4049713" cy="3791213"/>
            <a:chOff x="4873625" y="2041525"/>
            <a:chExt cx="4049713" cy="2230438"/>
          </a:xfrm>
        </p:grpSpPr>
        <p:grpSp>
          <p:nvGrpSpPr>
            <p:cNvPr id="11726" name="Group 453"/>
            <p:cNvGrpSpPr>
              <a:grpSpLocks/>
            </p:cNvGrpSpPr>
            <p:nvPr/>
          </p:nvGrpSpPr>
          <p:grpSpPr bwMode="auto">
            <a:xfrm>
              <a:off x="5089525" y="2041525"/>
              <a:ext cx="3482975" cy="865188"/>
              <a:chOff x="239" y="1595"/>
              <a:chExt cx="2194" cy="545"/>
            </a:xfrm>
          </p:grpSpPr>
          <p:sp>
            <p:nvSpPr>
              <p:cNvPr id="11731" name="Text Box 454"/>
              <p:cNvSpPr txBox="1">
                <a:spLocks noChangeArrowheads="1"/>
              </p:cNvSpPr>
              <p:nvPr/>
            </p:nvSpPr>
            <p:spPr bwMode="auto">
              <a:xfrm>
                <a:off x="239" y="1607"/>
                <a:ext cx="16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1800"/>
                  <a:t>Continuous Query (CQ)</a:t>
                </a:r>
              </a:p>
            </p:txBody>
          </p:sp>
          <p:sp>
            <p:nvSpPr>
              <p:cNvPr id="11732" name="Line 455"/>
              <p:cNvSpPr>
                <a:spLocks noChangeShapeType="1"/>
              </p:cNvSpPr>
              <p:nvPr/>
            </p:nvSpPr>
            <p:spPr bwMode="auto">
              <a:xfrm>
                <a:off x="776" y="1819"/>
                <a:ext cx="630" cy="32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733" name="Text Box 456"/>
              <p:cNvSpPr txBox="1">
                <a:spLocks noChangeArrowheads="1"/>
              </p:cNvSpPr>
              <p:nvPr/>
            </p:nvSpPr>
            <p:spPr bwMode="auto">
              <a:xfrm>
                <a:off x="1869" y="1595"/>
                <a:ext cx="56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1800"/>
                  <a:t>Result </a:t>
                </a:r>
              </a:p>
              <a:p>
                <a:pPr eaLnBrk="1" hangingPunct="1"/>
                <a:endParaRPr lang="en-US" altLang="en-US" sz="1400"/>
              </a:p>
            </p:txBody>
          </p:sp>
          <p:sp>
            <p:nvSpPr>
              <p:cNvPr id="11734" name="Line 457"/>
              <p:cNvSpPr>
                <a:spLocks noChangeShapeType="1"/>
              </p:cNvSpPr>
              <p:nvPr/>
            </p:nvSpPr>
            <p:spPr bwMode="auto">
              <a:xfrm flipH="1">
                <a:off x="1449" y="1806"/>
                <a:ext cx="630" cy="321"/>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grpSp>
        <p:sp>
          <p:nvSpPr>
            <p:cNvPr id="11727" name="Rectangle 458"/>
            <p:cNvSpPr>
              <a:spLocks noChangeArrowheads="1"/>
            </p:cNvSpPr>
            <p:nvPr/>
          </p:nvSpPr>
          <p:spPr bwMode="auto">
            <a:xfrm>
              <a:off x="5411788" y="2905125"/>
              <a:ext cx="2963863" cy="596900"/>
            </a:xfrm>
            <a:prstGeom prst="rect">
              <a:avLst/>
            </a:prstGeom>
            <a:solidFill>
              <a:srgbClr val="66FF33"/>
            </a:solidFill>
            <a:ln w="9525">
              <a:solidFill>
                <a:schemeClr val="tx1"/>
              </a:solidFill>
              <a:miter lim="800000"/>
              <a:headEnd/>
              <a:tailEnd/>
            </a:ln>
          </p:spPr>
          <p:txBody>
            <a:bodyPr wrap="none" anchor="ct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800"/>
                <a:t>Query Processing</a:t>
              </a:r>
            </a:p>
          </p:txBody>
        </p:sp>
        <p:sp>
          <p:nvSpPr>
            <p:cNvPr id="11728" name="Rectangle 459"/>
            <p:cNvSpPr>
              <a:spLocks noChangeArrowheads="1"/>
            </p:cNvSpPr>
            <p:nvPr/>
          </p:nvSpPr>
          <p:spPr bwMode="auto">
            <a:xfrm>
              <a:off x="5410200" y="3509963"/>
              <a:ext cx="2963863" cy="762000"/>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800"/>
                <a:t>Main Memory</a:t>
              </a:r>
            </a:p>
          </p:txBody>
        </p:sp>
        <p:sp>
          <p:nvSpPr>
            <p:cNvPr id="11729" name="AutoShape 460"/>
            <p:cNvSpPr>
              <a:spLocks noChangeArrowheads="1"/>
            </p:cNvSpPr>
            <p:nvPr/>
          </p:nvSpPr>
          <p:spPr bwMode="auto">
            <a:xfrm>
              <a:off x="4873625" y="3638550"/>
              <a:ext cx="1193800" cy="539750"/>
            </a:xfrm>
            <a:prstGeom prst="rightArrow">
              <a:avLst>
                <a:gd name="adj1" fmla="val 50000"/>
                <a:gd name="adj2" fmla="val 55294"/>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200"/>
                <a:t>Data Stream(s)</a:t>
              </a:r>
            </a:p>
          </p:txBody>
        </p:sp>
        <p:sp>
          <p:nvSpPr>
            <p:cNvPr id="11730" name="AutoShape 461"/>
            <p:cNvSpPr>
              <a:spLocks noChangeArrowheads="1"/>
            </p:cNvSpPr>
            <p:nvPr/>
          </p:nvSpPr>
          <p:spPr bwMode="auto">
            <a:xfrm>
              <a:off x="7729538" y="3646488"/>
              <a:ext cx="1193800" cy="539750"/>
            </a:xfrm>
            <a:prstGeom prst="rightArrow">
              <a:avLst>
                <a:gd name="adj1" fmla="val 50000"/>
                <a:gd name="adj2" fmla="val 55294"/>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200"/>
                <a:t>Data Stream(s)</a:t>
              </a:r>
            </a:p>
          </p:txBody>
        </p:sp>
      </p:grpSp>
      <p:sp>
        <p:nvSpPr>
          <p:cNvPr id="11715" name="Text Box 462"/>
          <p:cNvSpPr txBox="1">
            <a:spLocks noChangeArrowheads="1"/>
          </p:cNvSpPr>
          <p:nvPr/>
        </p:nvSpPr>
        <p:spPr bwMode="auto">
          <a:xfrm>
            <a:off x="1328737" y="4235450"/>
            <a:ext cx="657319" cy="380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1800"/>
              <a:t>Disk</a:t>
            </a:r>
          </a:p>
        </p:txBody>
      </p:sp>
      <p:sp>
        <p:nvSpPr>
          <p:cNvPr id="11716" name="Rectangle 463"/>
          <p:cNvSpPr>
            <a:spLocks noChangeArrowheads="1"/>
          </p:cNvSpPr>
          <p:nvPr/>
        </p:nvSpPr>
        <p:spPr bwMode="auto">
          <a:xfrm>
            <a:off x="762000" y="3505200"/>
            <a:ext cx="3099027" cy="401580"/>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800"/>
              <a:t>Main Memory</a:t>
            </a:r>
          </a:p>
        </p:txBody>
      </p:sp>
      <p:grpSp>
        <p:nvGrpSpPr>
          <p:cNvPr id="2" name="Group 1"/>
          <p:cNvGrpSpPr/>
          <p:nvPr/>
        </p:nvGrpSpPr>
        <p:grpSpPr>
          <a:xfrm>
            <a:off x="373063" y="2047874"/>
            <a:ext cx="3575417" cy="896973"/>
            <a:chOff x="373063" y="2047875"/>
            <a:chExt cx="3419475" cy="865188"/>
          </a:xfrm>
        </p:grpSpPr>
        <p:sp>
          <p:nvSpPr>
            <p:cNvPr id="11722" name="Text Box 469"/>
            <p:cNvSpPr txBox="1">
              <a:spLocks noChangeArrowheads="1"/>
            </p:cNvSpPr>
            <p:nvPr/>
          </p:nvSpPr>
          <p:spPr bwMode="auto">
            <a:xfrm>
              <a:off x="373063" y="2066925"/>
              <a:ext cx="132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1800"/>
                <a:t>SQL Query</a:t>
              </a:r>
            </a:p>
          </p:txBody>
        </p:sp>
        <p:sp>
          <p:nvSpPr>
            <p:cNvPr id="11723" name="Line 470"/>
            <p:cNvSpPr>
              <a:spLocks noChangeShapeType="1"/>
            </p:cNvSpPr>
            <p:nvPr/>
          </p:nvSpPr>
          <p:spPr bwMode="auto">
            <a:xfrm>
              <a:off x="1225551" y="2403475"/>
              <a:ext cx="1000125" cy="509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724" name="Text Box 471"/>
            <p:cNvSpPr txBox="1">
              <a:spLocks noChangeArrowheads="1"/>
            </p:cNvSpPr>
            <p:nvPr/>
          </p:nvSpPr>
          <p:spPr bwMode="auto">
            <a:xfrm>
              <a:off x="2960688" y="2047875"/>
              <a:ext cx="831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1800"/>
                <a:t>Result</a:t>
              </a:r>
            </a:p>
          </p:txBody>
        </p:sp>
        <p:sp>
          <p:nvSpPr>
            <p:cNvPr id="11725" name="Line 472"/>
            <p:cNvSpPr>
              <a:spLocks noChangeShapeType="1"/>
            </p:cNvSpPr>
            <p:nvPr/>
          </p:nvSpPr>
          <p:spPr bwMode="auto">
            <a:xfrm flipH="1">
              <a:off x="2293938" y="2382838"/>
              <a:ext cx="1000125" cy="5095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grpSp>
      <p:sp>
        <p:nvSpPr>
          <p:cNvPr id="11718" name="Line 473"/>
          <p:cNvSpPr>
            <a:spLocks noChangeShapeType="1"/>
          </p:cNvSpPr>
          <p:nvPr/>
        </p:nvSpPr>
        <p:spPr bwMode="auto">
          <a:xfrm>
            <a:off x="4495800" y="1676400"/>
            <a:ext cx="0" cy="4502968"/>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719" name="Slide Number Placeholder 47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6343D30C-4F40-3642-BF25-C0D8D2C1B210}" type="slidenum">
              <a:rPr lang="en-US" altLang="en-US" sz="1000"/>
              <a:pPr/>
              <a:t>15</a:t>
            </a:fld>
            <a:endParaRPr lang="en-US" altLang="en-US" sz="1000"/>
          </a:p>
        </p:txBody>
      </p:sp>
    </p:spTree>
    <p:extLst>
      <p:ext uri="{BB962C8B-B14F-4D97-AF65-F5344CB8AC3E}">
        <p14:creationId xmlns:p14="http://schemas.microsoft.com/office/powerpoint/2010/main" val="16359053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76683" y="76200"/>
            <a:ext cx="8229600" cy="987552"/>
          </a:xfrm>
        </p:spPr>
        <p:txBody>
          <a:bodyPr/>
          <a:lstStyle/>
          <a:p>
            <a:pPr>
              <a:defRPr/>
            </a:pPr>
            <a:r>
              <a:rPr lang="en-US" dirty="0">
                <a:ea typeface="+mj-ea"/>
              </a:rPr>
              <a:t>Error Bound: Proof</a:t>
            </a:r>
          </a:p>
        </p:txBody>
      </p:sp>
      <p:sp>
        <p:nvSpPr>
          <p:cNvPr id="49156" name="Rectangle 3"/>
          <p:cNvSpPr>
            <a:spLocks noGrp="1" noChangeArrowheads="1"/>
          </p:cNvSpPr>
          <p:nvPr>
            <p:ph idx="1"/>
          </p:nvPr>
        </p:nvSpPr>
        <p:spPr/>
        <p:txBody>
          <a:bodyPr/>
          <a:lstStyle/>
          <a:p>
            <a:r>
              <a:rPr lang="en-US" b="1" dirty="0">
                <a:solidFill>
                  <a:srgbClr val="FF0066"/>
                </a:solidFill>
              </a:rPr>
              <a:t>Why is error 50%? </a:t>
            </a:r>
            <a:r>
              <a:rPr lang="en-US" b="1" dirty="0">
                <a:solidFill>
                  <a:srgbClr val="0000FF"/>
                </a:solidFill>
              </a:rPr>
              <a:t>Let’s prove it!</a:t>
            </a:r>
          </a:p>
          <a:p>
            <a:r>
              <a:rPr lang="en-US" dirty="0"/>
              <a:t>Suppose the last bucket has size </a:t>
            </a:r>
            <a:r>
              <a:rPr lang="en-US" b="1" dirty="0"/>
              <a:t>2</a:t>
            </a:r>
            <a:r>
              <a:rPr lang="en-US" b="1" i="1" baseline="30000" dirty="0"/>
              <a:t>r</a:t>
            </a:r>
            <a:endParaRPr lang="en-US" b="1" dirty="0"/>
          </a:p>
          <a:p>
            <a:r>
              <a:rPr lang="en-US" dirty="0"/>
              <a:t>Then by assuming </a:t>
            </a:r>
            <a:r>
              <a:rPr lang="en-US" b="1" dirty="0"/>
              <a:t>2</a:t>
            </a:r>
            <a:r>
              <a:rPr lang="en-US" b="1" i="1" baseline="30000" dirty="0"/>
              <a:t>r</a:t>
            </a:r>
            <a:r>
              <a:rPr lang="en-US" b="1" baseline="30000" dirty="0"/>
              <a:t>-1</a:t>
            </a:r>
            <a:r>
              <a:rPr lang="en-US" baseline="30000" dirty="0"/>
              <a:t> </a:t>
            </a:r>
            <a:r>
              <a:rPr lang="en-US" dirty="0"/>
              <a:t> (i.e., half) of its </a:t>
            </a:r>
            <a:r>
              <a:rPr lang="en-US" b="1" dirty="0"/>
              <a:t>1s</a:t>
            </a:r>
            <a:r>
              <a:rPr lang="en-US" dirty="0"/>
              <a:t> are still within the window, we make an error of at most </a:t>
            </a:r>
            <a:r>
              <a:rPr lang="en-US" b="1" dirty="0"/>
              <a:t>2</a:t>
            </a:r>
            <a:r>
              <a:rPr lang="en-US" b="1" i="1" baseline="30000" dirty="0"/>
              <a:t>r</a:t>
            </a:r>
            <a:r>
              <a:rPr lang="en-US" b="1" baseline="30000" dirty="0"/>
              <a:t>-1</a:t>
            </a:r>
            <a:endParaRPr lang="en-US" b="1" dirty="0"/>
          </a:p>
          <a:p>
            <a:r>
              <a:rPr lang="en-US" dirty="0"/>
              <a:t>Since there is at least one bucket of each of the sizes less than </a:t>
            </a:r>
            <a:r>
              <a:rPr lang="en-US" b="1" dirty="0"/>
              <a:t>2</a:t>
            </a:r>
            <a:r>
              <a:rPr lang="en-US" b="1" i="1" baseline="30000" dirty="0"/>
              <a:t>r</a:t>
            </a:r>
            <a:r>
              <a:rPr lang="en-US" dirty="0"/>
              <a:t>, the true sum is at least </a:t>
            </a:r>
            <a:br>
              <a:rPr lang="en-US" dirty="0"/>
            </a:br>
            <a:r>
              <a:rPr lang="en-US" b="1" dirty="0"/>
              <a:t>1 + 2 + 4 + .. + 2</a:t>
            </a:r>
            <a:r>
              <a:rPr lang="en-US" b="1" baseline="30000" dirty="0"/>
              <a:t>r-1</a:t>
            </a:r>
            <a:r>
              <a:rPr lang="en-US" b="1" dirty="0"/>
              <a:t>  = 2</a:t>
            </a:r>
            <a:r>
              <a:rPr lang="en-US" b="1" i="1" baseline="30000" dirty="0"/>
              <a:t>r </a:t>
            </a:r>
            <a:r>
              <a:rPr lang="en-US" b="1" dirty="0"/>
              <a:t>-1</a:t>
            </a:r>
          </a:p>
          <a:p>
            <a:r>
              <a:rPr lang="en-US" dirty="0">
                <a:solidFill>
                  <a:srgbClr val="0000FF"/>
                </a:solidFill>
              </a:rPr>
              <a:t>Thus, error at most </a:t>
            </a:r>
            <a:r>
              <a:rPr lang="en-US" b="1" dirty="0">
                <a:solidFill>
                  <a:srgbClr val="0000FF"/>
                </a:solidFill>
              </a:rPr>
              <a:t>50%</a:t>
            </a:r>
          </a:p>
        </p:txBody>
      </p:sp>
      <p:grpSp>
        <p:nvGrpSpPr>
          <p:cNvPr id="8" name="Group 33"/>
          <p:cNvGrpSpPr>
            <a:grpSpLocks/>
          </p:cNvGrpSpPr>
          <p:nvPr/>
        </p:nvGrpSpPr>
        <p:grpSpPr bwMode="auto">
          <a:xfrm>
            <a:off x="0" y="5881687"/>
            <a:ext cx="9264653" cy="369888"/>
            <a:chOff x="-96" y="2400"/>
            <a:chExt cx="5836" cy="233"/>
          </a:xfrm>
        </p:grpSpPr>
        <p:sp>
          <p:nvSpPr>
            <p:cNvPr id="9" name="Text Box 3"/>
            <p:cNvSpPr txBox="1">
              <a:spLocks noChangeArrowheads="1"/>
            </p:cNvSpPr>
            <p:nvPr/>
          </p:nvSpPr>
          <p:spPr bwMode="auto">
            <a:xfrm>
              <a:off x="13" y="2400"/>
              <a:ext cx="5727" cy="233"/>
            </a:xfrm>
            <a:prstGeom prst="rect">
              <a:avLst/>
            </a:prstGeom>
            <a:noFill/>
            <a:ln w="9525">
              <a:noFill/>
              <a:miter lim="800000"/>
              <a:headEnd/>
              <a:tailEnd/>
            </a:ln>
          </p:spPr>
          <p:txBody>
            <a:bodyPr wrap="none">
              <a:spAutoFit/>
            </a:bodyPr>
            <a:lstStyle/>
            <a:p>
              <a:r>
                <a:rPr lang="en-US" dirty="0">
                  <a:latin typeface="Tahoma" pitchFamily="34" charset="0"/>
                  <a:ea typeface="Tahoma" pitchFamily="34" charset="0"/>
                  <a:cs typeface="Tahoma" pitchFamily="34" charset="0"/>
                </a:rPr>
                <a:t>111111110000000011101010101011010101010101110101010111010100010110010</a:t>
              </a:r>
            </a:p>
          </p:txBody>
        </p:sp>
        <p:sp>
          <p:nvSpPr>
            <p:cNvPr id="10" name="Rectangle 5"/>
            <p:cNvSpPr>
              <a:spLocks noChangeArrowheads="1"/>
            </p:cNvSpPr>
            <p:nvPr/>
          </p:nvSpPr>
          <p:spPr bwMode="auto">
            <a:xfrm>
              <a:off x="5364" y="2408"/>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11" name="Rectangle 6"/>
            <p:cNvSpPr>
              <a:spLocks noChangeArrowheads="1"/>
            </p:cNvSpPr>
            <p:nvPr/>
          </p:nvSpPr>
          <p:spPr bwMode="auto">
            <a:xfrm>
              <a:off x="5124" y="2408"/>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12" name="Rectangle 8"/>
            <p:cNvSpPr>
              <a:spLocks noChangeArrowheads="1"/>
            </p:cNvSpPr>
            <p:nvPr/>
          </p:nvSpPr>
          <p:spPr bwMode="auto">
            <a:xfrm>
              <a:off x="4884" y="2408"/>
              <a:ext cx="240" cy="192"/>
            </a:xfrm>
            <a:prstGeom prst="rect">
              <a:avLst/>
            </a:prstGeom>
            <a:solidFill>
              <a:srgbClr val="FFFF00">
                <a:alpha val="50195"/>
              </a:srgbClr>
            </a:solidFill>
            <a:ln w="9525">
              <a:solidFill>
                <a:schemeClr val="tx1"/>
              </a:solidFill>
              <a:miter lim="800000"/>
              <a:headEnd/>
              <a:tailEnd/>
            </a:ln>
          </p:spPr>
          <p:txBody>
            <a:bodyPr wrap="none" anchor="ctr"/>
            <a:lstStyle/>
            <a:p>
              <a:endParaRPr lang="en-US"/>
            </a:p>
          </p:txBody>
        </p:sp>
        <p:sp>
          <p:nvSpPr>
            <p:cNvPr id="13" name="Rectangle 11"/>
            <p:cNvSpPr>
              <a:spLocks noChangeArrowheads="1"/>
            </p:cNvSpPr>
            <p:nvPr/>
          </p:nvSpPr>
          <p:spPr bwMode="auto">
            <a:xfrm>
              <a:off x="4168" y="2408"/>
              <a:ext cx="480" cy="192"/>
            </a:xfrm>
            <a:prstGeom prst="rect">
              <a:avLst/>
            </a:prstGeom>
            <a:solidFill>
              <a:srgbClr val="CC99FF">
                <a:alpha val="50195"/>
              </a:srgbClr>
            </a:solidFill>
            <a:ln w="9525">
              <a:solidFill>
                <a:schemeClr val="tx1"/>
              </a:solidFill>
              <a:miter lim="800000"/>
              <a:headEnd/>
              <a:tailEnd/>
            </a:ln>
          </p:spPr>
          <p:txBody>
            <a:bodyPr wrap="none" anchor="ctr"/>
            <a:lstStyle/>
            <a:p>
              <a:endParaRPr lang="en-US"/>
            </a:p>
          </p:txBody>
        </p:sp>
        <p:sp>
          <p:nvSpPr>
            <p:cNvPr id="14" name="Rectangle 12"/>
            <p:cNvSpPr>
              <a:spLocks noChangeArrowheads="1"/>
            </p:cNvSpPr>
            <p:nvPr/>
          </p:nvSpPr>
          <p:spPr bwMode="auto">
            <a:xfrm>
              <a:off x="3628" y="2408"/>
              <a:ext cx="528" cy="192"/>
            </a:xfrm>
            <a:prstGeom prst="rect">
              <a:avLst/>
            </a:prstGeom>
            <a:solidFill>
              <a:srgbClr val="CC99FF">
                <a:alpha val="50195"/>
              </a:srgbClr>
            </a:solidFill>
            <a:ln w="9525">
              <a:solidFill>
                <a:schemeClr val="tx1"/>
              </a:solidFill>
              <a:miter lim="800000"/>
              <a:headEnd/>
              <a:tailEnd/>
            </a:ln>
          </p:spPr>
          <p:txBody>
            <a:bodyPr wrap="none" anchor="ctr"/>
            <a:lstStyle/>
            <a:p>
              <a:endParaRPr lang="en-US"/>
            </a:p>
          </p:txBody>
        </p:sp>
        <p:sp>
          <p:nvSpPr>
            <p:cNvPr id="15" name="Rectangle 13"/>
            <p:cNvSpPr>
              <a:spLocks noChangeArrowheads="1"/>
            </p:cNvSpPr>
            <p:nvPr/>
          </p:nvSpPr>
          <p:spPr bwMode="auto">
            <a:xfrm>
              <a:off x="2524" y="2408"/>
              <a:ext cx="1008"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16" name="Rectangle 14"/>
            <p:cNvSpPr>
              <a:spLocks noChangeArrowheads="1"/>
            </p:cNvSpPr>
            <p:nvPr/>
          </p:nvSpPr>
          <p:spPr bwMode="auto">
            <a:xfrm>
              <a:off x="1434" y="2408"/>
              <a:ext cx="994"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17" name="Rectangle 15"/>
            <p:cNvSpPr>
              <a:spLocks noChangeArrowheads="1"/>
            </p:cNvSpPr>
            <p:nvPr/>
          </p:nvSpPr>
          <p:spPr bwMode="auto">
            <a:xfrm>
              <a:off x="-96" y="2408"/>
              <a:ext cx="1508" cy="192"/>
            </a:xfrm>
            <a:prstGeom prst="rect">
              <a:avLst/>
            </a:prstGeom>
            <a:solidFill>
              <a:srgbClr val="FFCC99">
                <a:alpha val="50195"/>
              </a:srgbClr>
            </a:solidFill>
            <a:ln w="9525">
              <a:solidFill>
                <a:schemeClr val="tx1"/>
              </a:solidFill>
              <a:miter lim="800000"/>
              <a:headEnd/>
              <a:tailEnd/>
            </a:ln>
          </p:spPr>
          <p:txBody>
            <a:bodyPr wrap="none" anchor="ctr"/>
            <a:lstStyle/>
            <a:p>
              <a:endParaRPr lang="en-US"/>
            </a:p>
          </p:txBody>
        </p:sp>
      </p:grpSp>
      <p:sp>
        <p:nvSpPr>
          <p:cNvPr id="18" name="Text Box 16"/>
          <p:cNvSpPr txBox="1">
            <a:spLocks noChangeArrowheads="1"/>
          </p:cNvSpPr>
          <p:nvPr/>
        </p:nvSpPr>
        <p:spPr bwMode="auto">
          <a:xfrm>
            <a:off x="4251325" y="6268760"/>
            <a:ext cx="344966" cy="369332"/>
          </a:xfrm>
          <a:prstGeom prst="rect">
            <a:avLst/>
          </a:prstGeom>
          <a:noFill/>
          <a:ln w="9525">
            <a:noFill/>
            <a:miter lim="800000"/>
            <a:headEnd/>
            <a:tailEnd/>
          </a:ln>
        </p:spPr>
        <p:txBody>
          <a:bodyPr wrap="none">
            <a:spAutoFit/>
          </a:bodyPr>
          <a:lstStyle/>
          <a:p>
            <a:r>
              <a:rPr lang="en-US" b="1" i="1" dirty="0">
                <a:solidFill>
                  <a:srgbClr val="008000"/>
                </a:solidFill>
              </a:rPr>
              <a:t>N</a:t>
            </a:r>
          </a:p>
        </p:txBody>
      </p:sp>
      <p:sp>
        <p:nvSpPr>
          <p:cNvPr id="19" name="Line 17"/>
          <p:cNvSpPr>
            <a:spLocks noChangeShapeType="1"/>
          </p:cNvSpPr>
          <p:nvPr/>
        </p:nvSpPr>
        <p:spPr bwMode="auto">
          <a:xfrm flipH="1">
            <a:off x="1295400" y="6435120"/>
            <a:ext cx="2950860" cy="0"/>
          </a:xfrm>
          <a:prstGeom prst="line">
            <a:avLst/>
          </a:prstGeom>
          <a:noFill/>
          <a:ln w="28575">
            <a:solidFill>
              <a:srgbClr val="008000"/>
            </a:solidFill>
            <a:round/>
            <a:headEnd/>
            <a:tailEnd type="triangle" w="med" len="med"/>
          </a:ln>
        </p:spPr>
        <p:txBody>
          <a:bodyPr/>
          <a:lstStyle/>
          <a:p>
            <a:endParaRPr lang="en-US"/>
          </a:p>
        </p:txBody>
      </p:sp>
      <p:sp>
        <p:nvSpPr>
          <p:cNvPr id="20" name="Line 18"/>
          <p:cNvSpPr>
            <a:spLocks noChangeShapeType="1"/>
          </p:cNvSpPr>
          <p:nvPr/>
        </p:nvSpPr>
        <p:spPr bwMode="auto">
          <a:xfrm>
            <a:off x="4627260" y="6435120"/>
            <a:ext cx="4419600" cy="0"/>
          </a:xfrm>
          <a:prstGeom prst="line">
            <a:avLst/>
          </a:prstGeom>
          <a:noFill/>
          <a:ln w="28575">
            <a:solidFill>
              <a:srgbClr val="008000"/>
            </a:solidFill>
            <a:round/>
            <a:headEnd/>
            <a:tailEnd type="triangle" w="med" len="med"/>
          </a:ln>
        </p:spPr>
        <p:txBody>
          <a:bodyPr/>
          <a:lstStyle/>
          <a:p>
            <a:endParaRPr lang="en-US"/>
          </a:p>
        </p:txBody>
      </p:sp>
      <p:sp>
        <p:nvSpPr>
          <p:cNvPr id="2" name="Left Brace 1"/>
          <p:cNvSpPr/>
          <p:nvPr/>
        </p:nvSpPr>
        <p:spPr>
          <a:xfrm rot="5400000">
            <a:off x="5565775" y="2544762"/>
            <a:ext cx="190500" cy="6508750"/>
          </a:xfrm>
          <a:prstGeom prst="leftBrace">
            <a:avLst>
              <a:gd name="adj1" fmla="val 41310"/>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008000"/>
              </a:solidFill>
            </a:endParaRPr>
          </a:p>
        </p:txBody>
      </p:sp>
      <p:sp>
        <p:nvSpPr>
          <p:cNvPr id="3" name="TextBox 2"/>
          <p:cNvSpPr txBox="1"/>
          <p:nvPr/>
        </p:nvSpPr>
        <p:spPr>
          <a:xfrm>
            <a:off x="5523169" y="5383415"/>
            <a:ext cx="1659429"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At least 16 1s</a:t>
            </a:r>
          </a:p>
        </p:txBody>
      </p:sp>
      <p:sp>
        <p:nvSpPr>
          <p:cNvPr id="4" name="Slide Number Placeholder 3"/>
          <p:cNvSpPr>
            <a:spLocks noGrp="1"/>
          </p:cNvSpPr>
          <p:nvPr>
            <p:ph type="sldNum" sz="quarter" idx="12"/>
          </p:nvPr>
        </p:nvSpPr>
        <p:spPr/>
        <p:txBody>
          <a:bodyPr/>
          <a:lstStyle/>
          <a:p>
            <a:fld id="{19B12225-5612-419B-A8D5-4B8EEE4C217E}" type="slidenum">
              <a:rPr lang="en-US" smtClean="0"/>
              <a:pPr/>
              <a:t>150</a:t>
            </a:fld>
            <a:endParaRPr lang="en-US"/>
          </a:p>
        </p:txBody>
      </p:sp>
    </p:spTree>
    <p:extLst>
      <p:ext uri="{BB962C8B-B14F-4D97-AF65-F5344CB8AC3E}">
        <p14:creationId xmlns:p14="http://schemas.microsoft.com/office/powerpoint/2010/main" val="134002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1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5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15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 grpId="0" animBg="1"/>
      <p:bldP spid="3"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a typeface="+mj-ea"/>
              </a:rPr>
              <a:t>Further Reducing the Error</a:t>
            </a:r>
          </a:p>
        </p:txBody>
      </p:sp>
      <p:sp>
        <p:nvSpPr>
          <p:cNvPr id="51203" name="Content Placeholder 2"/>
          <p:cNvSpPr>
            <a:spLocks noGrp="1"/>
          </p:cNvSpPr>
          <p:nvPr>
            <p:ph idx="1"/>
          </p:nvPr>
        </p:nvSpPr>
        <p:spPr/>
        <p:txBody>
          <a:bodyPr/>
          <a:lstStyle/>
          <a:p>
            <a:r>
              <a:rPr lang="en-US" dirty="0">
                <a:solidFill>
                  <a:srgbClr val="0000FF"/>
                </a:solidFill>
              </a:rPr>
              <a:t>Instead of maintaining </a:t>
            </a:r>
            <a:r>
              <a:rPr lang="en-US" b="1" dirty="0">
                <a:solidFill>
                  <a:srgbClr val="0000FF"/>
                </a:solidFill>
              </a:rPr>
              <a:t>1</a:t>
            </a:r>
            <a:r>
              <a:rPr lang="en-US" dirty="0">
                <a:solidFill>
                  <a:srgbClr val="0000FF"/>
                </a:solidFill>
              </a:rPr>
              <a:t> or </a:t>
            </a:r>
            <a:r>
              <a:rPr lang="en-US" b="1" dirty="0">
                <a:solidFill>
                  <a:srgbClr val="0000FF"/>
                </a:solidFill>
              </a:rPr>
              <a:t>2 </a:t>
            </a:r>
            <a:r>
              <a:rPr lang="en-US" dirty="0">
                <a:solidFill>
                  <a:srgbClr val="0000FF"/>
                </a:solidFill>
              </a:rPr>
              <a:t>of each size bucket, we allow either </a:t>
            </a:r>
            <a:r>
              <a:rPr lang="en-US" b="1" i="1" dirty="0">
                <a:solidFill>
                  <a:srgbClr val="0000FF"/>
                </a:solidFill>
              </a:rPr>
              <a:t>r</a:t>
            </a:r>
            <a:r>
              <a:rPr lang="en-US" b="1" dirty="0">
                <a:solidFill>
                  <a:srgbClr val="0000FF"/>
                </a:solidFill>
              </a:rPr>
              <a:t>-1</a:t>
            </a:r>
            <a:r>
              <a:rPr lang="en-US" dirty="0">
                <a:solidFill>
                  <a:srgbClr val="0000FF"/>
                </a:solidFill>
              </a:rPr>
              <a:t> or </a:t>
            </a:r>
            <a:r>
              <a:rPr lang="en-US" b="1" i="1" dirty="0">
                <a:solidFill>
                  <a:srgbClr val="0000FF"/>
                </a:solidFill>
              </a:rPr>
              <a:t>r</a:t>
            </a:r>
            <a:r>
              <a:rPr lang="en-US" dirty="0">
                <a:solidFill>
                  <a:srgbClr val="0000FF"/>
                </a:solidFill>
              </a:rPr>
              <a:t> buckets  (</a:t>
            </a:r>
            <a:r>
              <a:rPr lang="en-US" b="1" i="1" dirty="0">
                <a:solidFill>
                  <a:srgbClr val="0000FF"/>
                </a:solidFill>
              </a:rPr>
              <a:t>r</a:t>
            </a:r>
            <a:r>
              <a:rPr lang="en-US" b="1" dirty="0">
                <a:solidFill>
                  <a:srgbClr val="0000FF"/>
                </a:solidFill>
              </a:rPr>
              <a:t> &gt; 2</a:t>
            </a:r>
            <a:r>
              <a:rPr lang="en-US" dirty="0">
                <a:solidFill>
                  <a:srgbClr val="0000FF"/>
                </a:solidFill>
              </a:rPr>
              <a:t>)</a:t>
            </a:r>
          </a:p>
          <a:p>
            <a:pPr lvl="1"/>
            <a:r>
              <a:rPr lang="en-US" dirty="0">
                <a:ea typeface="ＭＳ Ｐゴシック" pitchFamily="34" charset="-128"/>
              </a:rPr>
              <a:t>Except for the largest size buckets; we can have any number between </a:t>
            </a:r>
            <a:r>
              <a:rPr lang="en-US" b="1" dirty="0">
                <a:ea typeface="ＭＳ Ｐゴシック" pitchFamily="34" charset="-128"/>
              </a:rPr>
              <a:t>1</a:t>
            </a:r>
            <a:r>
              <a:rPr lang="en-US" dirty="0">
                <a:ea typeface="ＭＳ Ｐゴシック" pitchFamily="34" charset="-128"/>
              </a:rPr>
              <a:t> and </a:t>
            </a:r>
            <a:r>
              <a:rPr lang="en-US" b="1" i="1" dirty="0">
                <a:ea typeface="ＭＳ Ｐゴシック" pitchFamily="34" charset="-128"/>
              </a:rPr>
              <a:t>r</a:t>
            </a:r>
            <a:r>
              <a:rPr lang="en-US" dirty="0">
                <a:ea typeface="ＭＳ Ｐゴシック" pitchFamily="34" charset="-128"/>
              </a:rPr>
              <a:t> of those</a:t>
            </a:r>
          </a:p>
          <a:p>
            <a:r>
              <a:rPr lang="en-US" b="1" dirty="0">
                <a:solidFill>
                  <a:srgbClr val="D60093"/>
                </a:solidFill>
              </a:rPr>
              <a:t>Error is at most </a:t>
            </a:r>
            <a:r>
              <a:rPr lang="en-US" b="1" i="1" dirty="0">
                <a:solidFill>
                  <a:srgbClr val="D60093"/>
                </a:solidFill>
              </a:rPr>
              <a:t>O(</a:t>
            </a:r>
            <a:r>
              <a:rPr lang="en-US" b="1" dirty="0">
                <a:solidFill>
                  <a:srgbClr val="D60093"/>
                </a:solidFill>
              </a:rPr>
              <a:t>1/</a:t>
            </a:r>
            <a:r>
              <a:rPr lang="en-US" b="1" i="1" dirty="0">
                <a:solidFill>
                  <a:srgbClr val="D60093"/>
                </a:solidFill>
              </a:rPr>
              <a:t>r)</a:t>
            </a:r>
            <a:endParaRPr lang="en-US" b="1" dirty="0">
              <a:solidFill>
                <a:srgbClr val="D60093"/>
              </a:solidFill>
            </a:endParaRPr>
          </a:p>
          <a:p>
            <a:r>
              <a:rPr lang="en-US" dirty="0"/>
              <a:t>By picking </a:t>
            </a:r>
            <a:r>
              <a:rPr lang="en-US" b="1" i="1" dirty="0"/>
              <a:t>r</a:t>
            </a:r>
            <a:r>
              <a:rPr lang="en-US" dirty="0"/>
              <a:t> appropriately, we can tradeoff between number of bits we store and the error</a:t>
            </a:r>
          </a:p>
        </p:txBody>
      </p:sp>
      <p:sp>
        <p:nvSpPr>
          <p:cNvPr id="3" name="Slide Number Placeholder 2"/>
          <p:cNvSpPr>
            <a:spLocks noGrp="1"/>
          </p:cNvSpPr>
          <p:nvPr>
            <p:ph type="sldNum" sz="quarter" idx="12"/>
          </p:nvPr>
        </p:nvSpPr>
        <p:spPr/>
        <p:txBody>
          <a:bodyPr/>
          <a:lstStyle/>
          <a:p>
            <a:fld id="{19B12225-5612-419B-A8D5-4B8EEE4C217E}" type="slidenum">
              <a:rPr lang="en-US" smtClean="0"/>
              <a:pPr/>
              <a:t>151</a:t>
            </a:fld>
            <a:endParaRPr lang="en-US"/>
          </a:p>
        </p:txBody>
      </p:sp>
    </p:spTree>
    <p:extLst>
      <p:ext uri="{BB962C8B-B14F-4D97-AF65-F5344CB8AC3E}">
        <p14:creationId xmlns:p14="http://schemas.microsoft.com/office/powerpoint/2010/main" val="2236588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a:defRPr/>
            </a:pPr>
            <a:r>
              <a:rPr lang="en-US" dirty="0">
                <a:ea typeface="+mj-ea"/>
              </a:rPr>
              <a:t>Extensions</a:t>
            </a:r>
          </a:p>
        </p:txBody>
      </p:sp>
      <p:sp>
        <p:nvSpPr>
          <p:cNvPr id="36867" name="Rectangle 3"/>
          <p:cNvSpPr>
            <a:spLocks noGrp="1" noChangeArrowheads="1"/>
          </p:cNvSpPr>
          <p:nvPr>
            <p:ph type="body" idx="1"/>
          </p:nvPr>
        </p:nvSpPr>
        <p:spPr/>
        <p:txBody>
          <a:bodyPr/>
          <a:lstStyle/>
          <a:p>
            <a:r>
              <a:rPr lang="en-US" dirty="0"/>
              <a:t>Can we use the same trick to answer queries </a:t>
            </a:r>
            <a:r>
              <a:rPr lang="en-US" b="1" dirty="0">
                <a:solidFill>
                  <a:srgbClr val="D60093"/>
                </a:solidFill>
              </a:rPr>
              <a:t>How many 1’s in the last </a:t>
            </a:r>
            <a:r>
              <a:rPr lang="en-US" b="1" i="1" dirty="0">
                <a:solidFill>
                  <a:srgbClr val="D60093"/>
                </a:solidFill>
              </a:rPr>
              <a:t>k</a:t>
            </a:r>
            <a:r>
              <a:rPr lang="en-US" b="1" dirty="0">
                <a:solidFill>
                  <a:srgbClr val="D60093"/>
                </a:solidFill>
              </a:rPr>
              <a:t>?</a:t>
            </a:r>
            <a:r>
              <a:rPr lang="en-US" dirty="0"/>
              <a:t> where </a:t>
            </a:r>
            <a:r>
              <a:rPr lang="en-US" b="1" i="1" dirty="0"/>
              <a:t>k</a:t>
            </a:r>
            <a:r>
              <a:rPr lang="en-US" b="1" dirty="0"/>
              <a:t> &lt; </a:t>
            </a:r>
            <a:r>
              <a:rPr lang="en-US" b="1" i="1" dirty="0"/>
              <a:t>N</a:t>
            </a:r>
            <a:r>
              <a:rPr lang="en-US" dirty="0"/>
              <a:t>?</a:t>
            </a:r>
          </a:p>
          <a:p>
            <a:pPr lvl="1"/>
            <a:r>
              <a:rPr lang="en-US" b="1" dirty="0"/>
              <a:t>A:</a:t>
            </a:r>
            <a:r>
              <a:rPr lang="en-US" dirty="0"/>
              <a:t> Find earliest bucket </a:t>
            </a:r>
            <a:r>
              <a:rPr lang="en-US" b="1" dirty="0"/>
              <a:t>B </a:t>
            </a:r>
            <a:r>
              <a:rPr lang="en-US" dirty="0"/>
              <a:t>that at overlaps with </a:t>
            </a:r>
            <a:r>
              <a:rPr lang="en-US" b="1" i="1" dirty="0"/>
              <a:t>k</a:t>
            </a:r>
            <a:r>
              <a:rPr lang="en-US" dirty="0"/>
              <a:t>.</a:t>
            </a:r>
            <a:br>
              <a:rPr lang="en-US" dirty="0"/>
            </a:br>
            <a:r>
              <a:rPr lang="en-US" dirty="0"/>
              <a:t>Number of </a:t>
            </a:r>
            <a:r>
              <a:rPr lang="en-US" b="1" dirty="0"/>
              <a:t>1s</a:t>
            </a:r>
            <a:r>
              <a:rPr lang="en-US" dirty="0"/>
              <a:t> is the </a:t>
            </a:r>
            <a:r>
              <a:rPr lang="en-US" b="1" dirty="0">
                <a:solidFill>
                  <a:srgbClr val="008000"/>
                </a:solidFill>
              </a:rPr>
              <a:t>sum of sizes of more recent buckets + ½ size of B</a:t>
            </a:r>
          </a:p>
          <a:p>
            <a:pPr lvl="8"/>
            <a:endParaRPr lang="en-US" dirty="0"/>
          </a:p>
          <a:p>
            <a:pPr lvl="8"/>
            <a:endParaRPr lang="en-US" dirty="0"/>
          </a:p>
          <a:p>
            <a:pPr lvl="8"/>
            <a:endParaRPr lang="en-US" dirty="0"/>
          </a:p>
          <a:p>
            <a:pPr lvl="8"/>
            <a:endParaRPr lang="en-US" dirty="0">
              <a:solidFill>
                <a:srgbClr val="0000FF"/>
              </a:solidFill>
            </a:endParaRPr>
          </a:p>
          <a:p>
            <a:r>
              <a:rPr lang="en-US" b="1" dirty="0">
                <a:solidFill>
                  <a:srgbClr val="0000FF"/>
                </a:solidFill>
              </a:rPr>
              <a:t>Can we handle the case where the stream is not bits, but integers, and we want the sum of the last </a:t>
            </a:r>
            <a:r>
              <a:rPr lang="en-US" b="1" i="1" dirty="0">
                <a:solidFill>
                  <a:srgbClr val="0000FF"/>
                </a:solidFill>
              </a:rPr>
              <a:t>k</a:t>
            </a:r>
            <a:r>
              <a:rPr lang="en-US" b="1" dirty="0">
                <a:solidFill>
                  <a:srgbClr val="0000FF"/>
                </a:solidFill>
              </a:rPr>
              <a:t> elements?</a:t>
            </a:r>
          </a:p>
        </p:txBody>
      </p:sp>
      <p:grpSp>
        <p:nvGrpSpPr>
          <p:cNvPr id="21" name="Group 20"/>
          <p:cNvGrpSpPr/>
          <p:nvPr/>
        </p:nvGrpSpPr>
        <p:grpSpPr>
          <a:xfrm>
            <a:off x="76200" y="3944936"/>
            <a:ext cx="9001127" cy="703264"/>
            <a:chOff x="0" y="5697536"/>
            <a:chExt cx="9001127" cy="703264"/>
          </a:xfrm>
        </p:grpSpPr>
        <p:grpSp>
          <p:nvGrpSpPr>
            <p:cNvPr id="22" name="Group 33"/>
            <p:cNvGrpSpPr>
              <a:grpSpLocks/>
            </p:cNvGrpSpPr>
            <p:nvPr/>
          </p:nvGrpSpPr>
          <p:grpSpPr bwMode="auto">
            <a:xfrm>
              <a:off x="0" y="5697536"/>
              <a:ext cx="9001127" cy="366713"/>
              <a:chOff x="0" y="2389"/>
              <a:chExt cx="5670" cy="231"/>
            </a:xfrm>
          </p:grpSpPr>
          <p:sp>
            <p:nvSpPr>
              <p:cNvPr id="26" name="Text Box 3"/>
              <p:cNvSpPr txBox="1">
                <a:spLocks noChangeArrowheads="1"/>
              </p:cNvSpPr>
              <p:nvPr/>
            </p:nvSpPr>
            <p:spPr bwMode="auto">
              <a:xfrm>
                <a:off x="24" y="2389"/>
                <a:ext cx="5646" cy="231"/>
              </a:xfrm>
              <a:prstGeom prst="rect">
                <a:avLst/>
              </a:prstGeom>
              <a:noFill/>
              <a:ln w="9525">
                <a:noFill/>
                <a:miter lim="800000"/>
                <a:headEnd/>
                <a:tailEnd/>
              </a:ln>
            </p:spPr>
            <p:txBody>
              <a:bodyPr wrap="none">
                <a:spAutoFit/>
              </a:bodyPr>
              <a:lstStyle/>
              <a:p>
                <a:r>
                  <a:rPr lang="en-US" dirty="0">
                    <a:latin typeface="Tahoma" pitchFamily="34" charset="0"/>
                    <a:ea typeface="Tahoma" pitchFamily="34" charset="0"/>
                    <a:cs typeface="Tahoma" pitchFamily="34" charset="0"/>
                  </a:rPr>
                  <a:t>1001010110001011010101010101011010101010101110101010111010100010110010</a:t>
                </a:r>
              </a:p>
            </p:txBody>
          </p:sp>
          <p:sp>
            <p:nvSpPr>
              <p:cNvPr id="27" name="Rectangle 5"/>
              <p:cNvSpPr>
                <a:spLocks noChangeArrowheads="1"/>
              </p:cNvSpPr>
              <p:nvPr/>
            </p:nvSpPr>
            <p:spPr bwMode="auto">
              <a:xfrm>
                <a:off x="5444" y="2400"/>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28" name="Rectangle 6"/>
              <p:cNvSpPr>
                <a:spLocks noChangeArrowheads="1"/>
              </p:cNvSpPr>
              <p:nvPr/>
            </p:nvSpPr>
            <p:spPr bwMode="auto">
              <a:xfrm>
                <a:off x="5204" y="2400"/>
                <a:ext cx="96" cy="192"/>
              </a:xfrm>
              <a:prstGeom prst="rect">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29" name="Rectangle 8"/>
              <p:cNvSpPr>
                <a:spLocks noChangeArrowheads="1"/>
              </p:cNvSpPr>
              <p:nvPr/>
            </p:nvSpPr>
            <p:spPr bwMode="auto">
              <a:xfrm>
                <a:off x="4964" y="2400"/>
                <a:ext cx="240" cy="192"/>
              </a:xfrm>
              <a:prstGeom prst="rect">
                <a:avLst/>
              </a:prstGeom>
              <a:solidFill>
                <a:srgbClr val="FFFF00">
                  <a:alpha val="50195"/>
                </a:srgbClr>
              </a:solidFill>
              <a:ln w="9525">
                <a:solidFill>
                  <a:schemeClr val="tx1"/>
                </a:solidFill>
                <a:miter lim="800000"/>
                <a:headEnd/>
                <a:tailEnd/>
              </a:ln>
            </p:spPr>
            <p:txBody>
              <a:bodyPr wrap="none" anchor="ctr"/>
              <a:lstStyle/>
              <a:p>
                <a:endParaRPr lang="en-US"/>
              </a:p>
            </p:txBody>
          </p:sp>
          <p:sp>
            <p:nvSpPr>
              <p:cNvPr id="30" name="Rectangle 29"/>
              <p:cNvSpPr>
                <a:spLocks noChangeArrowheads="1"/>
              </p:cNvSpPr>
              <p:nvPr/>
            </p:nvSpPr>
            <p:spPr bwMode="auto">
              <a:xfrm>
                <a:off x="4252" y="2400"/>
                <a:ext cx="480" cy="192"/>
              </a:xfrm>
              <a:prstGeom prst="rect">
                <a:avLst/>
              </a:prstGeom>
              <a:solidFill>
                <a:srgbClr val="CC99FF">
                  <a:alpha val="50195"/>
                </a:srgbClr>
              </a:solidFill>
              <a:ln w="9525">
                <a:solidFill>
                  <a:schemeClr val="tx1"/>
                </a:solidFill>
                <a:miter lim="800000"/>
                <a:headEnd/>
                <a:tailEnd/>
              </a:ln>
            </p:spPr>
            <p:txBody>
              <a:bodyPr wrap="none" anchor="ctr"/>
              <a:lstStyle/>
              <a:p>
                <a:endParaRPr lang="en-US"/>
              </a:p>
            </p:txBody>
          </p:sp>
          <p:sp>
            <p:nvSpPr>
              <p:cNvPr id="31" name="Rectangle 30"/>
              <p:cNvSpPr>
                <a:spLocks noChangeArrowheads="1"/>
              </p:cNvSpPr>
              <p:nvPr/>
            </p:nvSpPr>
            <p:spPr bwMode="auto">
              <a:xfrm>
                <a:off x="3716" y="2400"/>
                <a:ext cx="528" cy="192"/>
              </a:xfrm>
              <a:prstGeom prst="rect">
                <a:avLst/>
              </a:prstGeom>
              <a:solidFill>
                <a:srgbClr val="CC99FF">
                  <a:alpha val="50195"/>
                </a:srgbClr>
              </a:solidFill>
              <a:ln w="9525">
                <a:solidFill>
                  <a:schemeClr val="tx1"/>
                </a:solidFill>
                <a:miter lim="800000"/>
                <a:headEnd/>
                <a:tailEnd/>
              </a:ln>
            </p:spPr>
            <p:txBody>
              <a:bodyPr wrap="none" anchor="ctr"/>
              <a:lstStyle/>
              <a:p>
                <a:endParaRPr lang="en-US"/>
              </a:p>
            </p:txBody>
          </p:sp>
          <p:sp>
            <p:nvSpPr>
              <p:cNvPr id="32" name="Rectangle 31"/>
              <p:cNvSpPr>
                <a:spLocks noChangeArrowheads="1"/>
              </p:cNvSpPr>
              <p:nvPr/>
            </p:nvSpPr>
            <p:spPr bwMode="auto">
              <a:xfrm>
                <a:off x="2612" y="2400"/>
                <a:ext cx="1008"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33" name="Rectangle 32"/>
              <p:cNvSpPr>
                <a:spLocks noChangeArrowheads="1"/>
              </p:cNvSpPr>
              <p:nvPr/>
            </p:nvSpPr>
            <p:spPr bwMode="auto">
              <a:xfrm>
                <a:off x="1412" y="2400"/>
                <a:ext cx="1104" cy="192"/>
              </a:xfrm>
              <a:prstGeom prst="rect">
                <a:avLst/>
              </a:prstGeom>
              <a:solidFill>
                <a:srgbClr val="FF99CC">
                  <a:alpha val="50195"/>
                </a:srgbClr>
              </a:solidFill>
              <a:ln w="9525">
                <a:solidFill>
                  <a:schemeClr val="tx1"/>
                </a:solidFill>
                <a:miter lim="800000"/>
                <a:headEnd/>
                <a:tailEnd/>
              </a:ln>
            </p:spPr>
            <p:txBody>
              <a:bodyPr wrap="none" anchor="ctr"/>
              <a:lstStyle/>
              <a:p>
                <a:endParaRPr lang="en-US"/>
              </a:p>
            </p:txBody>
          </p:sp>
          <p:sp>
            <p:nvSpPr>
              <p:cNvPr id="34" name="Rectangle 33"/>
              <p:cNvSpPr>
                <a:spLocks noChangeArrowheads="1"/>
              </p:cNvSpPr>
              <p:nvPr/>
            </p:nvSpPr>
            <p:spPr bwMode="auto">
              <a:xfrm>
                <a:off x="0" y="2400"/>
                <a:ext cx="1344" cy="192"/>
              </a:xfrm>
              <a:prstGeom prst="rect">
                <a:avLst/>
              </a:prstGeom>
              <a:solidFill>
                <a:srgbClr val="FFCC99">
                  <a:alpha val="50195"/>
                </a:srgbClr>
              </a:solidFill>
              <a:ln w="9525">
                <a:solidFill>
                  <a:schemeClr val="tx1"/>
                </a:solidFill>
                <a:miter lim="800000"/>
                <a:headEnd/>
                <a:tailEnd/>
              </a:ln>
            </p:spPr>
            <p:txBody>
              <a:bodyPr wrap="none" anchor="ctr"/>
              <a:lstStyle/>
              <a:p>
                <a:endParaRPr lang="en-US"/>
              </a:p>
            </p:txBody>
          </p:sp>
        </p:grpSp>
        <p:sp>
          <p:nvSpPr>
            <p:cNvPr id="23" name="Text Box 16"/>
            <p:cNvSpPr txBox="1">
              <a:spLocks noChangeArrowheads="1"/>
            </p:cNvSpPr>
            <p:nvPr/>
          </p:nvSpPr>
          <p:spPr bwMode="auto">
            <a:xfrm>
              <a:off x="4098925" y="6031468"/>
              <a:ext cx="296876" cy="369332"/>
            </a:xfrm>
            <a:prstGeom prst="rect">
              <a:avLst/>
            </a:prstGeom>
            <a:noFill/>
            <a:ln w="9525">
              <a:noFill/>
              <a:miter lim="800000"/>
              <a:headEnd/>
              <a:tailEnd/>
            </a:ln>
          </p:spPr>
          <p:txBody>
            <a:bodyPr wrap="none">
              <a:spAutoFit/>
            </a:bodyPr>
            <a:lstStyle/>
            <a:p>
              <a:r>
                <a:rPr lang="en-US" b="1" i="1" dirty="0">
                  <a:solidFill>
                    <a:srgbClr val="008000"/>
                  </a:solidFill>
                </a:rPr>
                <a:t>k</a:t>
              </a:r>
            </a:p>
          </p:txBody>
        </p:sp>
        <p:sp>
          <p:nvSpPr>
            <p:cNvPr id="24" name="Line 17"/>
            <p:cNvSpPr>
              <a:spLocks noChangeShapeType="1"/>
            </p:cNvSpPr>
            <p:nvPr/>
          </p:nvSpPr>
          <p:spPr bwMode="auto">
            <a:xfrm flipH="1">
              <a:off x="2667000" y="6248400"/>
              <a:ext cx="1371600" cy="0"/>
            </a:xfrm>
            <a:prstGeom prst="line">
              <a:avLst/>
            </a:prstGeom>
            <a:noFill/>
            <a:ln w="28575">
              <a:solidFill>
                <a:srgbClr val="008000"/>
              </a:solidFill>
              <a:round/>
              <a:headEnd/>
              <a:tailEnd type="triangle" w="med" len="med"/>
            </a:ln>
          </p:spPr>
          <p:txBody>
            <a:bodyPr/>
            <a:lstStyle/>
            <a:p>
              <a:endParaRPr lang="en-US"/>
            </a:p>
          </p:txBody>
        </p:sp>
        <p:sp>
          <p:nvSpPr>
            <p:cNvPr id="25" name="Line 18"/>
            <p:cNvSpPr>
              <a:spLocks noChangeShapeType="1"/>
            </p:cNvSpPr>
            <p:nvPr/>
          </p:nvSpPr>
          <p:spPr bwMode="auto">
            <a:xfrm>
              <a:off x="4419600" y="6248400"/>
              <a:ext cx="4419600" cy="0"/>
            </a:xfrm>
            <a:prstGeom prst="line">
              <a:avLst/>
            </a:prstGeom>
            <a:noFill/>
            <a:ln w="28575">
              <a:solidFill>
                <a:srgbClr val="008000"/>
              </a:solidFill>
              <a:round/>
              <a:headEnd/>
              <a:tailEnd type="triangle" w="med" len="med"/>
            </a:ln>
          </p:spPr>
          <p:txBody>
            <a:bodyPr/>
            <a:lstStyle/>
            <a:p>
              <a:endParaRPr lang="en-US"/>
            </a:p>
          </p:txBody>
        </p:sp>
      </p:grpSp>
      <p:sp>
        <p:nvSpPr>
          <p:cNvPr id="2" name="Slide Number Placeholder 1"/>
          <p:cNvSpPr>
            <a:spLocks noGrp="1"/>
          </p:cNvSpPr>
          <p:nvPr>
            <p:ph type="sldNum" sz="quarter" idx="12"/>
          </p:nvPr>
        </p:nvSpPr>
        <p:spPr/>
        <p:txBody>
          <a:bodyPr/>
          <a:lstStyle/>
          <a:p>
            <a:fld id="{19B12225-5612-419B-A8D5-4B8EEE4C217E}" type="slidenum">
              <a:rPr lang="en-US" smtClean="0"/>
              <a:pPr/>
              <a:t>152</a:t>
            </a:fld>
            <a:endParaRPr lang="en-US"/>
          </a:p>
        </p:txBody>
      </p:sp>
    </p:spTree>
    <p:extLst>
      <p:ext uri="{BB962C8B-B14F-4D97-AF65-F5344CB8AC3E}">
        <p14:creationId xmlns:p14="http://schemas.microsoft.com/office/powerpoint/2010/main" val="415199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p:txBody>
          <a:bodyPr/>
          <a:lstStyle/>
          <a:p>
            <a:r>
              <a:rPr lang="en-GB"/>
              <a:t>Counting positive integers</a:t>
            </a:r>
          </a:p>
        </p:txBody>
      </p:sp>
      <p:sp>
        <p:nvSpPr>
          <p:cNvPr id="181" name="Shape 181"/>
          <p:cNvSpPr txBox="1">
            <a:spLocks noGrp="1"/>
          </p:cNvSpPr>
          <p:nvPr>
            <p:ph type="sldNum" sz="quarter" idx="12"/>
          </p:nvPr>
        </p:nvSpPr>
        <p:spPr/>
        <p:txBody>
          <a:bodyPr/>
          <a:lstStyle/>
          <a:p>
            <a:fld id="{00000000-1234-1234-1234-123412341234}" type="slidenum">
              <a:rPr lang="en-GB"/>
              <a:pPr/>
              <a:t>153</a:t>
            </a:fld>
            <a:endParaRPr lang="en-GB"/>
          </a:p>
        </p:txBody>
      </p:sp>
      <p:pic>
        <p:nvPicPr>
          <p:cNvPr id="11265" name="Picture 1" descr="page44image23441808">
            <a:extLst>
              <a:ext uri="{FF2B5EF4-FFF2-40B4-BE49-F238E27FC236}">
                <a16:creationId xmlns:a16="http://schemas.microsoft.com/office/drawing/2014/main" id="{EB926E5E-6D83-CD40-B077-3A67B068E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205" y="1117092"/>
            <a:ext cx="8633460" cy="546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129343"/>
      </p:ext>
    </p:extLst>
  </p:cSld>
  <p:clrMapOvr>
    <a:masterClrMapping/>
  </p:clrMapOvr>
  <p:transition spd="slow">
    <p:cut/>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341728" y="1295400"/>
            <a:ext cx="8345072" cy="5334000"/>
          </a:xfrm>
        </p:spPr>
        <p:txBody>
          <a:bodyPr>
            <a:noAutofit/>
          </a:bodyPr>
          <a:lstStyle/>
          <a:p>
            <a:r>
              <a:rPr lang="en-US" sz="3600" dirty="0"/>
              <a:t>Stream Computation and Model</a:t>
            </a:r>
          </a:p>
          <a:p>
            <a:r>
              <a:rPr lang="en-US" sz="3600" dirty="0"/>
              <a:t>Characteristics of Stream mining Algorithms</a:t>
            </a:r>
          </a:p>
          <a:p>
            <a:r>
              <a:rPr lang="en-US" sz="3600" dirty="0"/>
              <a:t>Sampling </a:t>
            </a:r>
          </a:p>
          <a:p>
            <a:r>
              <a:rPr lang="en-US" sz="3600" dirty="0"/>
              <a:t>Filtering – Bloom Filter</a:t>
            </a:r>
          </a:p>
          <a:p>
            <a:r>
              <a:rPr lang="en-US" sz="3600" dirty="0"/>
              <a:t>Counting Distinct Elements   - FM  Algorithm</a:t>
            </a:r>
          </a:p>
          <a:p>
            <a:r>
              <a:rPr lang="en-US" sz="3600" dirty="0"/>
              <a:t>Counting the number of 1s in the last N elements  - DGIM </a:t>
            </a:r>
            <a:r>
              <a:rPr lang="en-US" sz="3600" dirty="0" smtClean="0"/>
              <a:t>Algorithm</a:t>
            </a:r>
            <a:endParaRPr lang="en-US" sz="36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154</a:t>
            </a:fld>
            <a:endParaRPr lang="en-US"/>
          </a:p>
        </p:txBody>
      </p:sp>
    </p:spTree>
    <p:extLst>
      <p:ext uri="{BB962C8B-B14F-4D97-AF65-F5344CB8AC3E}">
        <p14:creationId xmlns:p14="http://schemas.microsoft.com/office/powerpoint/2010/main" val="1786075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a:ea typeface="MS PGothic" charset="-128"/>
              </a:rPr>
              <a:t>DBMS vs. DSMS #2</a:t>
            </a:r>
          </a:p>
        </p:txBody>
      </p:sp>
      <p:sp>
        <p:nvSpPr>
          <p:cNvPr id="13315" name="Rectangle 4"/>
          <p:cNvSpPr>
            <a:spLocks noGrp="1" noChangeArrowheads="1"/>
          </p:cNvSpPr>
          <p:nvPr>
            <p:ph type="body" sz="half" idx="1"/>
          </p:nvPr>
        </p:nvSpPr>
        <p:spPr>
          <a:xfrm>
            <a:off x="228600" y="1219200"/>
            <a:ext cx="4191000" cy="4678363"/>
          </a:xfrm>
          <a:noFill/>
        </p:spPr>
        <p:txBody>
          <a:bodyPr>
            <a:noAutofit/>
          </a:bodyPr>
          <a:lstStyle/>
          <a:p>
            <a:pPr marL="118872" indent="0" eaLnBrk="1" hangingPunct="1">
              <a:lnSpc>
                <a:spcPct val="90000"/>
              </a:lnSpc>
              <a:buNone/>
            </a:pPr>
            <a:r>
              <a:rPr lang="en-US" altLang="en-US" sz="4000" dirty="0">
                <a:solidFill>
                  <a:srgbClr val="CC3300"/>
                </a:solidFill>
                <a:ea typeface="MS PGothic" charset="-128"/>
              </a:rPr>
              <a:t>Traditional DBMS</a:t>
            </a:r>
            <a:r>
              <a:rPr lang="en-US" altLang="en-US" sz="4000" dirty="0">
                <a:ea typeface="MS PGothic" charset="-128"/>
              </a:rPr>
              <a:t>: </a:t>
            </a:r>
          </a:p>
          <a:p>
            <a:pPr lvl="1" eaLnBrk="1" hangingPunct="1">
              <a:lnSpc>
                <a:spcPct val="90000"/>
              </a:lnSpc>
            </a:pPr>
            <a:r>
              <a:rPr lang="en-US" altLang="en-US" dirty="0">
                <a:solidFill>
                  <a:srgbClr val="CC3300"/>
                </a:solidFill>
                <a:ea typeface="MS PGothic" charset="-128"/>
              </a:rPr>
              <a:t>stored</a:t>
            </a:r>
            <a:r>
              <a:rPr lang="en-US" altLang="en-US" dirty="0">
                <a:ea typeface="MS PGothic" charset="-128"/>
              </a:rPr>
              <a:t> sets of relatively </a:t>
            </a:r>
            <a:r>
              <a:rPr lang="en-US" altLang="en-US" dirty="0">
                <a:solidFill>
                  <a:srgbClr val="CC3300"/>
                </a:solidFill>
                <a:ea typeface="MS PGothic" charset="-128"/>
              </a:rPr>
              <a:t>static records</a:t>
            </a:r>
            <a:r>
              <a:rPr lang="en-US" altLang="en-US" dirty="0">
                <a:ea typeface="MS PGothic" charset="-128"/>
              </a:rPr>
              <a:t> with </a:t>
            </a:r>
            <a:r>
              <a:rPr lang="en-US" altLang="en-US" dirty="0">
                <a:solidFill>
                  <a:srgbClr val="CC3300"/>
                </a:solidFill>
                <a:ea typeface="MS PGothic" charset="-128"/>
              </a:rPr>
              <a:t>no pre-defined notion of time</a:t>
            </a:r>
          </a:p>
          <a:p>
            <a:pPr lvl="1" eaLnBrk="1" hangingPunct="1">
              <a:lnSpc>
                <a:spcPct val="90000"/>
              </a:lnSpc>
            </a:pPr>
            <a:r>
              <a:rPr lang="en-US" altLang="en-US" dirty="0">
                <a:ea typeface="MS PGothic" charset="-128"/>
              </a:rPr>
              <a:t>good for applications that require </a:t>
            </a:r>
            <a:r>
              <a:rPr lang="en-US" altLang="en-US" dirty="0">
                <a:solidFill>
                  <a:srgbClr val="CC3300"/>
                </a:solidFill>
                <a:ea typeface="MS PGothic" charset="-128"/>
              </a:rPr>
              <a:t>persistent data storage</a:t>
            </a:r>
            <a:r>
              <a:rPr lang="en-US" altLang="en-US" dirty="0">
                <a:ea typeface="MS PGothic" charset="-128"/>
              </a:rPr>
              <a:t> and </a:t>
            </a:r>
            <a:r>
              <a:rPr lang="en-US" altLang="en-US" dirty="0">
                <a:solidFill>
                  <a:srgbClr val="CC3300"/>
                </a:solidFill>
                <a:ea typeface="MS PGothic" charset="-128"/>
              </a:rPr>
              <a:t>complex querying</a:t>
            </a:r>
          </a:p>
        </p:txBody>
      </p:sp>
      <p:sp>
        <p:nvSpPr>
          <p:cNvPr id="13316" name="Rectangle 5"/>
          <p:cNvSpPr>
            <a:spLocks noChangeArrowheads="1"/>
          </p:cNvSpPr>
          <p:nvPr/>
        </p:nvSpPr>
        <p:spPr bwMode="auto">
          <a:xfrm>
            <a:off x="4469396" y="1063752"/>
            <a:ext cx="4423779" cy="551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nSpc>
                <a:spcPct val="90000"/>
              </a:lnSpc>
            </a:pPr>
            <a:r>
              <a:rPr lang="en-US" altLang="en-US" sz="3600" dirty="0">
                <a:solidFill>
                  <a:srgbClr val="CC3300"/>
                </a:solidFill>
              </a:rPr>
              <a:t>DSMS</a:t>
            </a:r>
            <a:r>
              <a:rPr lang="en-US" altLang="en-US" sz="3600" dirty="0"/>
              <a:t>:</a:t>
            </a:r>
          </a:p>
          <a:p>
            <a:pPr lvl="1">
              <a:lnSpc>
                <a:spcPct val="90000"/>
              </a:lnSpc>
            </a:pPr>
            <a:r>
              <a:rPr lang="en-US" altLang="en-US" sz="2800" dirty="0"/>
              <a:t>support </a:t>
            </a:r>
            <a:r>
              <a:rPr lang="en-US" altLang="en-US" sz="2800" dirty="0">
                <a:solidFill>
                  <a:srgbClr val="CC3300"/>
                </a:solidFill>
              </a:rPr>
              <a:t>on-line analysis</a:t>
            </a:r>
            <a:r>
              <a:rPr lang="en-US" altLang="en-US" sz="2800" dirty="0"/>
              <a:t> of rapidly changing data streams</a:t>
            </a:r>
          </a:p>
          <a:p>
            <a:pPr lvl="1">
              <a:lnSpc>
                <a:spcPct val="90000"/>
              </a:lnSpc>
            </a:pPr>
            <a:r>
              <a:rPr lang="en-US" altLang="en-US" sz="2800" i="1" dirty="0">
                <a:solidFill>
                  <a:srgbClr val="CC3300"/>
                </a:solidFill>
              </a:rPr>
              <a:t>data stream</a:t>
            </a:r>
            <a:r>
              <a:rPr lang="en-US" altLang="en-US" sz="2800" dirty="0"/>
              <a:t>: real-time, continuous, ordered (implicitly by arrival time or explicitly by timestamp) sequence of items, too large to store entirely, not ending</a:t>
            </a:r>
          </a:p>
          <a:p>
            <a:pPr lvl="1">
              <a:lnSpc>
                <a:spcPct val="90000"/>
              </a:lnSpc>
            </a:pPr>
            <a:r>
              <a:rPr lang="en-US" altLang="en-US" sz="2800" dirty="0">
                <a:solidFill>
                  <a:srgbClr val="CC3300"/>
                </a:solidFill>
              </a:rPr>
              <a:t>continuous queries</a:t>
            </a:r>
          </a:p>
        </p:txBody>
      </p:sp>
      <p:sp>
        <p:nvSpPr>
          <p:cNvPr id="13317"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61A2F504-ACEA-A14C-B58B-717119663EFE}" type="slidenum">
              <a:rPr lang="en-US" altLang="en-US" sz="1000"/>
              <a:pPr/>
              <a:t>16</a:t>
            </a:fld>
            <a:endParaRPr lang="en-US" altLang="en-US" sz="1000"/>
          </a:p>
        </p:txBody>
      </p:sp>
    </p:spTree>
    <p:extLst>
      <p:ext uri="{BB962C8B-B14F-4D97-AF65-F5344CB8AC3E}">
        <p14:creationId xmlns:p14="http://schemas.microsoft.com/office/powerpoint/2010/main" val="337739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a:ea typeface="MS PGothic" charset="-128"/>
              </a:rPr>
              <a:t>DBMS vs. DSMS #3</a:t>
            </a:r>
          </a:p>
        </p:txBody>
      </p:sp>
      <p:sp>
        <p:nvSpPr>
          <p:cNvPr id="15363" name="Rectangle 4"/>
          <p:cNvSpPr>
            <a:spLocks noGrp="1" noChangeArrowheads="1"/>
          </p:cNvSpPr>
          <p:nvPr>
            <p:ph type="body" sz="half" idx="1"/>
          </p:nvPr>
        </p:nvSpPr>
        <p:spPr>
          <a:xfrm>
            <a:off x="304800" y="1063752"/>
            <a:ext cx="4114800" cy="5337048"/>
          </a:xfrm>
          <a:noFill/>
        </p:spPr>
        <p:txBody>
          <a:bodyPr>
            <a:noAutofit/>
          </a:bodyPr>
          <a:lstStyle/>
          <a:p>
            <a:pPr eaLnBrk="1" hangingPunct="1">
              <a:buFont typeface="Wingdings" charset="2"/>
              <a:buNone/>
            </a:pPr>
            <a:r>
              <a:rPr lang="en-US" altLang="en-US" b="1" dirty="0">
                <a:solidFill>
                  <a:srgbClr val="CC3300"/>
                </a:solidFill>
                <a:ea typeface="MS PGothic" charset="-128"/>
              </a:rPr>
              <a:t>DBMS</a:t>
            </a:r>
          </a:p>
          <a:p>
            <a:pPr eaLnBrk="1" hangingPunct="1"/>
            <a:r>
              <a:rPr lang="en-US" altLang="en-US" sz="2400" dirty="0">
                <a:ea typeface="MS PGothic" charset="-128"/>
              </a:rPr>
              <a:t>Persistent relations </a:t>
            </a:r>
            <a:br>
              <a:rPr lang="en-US" altLang="en-US" sz="2400" dirty="0">
                <a:ea typeface="MS PGothic" charset="-128"/>
              </a:rPr>
            </a:br>
            <a:r>
              <a:rPr lang="en-US" altLang="en-US" sz="2000" dirty="0">
                <a:ea typeface="MS PGothic" charset="-128"/>
              </a:rPr>
              <a:t>(relatively static, stored)</a:t>
            </a:r>
          </a:p>
          <a:p>
            <a:pPr eaLnBrk="1" hangingPunct="1"/>
            <a:r>
              <a:rPr lang="en-US" altLang="en-US" sz="2400" dirty="0">
                <a:ea typeface="MS PGothic" charset="-128"/>
              </a:rPr>
              <a:t>One-time queries</a:t>
            </a:r>
          </a:p>
          <a:p>
            <a:pPr eaLnBrk="1" hangingPunct="1"/>
            <a:r>
              <a:rPr lang="en-US" altLang="en-US" sz="2400" dirty="0">
                <a:ea typeface="MS PGothic" charset="-128"/>
              </a:rPr>
              <a:t>Random access</a:t>
            </a:r>
          </a:p>
          <a:p>
            <a:pPr eaLnBrk="1" hangingPunct="1"/>
            <a:r>
              <a:rPr lang="en-US" altLang="en-US" sz="2400" dirty="0">
                <a:ea typeface="MS PGothic" charset="-128"/>
              </a:rPr>
              <a:t>“Unbounded” disk store</a:t>
            </a:r>
          </a:p>
          <a:p>
            <a:pPr eaLnBrk="1" hangingPunct="1"/>
            <a:r>
              <a:rPr lang="en-US" altLang="en-US" sz="2400" dirty="0">
                <a:ea typeface="MS PGothic" charset="-128"/>
              </a:rPr>
              <a:t>Only current state matters</a:t>
            </a:r>
          </a:p>
          <a:p>
            <a:pPr eaLnBrk="1" hangingPunct="1"/>
            <a:r>
              <a:rPr lang="en-US" altLang="en-US" sz="2400" dirty="0">
                <a:ea typeface="MS PGothic" charset="-128"/>
              </a:rPr>
              <a:t>No real-time services</a:t>
            </a:r>
          </a:p>
          <a:p>
            <a:pPr eaLnBrk="1" hangingPunct="1"/>
            <a:r>
              <a:rPr lang="en-US" altLang="en-US" sz="2400" dirty="0">
                <a:ea typeface="MS PGothic" charset="-128"/>
              </a:rPr>
              <a:t>Relatively low update rate</a:t>
            </a:r>
          </a:p>
          <a:p>
            <a:pPr eaLnBrk="1" hangingPunct="1"/>
            <a:r>
              <a:rPr lang="en-US" altLang="en-US" sz="2400" dirty="0">
                <a:ea typeface="MS PGothic" charset="-128"/>
              </a:rPr>
              <a:t>Data at any granularity</a:t>
            </a:r>
          </a:p>
          <a:p>
            <a:pPr eaLnBrk="1" hangingPunct="1"/>
            <a:r>
              <a:rPr lang="en-US" altLang="en-US" sz="2400" dirty="0">
                <a:ea typeface="MS PGothic" charset="-128"/>
              </a:rPr>
              <a:t>Assume precise data</a:t>
            </a:r>
          </a:p>
          <a:p>
            <a:pPr eaLnBrk="1" hangingPunct="1"/>
            <a:r>
              <a:rPr lang="en-US" altLang="en-US" sz="2400" dirty="0">
                <a:ea typeface="MS PGothic" charset="-128"/>
              </a:rPr>
              <a:t>Access plan determined by query processor, physical DB design</a:t>
            </a:r>
          </a:p>
        </p:txBody>
      </p:sp>
      <p:sp>
        <p:nvSpPr>
          <p:cNvPr id="15364" name="Rectangle 5"/>
          <p:cNvSpPr>
            <a:spLocks noChangeArrowheads="1"/>
          </p:cNvSpPr>
          <p:nvPr/>
        </p:nvSpPr>
        <p:spPr bwMode="auto">
          <a:xfrm>
            <a:off x="4598200" y="1000699"/>
            <a:ext cx="4340060" cy="5573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r>
              <a:rPr lang="nb-NO" altLang="en-US" sz="3200" b="1" dirty="0">
                <a:solidFill>
                  <a:srgbClr val="CC3300"/>
                </a:solidFill>
              </a:rPr>
              <a:t>DSMS</a:t>
            </a:r>
            <a:endParaRPr lang="en-US" altLang="en-US" sz="3200" b="1" dirty="0">
              <a:solidFill>
                <a:srgbClr val="CC3300"/>
              </a:solidFill>
            </a:endParaRPr>
          </a:p>
          <a:p>
            <a:pPr marL="457200" indent="-457200">
              <a:buFont typeface="Arial" charset="0"/>
              <a:buChar char="•"/>
            </a:pPr>
            <a:r>
              <a:rPr lang="en-US" altLang="en-US" dirty="0"/>
              <a:t>Transient streams </a:t>
            </a:r>
            <a:br>
              <a:rPr lang="en-US" altLang="en-US" dirty="0"/>
            </a:br>
            <a:r>
              <a:rPr lang="en-US" altLang="en-US" sz="2000" dirty="0"/>
              <a:t>(on-line analysis)</a:t>
            </a:r>
          </a:p>
          <a:p>
            <a:pPr marL="457200" indent="-457200">
              <a:buFont typeface="Arial" charset="0"/>
              <a:buChar char="•"/>
            </a:pPr>
            <a:r>
              <a:rPr lang="en-US" altLang="en-US" dirty="0">
                <a:solidFill>
                  <a:srgbClr val="CC3300"/>
                </a:solidFill>
              </a:rPr>
              <a:t>Continuous queries</a:t>
            </a:r>
          </a:p>
          <a:p>
            <a:pPr marL="457200" indent="-457200">
              <a:buFont typeface="Arial" charset="0"/>
              <a:buChar char="•"/>
            </a:pPr>
            <a:r>
              <a:rPr lang="en-US" altLang="en-US" dirty="0"/>
              <a:t>Sequential access</a:t>
            </a:r>
          </a:p>
          <a:p>
            <a:pPr marL="457200" indent="-457200">
              <a:buFont typeface="Arial" charset="0"/>
              <a:buChar char="•"/>
            </a:pPr>
            <a:r>
              <a:rPr lang="en-US" altLang="en-US" dirty="0">
                <a:solidFill>
                  <a:srgbClr val="CC3300"/>
                </a:solidFill>
              </a:rPr>
              <a:t>Bounded main memory</a:t>
            </a:r>
          </a:p>
          <a:p>
            <a:pPr marL="457200" indent="-457200">
              <a:buFont typeface="Arial" charset="0"/>
              <a:buChar char="•"/>
            </a:pPr>
            <a:r>
              <a:rPr lang="en-US" altLang="en-US" dirty="0"/>
              <a:t>Historical data is important</a:t>
            </a:r>
          </a:p>
          <a:p>
            <a:pPr marL="457200" indent="-457200">
              <a:buFont typeface="Arial" charset="0"/>
              <a:buChar char="•"/>
            </a:pPr>
            <a:r>
              <a:rPr lang="en-US" altLang="en-US" dirty="0">
                <a:solidFill>
                  <a:srgbClr val="CC3300"/>
                </a:solidFill>
              </a:rPr>
              <a:t>Real-time requirements</a:t>
            </a:r>
          </a:p>
          <a:p>
            <a:pPr marL="457200" indent="-457200">
              <a:buFont typeface="Arial" charset="0"/>
              <a:buChar char="•"/>
            </a:pPr>
            <a:r>
              <a:rPr lang="en-US" altLang="en-US" dirty="0"/>
              <a:t>multi-GB arrival rate</a:t>
            </a:r>
          </a:p>
          <a:p>
            <a:pPr marL="457200" indent="-457200">
              <a:buFont typeface="Arial" charset="0"/>
              <a:buChar char="•"/>
            </a:pPr>
            <a:r>
              <a:rPr lang="en-US" altLang="en-US" dirty="0"/>
              <a:t>Data at fine granularity</a:t>
            </a:r>
          </a:p>
          <a:p>
            <a:pPr marL="457200" indent="-457200">
              <a:buFont typeface="Arial" charset="0"/>
              <a:buChar char="•"/>
            </a:pPr>
            <a:r>
              <a:rPr lang="en-US" altLang="en-US" dirty="0"/>
              <a:t>Data stale/imprecise</a:t>
            </a:r>
          </a:p>
          <a:p>
            <a:pPr marL="457200" indent="-457200">
              <a:buFont typeface="Arial" charset="0"/>
              <a:buChar char="•"/>
            </a:pPr>
            <a:r>
              <a:rPr lang="en-US" altLang="en-US" dirty="0"/>
              <a:t>Unpredictable/variable data arrival and characteristics</a:t>
            </a:r>
          </a:p>
        </p:txBody>
      </p:sp>
      <p:sp>
        <p:nvSpPr>
          <p:cNvPr id="15365" name="Text Box 6"/>
          <p:cNvSpPr txBox="1">
            <a:spLocks noChangeArrowheads="1"/>
          </p:cNvSpPr>
          <p:nvPr/>
        </p:nvSpPr>
        <p:spPr bwMode="auto">
          <a:xfrm>
            <a:off x="7137400" y="6637338"/>
            <a:ext cx="19907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nb-NO" altLang="en-US" sz="800">
                <a:latin typeface="Helvetica" charset="0"/>
              </a:rPr>
              <a:t>Adapted from [Motawani: PODS tutorial]</a:t>
            </a:r>
            <a:endParaRPr lang="en-US" altLang="en-US" sz="800">
              <a:latin typeface="Helvetica" charset="0"/>
            </a:endParaRPr>
          </a:p>
        </p:txBody>
      </p:sp>
      <p:sp>
        <p:nvSpPr>
          <p:cNvPr id="15366"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B0460751-B357-1F42-936F-8FDBCD98D65B}" type="slidenum">
              <a:rPr lang="en-US" altLang="en-US" sz="1000"/>
              <a:pPr/>
              <a:t>17</a:t>
            </a:fld>
            <a:endParaRPr lang="en-US" altLang="en-US" sz="1000"/>
          </a:p>
        </p:txBody>
      </p:sp>
    </p:spTree>
    <p:extLst>
      <p:ext uri="{BB962C8B-B14F-4D97-AF65-F5344CB8AC3E}">
        <p14:creationId xmlns:p14="http://schemas.microsoft.com/office/powerpoint/2010/main" val="1343606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lang="en-US" dirty="0">
                <a:ea typeface="+mj-ea"/>
              </a:rPr>
              <a:t>The Stream Model  - 1</a:t>
            </a:r>
          </a:p>
        </p:txBody>
      </p:sp>
      <p:sp>
        <p:nvSpPr>
          <p:cNvPr id="19460" name="Rectangle 3"/>
          <p:cNvSpPr>
            <a:spLocks noGrp="1" noChangeArrowheads="1"/>
          </p:cNvSpPr>
          <p:nvPr>
            <p:ph type="body" idx="1"/>
          </p:nvPr>
        </p:nvSpPr>
        <p:spPr/>
        <p:txBody>
          <a:bodyPr>
            <a:normAutofit/>
          </a:bodyPr>
          <a:lstStyle/>
          <a:p>
            <a:pPr lvl="0"/>
            <a:r>
              <a:rPr lang="en-IN" dirty="0"/>
              <a:t>The data model and query semantics must allow order-based and time-based operations </a:t>
            </a:r>
          </a:p>
          <a:p>
            <a:pPr lvl="0"/>
            <a:r>
              <a:rPr lang="en-IN" dirty="0"/>
              <a:t>The inability to store a complete stream indicates that some approximate summary structures must be used. As a result, queries over the summaries may not return exact answers.</a:t>
            </a:r>
          </a:p>
          <a:p>
            <a:pPr lvl="0"/>
            <a:r>
              <a:rPr lang="en-IN" dirty="0"/>
              <a:t>Streaming query plans may not use any blocking operators that require the entire input before any results are produced.</a:t>
            </a:r>
          </a:p>
          <a:p>
            <a:endParaRPr lang="en-US" b="1" dirty="0">
              <a:solidFill>
                <a:srgbClr val="D60093"/>
              </a:solidFill>
            </a:endParaRPr>
          </a:p>
        </p:txBody>
      </p:sp>
      <p:sp>
        <p:nvSpPr>
          <p:cNvPr id="2" name="Slide Number Placeholder 1"/>
          <p:cNvSpPr>
            <a:spLocks noGrp="1"/>
          </p:cNvSpPr>
          <p:nvPr>
            <p:ph type="sldNum" sz="quarter" idx="12"/>
          </p:nvPr>
        </p:nvSpPr>
        <p:spPr/>
        <p:txBody>
          <a:bodyPr/>
          <a:lstStyle/>
          <a:p>
            <a:fld id="{19B12225-5612-419B-A8D5-4B8EEE4C217E}" type="slidenum">
              <a:rPr lang="en-US" smtClean="0"/>
              <a:pPr/>
              <a:t>18</a:t>
            </a:fld>
            <a:endParaRPr lang="en-US"/>
          </a:p>
        </p:txBody>
      </p:sp>
    </p:spTree>
    <p:extLst>
      <p:ext uri="{BB962C8B-B14F-4D97-AF65-F5344CB8AC3E}">
        <p14:creationId xmlns:p14="http://schemas.microsoft.com/office/powerpoint/2010/main" val="1713697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lang="en-US" dirty="0">
                <a:ea typeface="+mj-ea"/>
              </a:rPr>
              <a:t>The Stream Model  - 2</a:t>
            </a:r>
          </a:p>
        </p:txBody>
      </p:sp>
      <p:sp>
        <p:nvSpPr>
          <p:cNvPr id="19460" name="Rectangle 3"/>
          <p:cNvSpPr>
            <a:spLocks noGrp="1" noChangeArrowheads="1"/>
          </p:cNvSpPr>
          <p:nvPr>
            <p:ph type="body" idx="1"/>
          </p:nvPr>
        </p:nvSpPr>
        <p:spPr>
          <a:xfrm>
            <a:off x="228600" y="1063752"/>
            <a:ext cx="8709660" cy="5519928"/>
          </a:xfrm>
        </p:spPr>
        <p:txBody>
          <a:bodyPr>
            <a:noAutofit/>
          </a:bodyPr>
          <a:lstStyle/>
          <a:p>
            <a:pPr lvl="0"/>
            <a:r>
              <a:rPr lang="en-IN" sz="3600" dirty="0"/>
              <a:t>Storage and performance constraints make backtracking over a data stream infeasible. </a:t>
            </a:r>
          </a:p>
          <a:p>
            <a:pPr lvl="0"/>
            <a:r>
              <a:rPr lang="en-IN" sz="3600" dirty="0"/>
              <a:t>On-line stream algorithms are restricted to making only one pass over the data.</a:t>
            </a:r>
          </a:p>
          <a:p>
            <a:pPr lvl="0"/>
            <a:r>
              <a:rPr lang="en-IN" sz="3600" dirty="0"/>
              <a:t>Applications that monitor streams in real-time must react quickly to unusual data values. </a:t>
            </a:r>
          </a:p>
          <a:p>
            <a:pPr lvl="0"/>
            <a:r>
              <a:rPr lang="en-IN" sz="3600" dirty="0"/>
              <a:t>Parallel and shared execution of many continuous queries must be possible. </a:t>
            </a:r>
          </a:p>
          <a:p>
            <a:endParaRPr lang="en-US" sz="3600" b="1" dirty="0">
              <a:solidFill>
                <a:srgbClr val="D60093"/>
              </a:solidFill>
            </a:endParaRPr>
          </a:p>
        </p:txBody>
      </p:sp>
      <p:sp>
        <p:nvSpPr>
          <p:cNvPr id="2" name="Slide Number Placeholder 1"/>
          <p:cNvSpPr>
            <a:spLocks noGrp="1"/>
          </p:cNvSpPr>
          <p:nvPr>
            <p:ph type="sldNum" sz="quarter" idx="12"/>
          </p:nvPr>
        </p:nvSpPr>
        <p:spPr/>
        <p:txBody>
          <a:bodyPr/>
          <a:lstStyle/>
          <a:p>
            <a:fld id="{19B12225-5612-419B-A8D5-4B8EEE4C217E}" type="slidenum">
              <a:rPr lang="en-US" smtClean="0"/>
              <a:pPr/>
              <a:t>19</a:t>
            </a:fld>
            <a:endParaRPr lang="en-US"/>
          </a:p>
        </p:txBody>
      </p:sp>
    </p:spTree>
    <p:extLst>
      <p:ext uri="{BB962C8B-B14F-4D97-AF65-F5344CB8AC3E}">
        <p14:creationId xmlns:p14="http://schemas.microsoft.com/office/powerpoint/2010/main" val="470591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sz="half" idx="1"/>
          </p:nvPr>
        </p:nvSpPr>
        <p:spPr>
          <a:xfrm>
            <a:off x="152400" y="1295400"/>
            <a:ext cx="4038600" cy="4800600"/>
          </a:xfrm>
        </p:spPr>
        <p:txBody>
          <a:bodyPr>
            <a:normAutofit fontScale="92500" lnSpcReduction="10000"/>
          </a:bodyPr>
          <a:lstStyle/>
          <a:p>
            <a:r>
              <a:rPr lang="en-US" b="1" dirty="0"/>
              <a:t>The Stream Data Model: </a:t>
            </a:r>
          </a:p>
          <a:p>
            <a:pPr lvl="1"/>
            <a:r>
              <a:rPr lang="en-US" dirty="0"/>
              <a:t>A Data-Stream-Management System</a:t>
            </a:r>
          </a:p>
          <a:p>
            <a:pPr lvl="1"/>
            <a:r>
              <a:rPr lang="en-US" dirty="0"/>
              <a:t>Examples of Stream Sources </a:t>
            </a:r>
          </a:p>
          <a:p>
            <a:pPr lvl="1"/>
            <a:r>
              <a:rPr lang="en-US" dirty="0"/>
              <a:t>Stream Queries </a:t>
            </a:r>
          </a:p>
          <a:p>
            <a:pPr lvl="1"/>
            <a:r>
              <a:rPr lang="en-US" dirty="0"/>
              <a:t>Issues in Stream Processing. </a:t>
            </a:r>
          </a:p>
          <a:p>
            <a:r>
              <a:rPr lang="en-US" b="1" dirty="0"/>
              <a:t>Sampling Data in a Stream</a:t>
            </a:r>
          </a:p>
          <a:p>
            <a:pPr lvl="1"/>
            <a:r>
              <a:rPr lang="en-US" dirty="0"/>
              <a:t>Sampling Techniques.</a:t>
            </a:r>
          </a:p>
          <a:p>
            <a:r>
              <a:rPr lang="en-US" b="1" dirty="0"/>
              <a:t>Filtering Streams</a:t>
            </a:r>
          </a:p>
          <a:p>
            <a:pPr lvl="1"/>
            <a:r>
              <a:rPr lang="en-US" dirty="0"/>
              <a:t>The Bloom Filter</a:t>
            </a:r>
          </a:p>
        </p:txBody>
      </p:sp>
      <p:sp>
        <p:nvSpPr>
          <p:cNvPr id="5" name="Content Placeholder 4"/>
          <p:cNvSpPr>
            <a:spLocks noGrp="1"/>
          </p:cNvSpPr>
          <p:nvPr>
            <p:ph sz="half" idx="2"/>
          </p:nvPr>
        </p:nvSpPr>
        <p:spPr>
          <a:xfrm>
            <a:off x="4572000" y="1295400"/>
            <a:ext cx="4038600" cy="5288280"/>
          </a:xfrm>
        </p:spPr>
        <p:txBody>
          <a:bodyPr>
            <a:normAutofit fontScale="92500" lnSpcReduction="10000"/>
          </a:bodyPr>
          <a:lstStyle/>
          <a:p>
            <a:r>
              <a:rPr lang="en-US" b="1" dirty="0"/>
              <a:t>Counting Distinct Elements in a Stream</a:t>
            </a:r>
          </a:p>
          <a:p>
            <a:pPr lvl="1"/>
            <a:r>
              <a:rPr lang="en-US" dirty="0"/>
              <a:t>The Count-Distinct Problem</a:t>
            </a:r>
          </a:p>
          <a:p>
            <a:pPr lvl="1"/>
            <a:r>
              <a:rPr lang="en-US" dirty="0"/>
              <a:t>The </a:t>
            </a:r>
            <a:r>
              <a:rPr lang="en-US" dirty="0" err="1"/>
              <a:t>Flajolet</a:t>
            </a:r>
            <a:r>
              <a:rPr lang="en-US" dirty="0"/>
              <a:t>-Martin Algorithm</a:t>
            </a:r>
          </a:p>
          <a:p>
            <a:pPr lvl="1"/>
            <a:r>
              <a:rPr lang="en-US" dirty="0"/>
              <a:t> Combining Estimates            </a:t>
            </a:r>
          </a:p>
          <a:p>
            <a:pPr lvl="1"/>
            <a:r>
              <a:rPr lang="en-US" dirty="0"/>
              <a:t> Space Requirements </a:t>
            </a:r>
          </a:p>
          <a:p>
            <a:r>
              <a:rPr lang="en-US" b="1" dirty="0"/>
              <a:t>Counting Ones in a Window: </a:t>
            </a:r>
          </a:p>
          <a:p>
            <a:pPr lvl="1"/>
            <a:r>
              <a:rPr lang="en-US" dirty="0"/>
              <a:t>The Cost of Exact Counts</a:t>
            </a:r>
          </a:p>
          <a:p>
            <a:pPr lvl="1"/>
            <a:r>
              <a:rPr lang="en-US" dirty="0"/>
              <a:t>The </a:t>
            </a:r>
            <a:r>
              <a:rPr lang="en-US" dirty="0" err="1"/>
              <a:t>Datar-Gionis-Indyk-Motwani</a:t>
            </a:r>
            <a:r>
              <a:rPr lang="en-US" dirty="0"/>
              <a:t> Algorithm</a:t>
            </a:r>
          </a:p>
          <a:p>
            <a:pPr lvl="1"/>
            <a:r>
              <a:rPr lang="en-US" dirty="0"/>
              <a:t>Query Answering in the DGIM Algorithm</a:t>
            </a:r>
          </a:p>
          <a:p>
            <a:endParaRPr lang="en-US"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2</a:t>
            </a:fld>
            <a:endParaRPr lang="en-US"/>
          </a:p>
        </p:txBody>
      </p:sp>
    </p:spTree>
    <p:extLst>
      <p:ext uri="{BB962C8B-B14F-4D97-AF65-F5344CB8AC3E}">
        <p14:creationId xmlns:p14="http://schemas.microsoft.com/office/powerpoint/2010/main" val="359903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a:ea typeface="MS PGothic" charset="-128"/>
              </a:rPr>
              <a:t>Generic DSMS Architecture</a:t>
            </a:r>
          </a:p>
        </p:txBody>
      </p:sp>
      <p:grpSp>
        <p:nvGrpSpPr>
          <p:cNvPr id="2" name="Group 1"/>
          <p:cNvGrpSpPr/>
          <p:nvPr/>
        </p:nvGrpSpPr>
        <p:grpSpPr>
          <a:xfrm>
            <a:off x="522288" y="1600200"/>
            <a:ext cx="7942262" cy="4135438"/>
            <a:chOff x="522288" y="2070100"/>
            <a:chExt cx="7942262" cy="3665538"/>
          </a:xfrm>
        </p:grpSpPr>
        <p:grpSp>
          <p:nvGrpSpPr>
            <p:cNvPr id="32771" name="Group 4"/>
            <p:cNvGrpSpPr>
              <a:grpSpLocks/>
            </p:cNvGrpSpPr>
            <p:nvPr/>
          </p:nvGrpSpPr>
          <p:grpSpPr bwMode="auto">
            <a:xfrm>
              <a:off x="7239000" y="2646363"/>
              <a:ext cx="1081088" cy="1439862"/>
              <a:chOff x="3606" y="1344"/>
              <a:chExt cx="681" cy="907"/>
            </a:xfrm>
          </p:grpSpPr>
          <p:sp>
            <p:nvSpPr>
              <p:cNvPr id="32803" name="Line 5"/>
              <p:cNvSpPr>
                <a:spLocks noChangeShapeType="1"/>
              </p:cNvSpPr>
              <p:nvPr/>
            </p:nvSpPr>
            <p:spPr bwMode="auto">
              <a:xfrm>
                <a:off x="3606" y="2251"/>
                <a:ext cx="681"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804" name="Line 6"/>
              <p:cNvSpPr>
                <a:spLocks noChangeShapeType="1"/>
              </p:cNvSpPr>
              <p:nvPr/>
            </p:nvSpPr>
            <p:spPr bwMode="auto">
              <a:xfrm>
                <a:off x="3606" y="1797"/>
                <a:ext cx="681"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805" name="Line 7"/>
              <p:cNvSpPr>
                <a:spLocks noChangeShapeType="1"/>
              </p:cNvSpPr>
              <p:nvPr/>
            </p:nvSpPr>
            <p:spPr bwMode="auto">
              <a:xfrm>
                <a:off x="3606" y="1344"/>
                <a:ext cx="681"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32772" name="Group 8"/>
            <p:cNvGrpSpPr>
              <a:grpSpLocks/>
            </p:cNvGrpSpPr>
            <p:nvPr/>
          </p:nvGrpSpPr>
          <p:grpSpPr bwMode="auto">
            <a:xfrm>
              <a:off x="614363" y="2646363"/>
              <a:ext cx="1081087" cy="1439862"/>
              <a:chOff x="3606" y="1344"/>
              <a:chExt cx="681" cy="907"/>
            </a:xfrm>
          </p:grpSpPr>
          <p:sp>
            <p:nvSpPr>
              <p:cNvPr id="32800" name="Line 9"/>
              <p:cNvSpPr>
                <a:spLocks noChangeShapeType="1"/>
              </p:cNvSpPr>
              <p:nvPr/>
            </p:nvSpPr>
            <p:spPr bwMode="auto">
              <a:xfrm>
                <a:off x="3606" y="2251"/>
                <a:ext cx="681"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801" name="Line 10"/>
              <p:cNvSpPr>
                <a:spLocks noChangeShapeType="1"/>
              </p:cNvSpPr>
              <p:nvPr/>
            </p:nvSpPr>
            <p:spPr bwMode="auto">
              <a:xfrm>
                <a:off x="3606" y="1797"/>
                <a:ext cx="681"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802" name="Line 11"/>
              <p:cNvSpPr>
                <a:spLocks noChangeShapeType="1"/>
              </p:cNvSpPr>
              <p:nvPr/>
            </p:nvSpPr>
            <p:spPr bwMode="auto">
              <a:xfrm>
                <a:off x="3606" y="1344"/>
                <a:ext cx="681"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2773" name="Rectangle 12"/>
            <p:cNvSpPr>
              <a:spLocks noChangeArrowheads="1"/>
            </p:cNvSpPr>
            <p:nvPr/>
          </p:nvSpPr>
          <p:spPr bwMode="auto">
            <a:xfrm>
              <a:off x="1981200" y="2286000"/>
              <a:ext cx="4826000" cy="2592388"/>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endParaRPr lang="nb-NO" altLang="en-US"/>
            </a:p>
          </p:txBody>
        </p:sp>
        <p:sp>
          <p:nvSpPr>
            <p:cNvPr id="32774" name="Rectangle 13"/>
            <p:cNvSpPr>
              <a:spLocks noChangeArrowheads="1"/>
            </p:cNvSpPr>
            <p:nvPr/>
          </p:nvSpPr>
          <p:spPr bwMode="auto">
            <a:xfrm>
              <a:off x="1981200" y="2430463"/>
              <a:ext cx="865188" cy="2305050"/>
            </a:xfrm>
            <a:prstGeom prst="rect">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800"/>
                <a:t>Input</a:t>
              </a:r>
            </a:p>
            <a:p>
              <a:pPr algn="ctr" eaLnBrk="1" hangingPunct="1"/>
              <a:r>
                <a:rPr lang="en-US" altLang="en-US" sz="1800"/>
                <a:t>Monitor</a:t>
              </a:r>
            </a:p>
          </p:txBody>
        </p:sp>
        <p:sp>
          <p:nvSpPr>
            <p:cNvPr id="32775" name="Rectangle 14"/>
            <p:cNvSpPr>
              <a:spLocks noChangeArrowheads="1"/>
            </p:cNvSpPr>
            <p:nvPr/>
          </p:nvSpPr>
          <p:spPr bwMode="auto">
            <a:xfrm>
              <a:off x="5942013" y="2430463"/>
              <a:ext cx="865187" cy="2305050"/>
            </a:xfrm>
            <a:prstGeom prst="rect">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800"/>
                <a:t>Output</a:t>
              </a:r>
            </a:p>
            <a:p>
              <a:pPr algn="ctr" eaLnBrk="1" hangingPunct="1"/>
              <a:r>
                <a:rPr lang="en-US" altLang="en-US" sz="1800"/>
                <a:t>Buffer</a:t>
              </a:r>
            </a:p>
          </p:txBody>
        </p:sp>
        <p:sp>
          <p:nvSpPr>
            <p:cNvPr id="32776" name="Line 15"/>
            <p:cNvSpPr>
              <a:spLocks noChangeShapeType="1"/>
            </p:cNvSpPr>
            <p:nvPr/>
          </p:nvSpPr>
          <p:spPr bwMode="auto">
            <a:xfrm>
              <a:off x="4141788" y="2286000"/>
              <a:ext cx="0" cy="25923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77" name="Line 16"/>
            <p:cNvSpPr>
              <a:spLocks noChangeShapeType="1"/>
            </p:cNvSpPr>
            <p:nvPr/>
          </p:nvSpPr>
          <p:spPr bwMode="auto">
            <a:xfrm>
              <a:off x="5078413" y="2286000"/>
              <a:ext cx="0" cy="25923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78" name="Text Box 17"/>
            <p:cNvSpPr txBox="1">
              <a:spLocks noChangeArrowheads="1"/>
            </p:cNvSpPr>
            <p:nvPr/>
          </p:nvSpPr>
          <p:spPr bwMode="auto">
            <a:xfrm rot="-5400000">
              <a:off x="4672807" y="3340893"/>
              <a:ext cx="189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1800"/>
                <a:t>Query Processor</a:t>
              </a:r>
            </a:p>
          </p:txBody>
        </p:sp>
        <p:sp>
          <p:nvSpPr>
            <p:cNvPr id="32779" name="Rectangle 18"/>
            <p:cNvSpPr>
              <a:spLocks noChangeArrowheads="1"/>
            </p:cNvSpPr>
            <p:nvPr/>
          </p:nvSpPr>
          <p:spPr bwMode="auto">
            <a:xfrm>
              <a:off x="4214813" y="3798888"/>
              <a:ext cx="792162" cy="100806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800"/>
                <a:t>Query</a:t>
              </a:r>
            </a:p>
            <a:p>
              <a:pPr algn="ctr" eaLnBrk="1" hangingPunct="1"/>
              <a:r>
                <a:rPr lang="en-US" altLang="en-US" sz="1800"/>
                <a:t>Reposi-</a:t>
              </a:r>
            </a:p>
            <a:p>
              <a:pPr algn="ctr" eaLnBrk="1" hangingPunct="1"/>
              <a:r>
                <a:rPr lang="en-US" altLang="en-US" sz="1800"/>
                <a:t>tory</a:t>
              </a:r>
            </a:p>
          </p:txBody>
        </p:sp>
        <p:sp>
          <p:nvSpPr>
            <p:cNvPr id="32780" name="Rectangle 19"/>
            <p:cNvSpPr>
              <a:spLocks noChangeArrowheads="1"/>
            </p:cNvSpPr>
            <p:nvPr/>
          </p:nvSpPr>
          <p:spPr bwMode="auto">
            <a:xfrm>
              <a:off x="2917825" y="2359025"/>
              <a:ext cx="1152525" cy="24479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800"/>
                <a:t>Working</a:t>
              </a:r>
            </a:p>
            <a:p>
              <a:pPr algn="ctr" eaLnBrk="1" hangingPunct="1"/>
              <a:r>
                <a:rPr lang="en-US" altLang="en-US" sz="1800"/>
                <a:t>Storage</a:t>
              </a:r>
            </a:p>
            <a:p>
              <a:pPr algn="ctr" eaLnBrk="1" hangingPunct="1"/>
              <a:endParaRPr lang="en-US" altLang="en-US" sz="1800"/>
            </a:p>
            <a:p>
              <a:pPr algn="ctr" eaLnBrk="1" hangingPunct="1"/>
              <a:r>
                <a:rPr lang="en-US" altLang="en-US" sz="1800"/>
                <a:t>Summary</a:t>
              </a:r>
            </a:p>
            <a:p>
              <a:pPr algn="ctr" eaLnBrk="1" hangingPunct="1"/>
              <a:r>
                <a:rPr lang="en-US" altLang="en-US" sz="1800"/>
                <a:t>Storage</a:t>
              </a:r>
            </a:p>
            <a:p>
              <a:pPr algn="ctr" eaLnBrk="1" hangingPunct="1"/>
              <a:endParaRPr lang="en-US" altLang="en-US" sz="1800"/>
            </a:p>
            <a:p>
              <a:pPr algn="ctr" eaLnBrk="1" hangingPunct="1"/>
              <a:r>
                <a:rPr lang="en-US" altLang="en-US" sz="1800"/>
                <a:t>Static</a:t>
              </a:r>
            </a:p>
            <a:p>
              <a:pPr algn="ctr" eaLnBrk="1" hangingPunct="1"/>
              <a:r>
                <a:rPr lang="en-US" altLang="en-US" sz="1800"/>
                <a:t>Storage</a:t>
              </a:r>
            </a:p>
          </p:txBody>
        </p:sp>
        <p:sp>
          <p:nvSpPr>
            <p:cNvPr id="32781" name="Line 20"/>
            <p:cNvSpPr>
              <a:spLocks noChangeShapeType="1"/>
            </p:cNvSpPr>
            <p:nvPr/>
          </p:nvSpPr>
          <p:spPr bwMode="auto">
            <a:xfrm>
              <a:off x="2917825" y="3151188"/>
              <a:ext cx="11525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82" name="Line 21"/>
            <p:cNvSpPr>
              <a:spLocks noChangeShapeType="1"/>
            </p:cNvSpPr>
            <p:nvPr/>
          </p:nvSpPr>
          <p:spPr bwMode="auto">
            <a:xfrm>
              <a:off x="2917825" y="4014788"/>
              <a:ext cx="11525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83" name="Line 22"/>
            <p:cNvSpPr>
              <a:spLocks noChangeShapeType="1"/>
            </p:cNvSpPr>
            <p:nvPr/>
          </p:nvSpPr>
          <p:spPr bwMode="auto">
            <a:xfrm>
              <a:off x="3494088" y="3078163"/>
              <a:ext cx="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84" name="Line 23"/>
            <p:cNvSpPr>
              <a:spLocks noChangeShapeType="1"/>
            </p:cNvSpPr>
            <p:nvPr/>
          </p:nvSpPr>
          <p:spPr bwMode="auto">
            <a:xfrm flipV="1">
              <a:off x="3494088" y="4662488"/>
              <a:ext cx="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85" name="Line 24"/>
            <p:cNvSpPr>
              <a:spLocks noChangeShapeType="1"/>
            </p:cNvSpPr>
            <p:nvPr/>
          </p:nvSpPr>
          <p:spPr bwMode="auto">
            <a:xfrm flipV="1">
              <a:off x="4648200" y="4662488"/>
              <a:ext cx="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86" name="Line 25"/>
            <p:cNvSpPr>
              <a:spLocks noChangeShapeType="1"/>
            </p:cNvSpPr>
            <p:nvPr/>
          </p:nvSpPr>
          <p:spPr bwMode="auto">
            <a:xfrm>
              <a:off x="5006975" y="4230688"/>
              <a:ext cx="2873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87" name="Line 26"/>
            <p:cNvSpPr>
              <a:spLocks noChangeShapeType="1"/>
            </p:cNvSpPr>
            <p:nvPr/>
          </p:nvSpPr>
          <p:spPr bwMode="auto">
            <a:xfrm>
              <a:off x="4141788" y="3509963"/>
              <a:ext cx="93662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88" name="Line 27"/>
            <p:cNvSpPr>
              <a:spLocks noChangeShapeType="1"/>
            </p:cNvSpPr>
            <p:nvPr/>
          </p:nvSpPr>
          <p:spPr bwMode="auto">
            <a:xfrm>
              <a:off x="2414588" y="2070100"/>
              <a:ext cx="0"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89" name="Line 28"/>
            <p:cNvSpPr>
              <a:spLocks noChangeShapeType="1"/>
            </p:cNvSpPr>
            <p:nvPr/>
          </p:nvSpPr>
          <p:spPr bwMode="auto">
            <a:xfrm>
              <a:off x="5581650" y="2070100"/>
              <a:ext cx="0"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90" name="Line 29"/>
            <p:cNvSpPr>
              <a:spLocks noChangeShapeType="1"/>
            </p:cNvSpPr>
            <p:nvPr/>
          </p:nvSpPr>
          <p:spPr bwMode="auto">
            <a:xfrm>
              <a:off x="2414588" y="2070100"/>
              <a:ext cx="31670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91" name="Text Box 30"/>
            <p:cNvSpPr txBox="1">
              <a:spLocks noChangeArrowheads="1"/>
            </p:cNvSpPr>
            <p:nvPr/>
          </p:nvSpPr>
          <p:spPr bwMode="auto">
            <a:xfrm>
              <a:off x="522288" y="4538663"/>
              <a:ext cx="1225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800"/>
                <a:t>Streaming</a:t>
              </a:r>
            </a:p>
            <a:p>
              <a:pPr algn="ctr" eaLnBrk="1" hangingPunct="1"/>
              <a:r>
                <a:rPr lang="en-US" altLang="en-US" sz="1800"/>
                <a:t>Inputs</a:t>
              </a:r>
            </a:p>
          </p:txBody>
        </p:sp>
        <p:sp>
          <p:nvSpPr>
            <p:cNvPr id="32792" name="Line 31"/>
            <p:cNvSpPr>
              <a:spLocks noChangeShapeType="1"/>
            </p:cNvSpPr>
            <p:nvPr/>
          </p:nvSpPr>
          <p:spPr bwMode="auto">
            <a:xfrm>
              <a:off x="2630488" y="2286000"/>
              <a:ext cx="0"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93" name="Text Box 32"/>
            <p:cNvSpPr txBox="1">
              <a:spLocks noChangeArrowheads="1"/>
            </p:cNvSpPr>
            <p:nvPr/>
          </p:nvSpPr>
          <p:spPr bwMode="auto">
            <a:xfrm>
              <a:off x="7239000" y="4519613"/>
              <a:ext cx="1225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800"/>
                <a:t>Streaming</a:t>
              </a:r>
            </a:p>
            <a:p>
              <a:pPr algn="ctr" eaLnBrk="1" hangingPunct="1"/>
              <a:r>
                <a:rPr lang="en-US" altLang="en-US" sz="1800"/>
                <a:t>Outputs</a:t>
              </a:r>
            </a:p>
          </p:txBody>
        </p:sp>
        <p:sp>
          <p:nvSpPr>
            <p:cNvPr id="32794" name="Text Box 33"/>
            <p:cNvSpPr txBox="1">
              <a:spLocks noChangeArrowheads="1"/>
            </p:cNvSpPr>
            <p:nvPr/>
          </p:nvSpPr>
          <p:spPr bwMode="auto">
            <a:xfrm>
              <a:off x="2846388" y="5094288"/>
              <a:ext cx="1301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1800"/>
                <a:t>Updates to</a:t>
              </a:r>
            </a:p>
            <a:p>
              <a:pPr eaLnBrk="1" hangingPunct="1"/>
              <a:r>
                <a:rPr lang="en-US" altLang="en-US" sz="1800"/>
                <a:t>Static Data</a:t>
              </a:r>
            </a:p>
          </p:txBody>
        </p:sp>
        <p:sp>
          <p:nvSpPr>
            <p:cNvPr id="32795" name="Text Box 34"/>
            <p:cNvSpPr txBox="1">
              <a:spLocks noChangeArrowheads="1"/>
            </p:cNvSpPr>
            <p:nvPr/>
          </p:nvSpPr>
          <p:spPr bwMode="auto">
            <a:xfrm>
              <a:off x="4214813" y="5094288"/>
              <a:ext cx="984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800"/>
                <a:t>User</a:t>
              </a:r>
            </a:p>
            <a:p>
              <a:pPr algn="ctr" eaLnBrk="1" hangingPunct="1"/>
              <a:r>
                <a:rPr lang="en-US" altLang="en-US" sz="1800"/>
                <a:t>Queries</a:t>
              </a:r>
            </a:p>
          </p:txBody>
        </p:sp>
      </p:grpSp>
      <p:sp>
        <p:nvSpPr>
          <p:cNvPr id="32797" name="Slide Number Placeholder 3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37931725" indent="-374745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34D06A04-E368-AB4B-BAA5-72259497C8F1}" type="slidenum">
              <a:rPr lang="en-US" altLang="en-US" sz="1000"/>
              <a:pPr/>
              <a:t>20</a:t>
            </a:fld>
            <a:endParaRPr lang="en-US" altLang="en-US" sz="1000"/>
          </a:p>
        </p:txBody>
      </p:sp>
    </p:spTree>
    <p:extLst>
      <p:ext uri="{BB962C8B-B14F-4D97-AF65-F5344CB8AC3E}">
        <p14:creationId xmlns:p14="http://schemas.microsoft.com/office/powerpoint/2010/main" val="358984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686800" cy="838200"/>
          </a:xfrm>
        </p:spPr>
        <p:txBody>
          <a:bodyPr>
            <a:normAutofit/>
          </a:bodyPr>
          <a:lstStyle/>
          <a:p>
            <a:r>
              <a:rPr lang="en-US" dirty="0"/>
              <a:t>General Stream Processing Model</a:t>
            </a:r>
          </a:p>
        </p:txBody>
      </p:sp>
      <p:sp>
        <p:nvSpPr>
          <p:cNvPr id="20483" name="Rectangle 2"/>
          <p:cNvSpPr>
            <a:spLocks noChangeArrowheads="1"/>
          </p:cNvSpPr>
          <p:nvPr/>
        </p:nvSpPr>
        <p:spPr bwMode="auto">
          <a:xfrm>
            <a:off x="3810000" y="2111276"/>
            <a:ext cx="2057400" cy="1828800"/>
          </a:xfrm>
          <a:prstGeom prst="rect">
            <a:avLst/>
          </a:prstGeom>
          <a:solidFill>
            <a:srgbClr val="339966">
              <a:alpha val="50195"/>
            </a:srgbClr>
          </a:solidFill>
          <a:ln w="9525">
            <a:solidFill>
              <a:schemeClr val="tx1"/>
            </a:solidFill>
            <a:miter lim="800000"/>
            <a:headEnd/>
            <a:tailEnd/>
          </a:ln>
        </p:spPr>
        <p:txBody>
          <a:bodyPr wrap="none" anchor="ctr"/>
          <a:lstStyle/>
          <a:p>
            <a:pPr algn="ctr"/>
            <a:endParaRPr lang="en-US" b="1" dirty="0">
              <a:latin typeface="Arial" pitchFamily="34" charset="0"/>
              <a:cs typeface="Arial" pitchFamily="34" charset="0"/>
            </a:endParaRPr>
          </a:p>
          <a:p>
            <a:pPr algn="ctr"/>
            <a:endParaRPr lang="en-US" b="1" dirty="0">
              <a:latin typeface="Arial" pitchFamily="34" charset="0"/>
              <a:cs typeface="Arial" pitchFamily="34" charset="0"/>
            </a:endParaRPr>
          </a:p>
          <a:p>
            <a:pPr algn="ctr"/>
            <a:r>
              <a:rPr lang="en-US" sz="2400" b="1" dirty="0">
                <a:latin typeface="Arial" pitchFamily="34" charset="0"/>
                <a:cs typeface="Arial" pitchFamily="34" charset="0"/>
              </a:rPr>
              <a:t>Processor</a:t>
            </a:r>
            <a:endParaRPr lang="en-US" b="1" dirty="0">
              <a:latin typeface="Arial" pitchFamily="34" charset="0"/>
              <a:cs typeface="Arial" pitchFamily="34" charset="0"/>
            </a:endParaRPr>
          </a:p>
        </p:txBody>
      </p:sp>
      <p:sp>
        <p:nvSpPr>
          <p:cNvPr id="20484" name="AutoShape 3"/>
          <p:cNvSpPr>
            <a:spLocks noChangeArrowheads="1"/>
          </p:cNvSpPr>
          <p:nvPr/>
        </p:nvSpPr>
        <p:spPr bwMode="auto">
          <a:xfrm>
            <a:off x="3177476" y="4648200"/>
            <a:ext cx="1219200" cy="1676400"/>
          </a:xfrm>
          <a:prstGeom prst="can">
            <a:avLst>
              <a:gd name="adj" fmla="val 34375"/>
            </a:avLst>
          </a:prstGeom>
          <a:solidFill>
            <a:srgbClr val="FFFF00">
              <a:alpha val="50195"/>
            </a:srgbClr>
          </a:solidFill>
          <a:ln w="9525">
            <a:solidFill>
              <a:schemeClr val="tx1"/>
            </a:solidFill>
            <a:round/>
            <a:headEnd/>
            <a:tailEnd/>
          </a:ln>
        </p:spPr>
        <p:txBody>
          <a:bodyPr wrap="none" anchor="ctr"/>
          <a:lstStyle/>
          <a:p>
            <a:pPr algn="ctr"/>
            <a:r>
              <a:rPr lang="en-US" b="1" dirty="0">
                <a:latin typeface="Arial" pitchFamily="34" charset="0"/>
                <a:cs typeface="Arial" pitchFamily="34" charset="0"/>
              </a:rPr>
              <a:t>Limited</a:t>
            </a:r>
          </a:p>
          <a:p>
            <a:pPr algn="ctr"/>
            <a:r>
              <a:rPr lang="en-US" b="1" dirty="0">
                <a:latin typeface="Arial" pitchFamily="34" charset="0"/>
                <a:cs typeface="Arial" pitchFamily="34" charset="0"/>
              </a:rPr>
              <a:t>Working</a:t>
            </a:r>
          </a:p>
          <a:p>
            <a:pPr algn="ctr"/>
            <a:r>
              <a:rPr lang="en-US" b="1" dirty="0">
                <a:latin typeface="Arial" pitchFamily="34" charset="0"/>
                <a:cs typeface="Arial" pitchFamily="34" charset="0"/>
              </a:rPr>
              <a:t>Storage</a:t>
            </a:r>
          </a:p>
        </p:txBody>
      </p:sp>
      <p:sp>
        <p:nvSpPr>
          <p:cNvPr id="20485" name="Line 4"/>
          <p:cNvSpPr>
            <a:spLocks noChangeShapeType="1"/>
          </p:cNvSpPr>
          <p:nvPr/>
        </p:nvSpPr>
        <p:spPr bwMode="auto">
          <a:xfrm flipH="1">
            <a:off x="3810000" y="3733800"/>
            <a:ext cx="762000" cy="914400"/>
          </a:xfrm>
          <a:prstGeom prst="line">
            <a:avLst/>
          </a:prstGeom>
          <a:noFill/>
          <a:ln w="28575">
            <a:solidFill>
              <a:schemeClr val="tx1"/>
            </a:solidFill>
            <a:round/>
            <a:headEnd type="triangle" w="med" len="med"/>
            <a:tailEnd type="triangle" w="med" len="med"/>
          </a:ln>
        </p:spPr>
        <p:txBody>
          <a:bodyPr/>
          <a:lstStyle/>
          <a:p>
            <a:endParaRPr lang="en-US">
              <a:latin typeface="Arial" pitchFamily="34" charset="0"/>
              <a:cs typeface="Arial" pitchFamily="34" charset="0"/>
            </a:endParaRPr>
          </a:p>
        </p:txBody>
      </p:sp>
      <p:sp>
        <p:nvSpPr>
          <p:cNvPr id="20486" name="Line 5"/>
          <p:cNvSpPr>
            <a:spLocks noChangeShapeType="1"/>
          </p:cNvSpPr>
          <p:nvPr/>
        </p:nvSpPr>
        <p:spPr bwMode="auto">
          <a:xfrm>
            <a:off x="3124200" y="2492276"/>
            <a:ext cx="685800" cy="0"/>
          </a:xfrm>
          <a:prstGeom prst="line">
            <a:avLst/>
          </a:prstGeom>
          <a:noFill/>
          <a:ln w="28575">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0487" name="Line 6"/>
          <p:cNvSpPr>
            <a:spLocks noChangeShapeType="1"/>
          </p:cNvSpPr>
          <p:nvPr/>
        </p:nvSpPr>
        <p:spPr bwMode="auto">
          <a:xfrm>
            <a:off x="3124200" y="3025676"/>
            <a:ext cx="685800" cy="0"/>
          </a:xfrm>
          <a:prstGeom prst="line">
            <a:avLst/>
          </a:prstGeom>
          <a:noFill/>
          <a:ln w="28575">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0488" name="Line 7"/>
          <p:cNvSpPr>
            <a:spLocks noChangeShapeType="1"/>
          </p:cNvSpPr>
          <p:nvPr/>
        </p:nvSpPr>
        <p:spPr bwMode="auto">
          <a:xfrm>
            <a:off x="3124200" y="3559076"/>
            <a:ext cx="685800" cy="0"/>
          </a:xfrm>
          <a:prstGeom prst="line">
            <a:avLst/>
          </a:prstGeom>
          <a:noFill/>
          <a:ln w="28575">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0489" name="Text Box 8"/>
          <p:cNvSpPr txBox="1">
            <a:spLocks noChangeArrowheads="1"/>
          </p:cNvSpPr>
          <p:nvPr/>
        </p:nvSpPr>
        <p:spPr bwMode="auto">
          <a:xfrm>
            <a:off x="706665" y="2263676"/>
            <a:ext cx="2236510" cy="3139321"/>
          </a:xfrm>
          <a:prstGeom prst="rect">
            <a:avLst/>
          </a:prstGeom>
          <a:noFill/>
          <a:ln w="9525">
            <a:noFill/>
            <a:miter lim="800000"/>
            <a:headEnd/>
            <a:tailEnd/>
          </a:ln>
        </p:spPr>
        <p:txBody>
          <a:bodyPr wrap="none">
            <a:spAutoFit/>
          </a:bodyPr>
          <a:lstStyle/>
          <a:p>
            <a:pPr algn="r"/>
            <a:r>
              <a:rPr lang="en-US" dirty="0">
                <a:latin typeface="Arial" pitchFamily="34" charset="0"/>
                <a:cs typeface="Arial" pitchFamily="34" charset="0"/>
              </a:rPr>
              <a:t>. . . 1, 5, 2, 7, 0, 9, 3</a:t>
            </a:r>
          </a:p>
          <a:p>
            <a:endParaRPr lang="en-US" dirty="0">
              <a:latin typeface="Arial" pitchFamily="34" charset="0"/>
              <a:cs typeface="Arial" pitchFamily="34" charset="0"/>
            </a:endParaRPr>
          </a:p>
          <a:p>
            <a:pPr algn="r"/>
            <a:r>
              <a:rPr lang="en-US" dirty="0">
                <a:latin typeface="Arial" pitchFamily="34" charset="0"/>
                <a:cs typeface="Arial" pitchFamily="34" charset="0"/>
              </a:rPr>
              <a:t>. . .   a, r, v, t, y, h, b</a:t>
            </a:r>
          </a:p>
          <a:p>
            <a:endParaRPr lang="en-US" dirty="0">
              <a:latin typeface="Arial" pitchFamily="34" charset="0"/>
              <a:cs typeface="Arial" pitchFamily="34" charset="0"/>
            </a:endParaRPr>
          </a:p>
          <a:p>
            <a:pPr algn="r"/>
            <a:r>
              <a:rPr lang="en-US" dirty="0">
                <a:latin typeface="Arial" pitchFamily="34" charset="0"/>
                <a:cs typeface="Arial" pitchFamily="34" charset="0"/>
              </a:rPr>
              <a:t>. . . 0, 0, 1, 0, 1, 1, 0</a:t>
            </a:r>
          </a:p>
          <a:p>
            <a:r>
              <a:rPr lang="en-US" dirty="0">
                <a:latin typeface="Arial" pitchFamily="34" charset="0"/>
                <a:cs typeface="Arial" pitchFamily="34" charset="0"/>
              </a:rPr>
              <a:t>                     </a:t>
            </a:r>
            <a:r>
              <a:rPr lang="en-US" b="1" dirty="0">
                <a:latin typeface="Arial" pitchFamily="34" charset="0"/>
                <a:cs typeface="Arial" pitchFamily="34" charset="0"/>
              </a:rPr>
              <a:t>time</a:t>
            </a:r>
          </a:p>
          <a:p>
            <a:endParaRPr lang="en-US" dirty="0">
              <a:latin typeface="Arial" pitchFamily="34" charset="0"/>
              <a:cs typeface="Arial" pitchFamily="34" charset="0"/>
            </a:endParaRPr>
          </a:p>
          <a:p>
            <a:pPr algn="ctr"/>
            <a:r>
              <a:rPr lang="en-US" b="1" dirty="0">
                <a:solidFill>
                  <a:srgbClr val="008000"/>
                </a:solidFill>
                <a:latin typeface="Arial" pitchFamily="34" charset="0"/>
                <a:cs typeface="Arial" pitchFamily="34" charset="0"/>
              </a:rPr>
              <a:t>Streams Entering.</a:t>
            </a:r>
          </a:p>
          <a:p>
            <a:pPr algn="ctr"/>
            <a:r>
              <a:rPr lang="en-US" dirty="0">
                <a:solidFill>
                  <a:srgbClr val="008000"/>
                </a:solidFill>
                <a:latin typeface="Arial" pitchFamily="34" charset="0"/>
                <a:cs typeface="Arial" pitchFamily="34" charset="0"/>
              </a:rPr>
              <a:t>Each is stream is </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composed of </a:t>
            </a:r>
            <a:br>
              <a:rPr lang="en-US" dirty="0">
                <a:solidFill>
                  <a:srgbClr val="008000"/>
                </a:solidFill>
                <a:latin typeface="Arial" pitchFamily="34" charset="0"/>
                <a:cs typeface="Arial" pitchFamily="34" charset="0"/>
              </a:rPr>
            </a:br>
            <a:r>
              <a:rPr lang="en-US" b="1" dirty="0">
                <a:solidFill>
                  <a:srgbClr val="008000"/>
                </a:solidFill>
                <a:latin typeface="Arial" pitchFamily="34" charset="0"/>
                <a:cs typeface="Arial" pitchFamily="34" charset="0"/>
              </a:rPr>
              <a:t>elements</a:t>
            </a:r>
            <a:r>
              <a:rPr lang="en-US" dirty="0">
                <a:solidFill>
                  <a:srgbClr val="008000"/>
                </a:solidFill>
                <a:latin typeface="Arial" pitchFamily="34" charset="0"/>
                <a:cs typeface="Arial" pitchFamily="34" charset="0"/>
              </a:rPr>
              <a:t>/</a:t>
            </a:r>
            <a:r>
              <a:rPr lang="en-US" b="1" dirty="0">
                <a:solidFill>
                  <a:srgbClr val="008000"/>
                </a:solidFill>
                <a:latin typeface="Arial" pitchFamily="34" charset="0"/>
                <a:cs typeface="Arial" pitchFamily="34" charset="0"/>
              </a:rPr>
              <a:t>tuples</a:t>
            </a:r>
          </a:p>
        </p:txBody>
      </p:sp>
      <p:sp>
        <p:nvSpPr>
          <p:cNvPr id="20490" name="Line 9"/>
          <p:cNvSpPr>
            <a:spLocks noChangeShapeType="1"/>
          </p:cNvSpPr>
          <p:nvPr/>
        </p:nvSpPr>
        <p:spPr bwMode="auto">
          <a:xfrm flipH="1">
            <a:off x="914400" y="3847643"/>
            <a:ext cx="1175466" cy="0"/>
          </a:xfrm>
          <a:prstGeom prst="line">
            <a:avLst/>
          </a:prstGeom>
          <a:noFill/>
          <a:ln w="28575">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0491" name="Text Box 10"/>
          <p:cNvSpPr txBox="1">
            <a:spLocks noChangeArrowheads="1"/>
          </p:cNvSpPr>
          <p:nvPr/>
        </p:nvSpPr>
        <p:spPr bwMode="auto">
          <a:xfrm>
            <a:off x="4419600" y="1106269"/>
            <a:ext cx="1043876" cy="646331"/>
          </a:xfrm>
          <a:prstGeom prst="rect">
            <a:avLst/>
          </a:prstGeom>
          <a:noFill/>
          <a:ln w="9525">
            <a:noFill/>
            <a:miter lim="800000"/>
            <a:headEnd/>
            <a:tailEnd/>
          </a:ln>
        </p:spPr>
        <p:txBody>
          <a:bodyPr wrap="none">
            <a:spAutoFit/>
          </a:bodyPr>
          <a:lstStyle/>
          <a:p>
            <a:r>
              <a:rPr lang="en-US" b="1" dirty="0">
                <a:solidFill>
                  <a:srgbClr val="0000FF"/>
                </a:solidFill>
                <a:latin typeface="Arial" pitchFamily="34" charset="0"/>
                <a:cs typeface="Arial" pitchFamily="34" charset="0"/>
              </a:rPr>
              <a:t>Ad-Hoc</a:t>
            </a:r>
          </a:p>
          <a:p>
            <a:r>
              <a:rPr lang="en-US" b="1" dirty="0">
                <a:solidFill>
                  <a:srgbClr val="0000FF"/>
                </a:solidFill>
                <a:latin typeface="Arial" pitchFamily="34" charset="0"/>
                <a:cs typeface="Arial" pitchFamily="34" charset="0"/>
              </a:rPr>
              <a:t>Queries</a:t>
            </a:r>
          </a:p>
        </p:txBody>
      </p:sp>
      <p:sp>
        <p:nvSpPr>
          <p:cNvPr id="20492" name="Line 11"/>
          <p:cNvSpPr>
            <a:spLocks noChangeShapeType="1"/>
          </p:cNvSpPr>
          <p:nvPr/>
        </p:nvSpPr>
        <p:spPr bwMode="auto">
          <a:xfrm>
            <a:off x="4876800" y="1676400"/>
            <a:ext cx="0" cy="457200"/>
          </a:xfrm>
          <a:prstGeom prst="line">
            <a:avLst/>
          </a:prstGeom>
          <a:noFill/>
          <a:ln w="28575">
            <a:solidFill>
              <a:schemeClr val="tx1"/>
            </a:solidFill>
            <a:round/>
            <a:headEnd type="triangle" w="med" len="med"/>
            <a:tailEnd type="triangle" w="med" len="med"/>
          </a:ln>
        </p:spPr>
        <p:txBody>
          <a:bodyPr/>
          <a:lstStyle/>
          <a:p>
            <a:endParaRPr lang="en-US">
              <a:latin typeface="Arial" pitchFamily="34" charset="0"/>
              <a:cs typeface="Arial" pitchFamily="34" charset="0"/>
            </a:endParaRPr>
          </a:p>
        </p:txBody>
      </p:sp>
      <p:sp>
        <p:nvSpPr>
          <p:cNvPr id="20493" name="Text Box 12"/>
          <p:cNvSpPr txBox="1">
            <a:spLocks noChangeArrowheads="1"/>
          </p:cNvSpPr>
          <p:nvPr/>
        </p:nvSpPr>
        <p:spPr bwMode="auto">
          <a:xfrm>
            <a:off x="6765924" y="2811363"/>
            <a:ext cx="941283" cy="369332"/>
          </a:xfrm>
          <a:prstGeom prst="rect">
            <a:avLst/>
          </a:prstGeom>
          <a:noFill/>
          <a:ln w="9525">
            <a:noFill/>
            <a:miter lim="800000"/>
            <a:headEnd/>
            <a:tailEnd/>
          </a:ln>
        </p:spPr>
        <p:txBody>
          <a:bodyPr wrap="none">
            <a:spAutoFit/>
          </a:bodyPr>
          <a:lstStyle/>
          <a:p>
            <a:r>
              <a:rPr lang="en-US" b="1" dirty="0">
                <a:solidFill>
                  <a:srgbClr val="0000FF"/>
                </a:solidFill>
                <a:latin typeface="Arial" pitchFamily="34" charset="0"/>
                <a:cs typeface="Arial" pitchFamily="34" charset="0"/>
              </a:rPr>
              <a:t>Output</a:t>
            </a:r>
          </a:p>
        </p:txBody>
      </p:sp>
      <p:sp>
        <p:nvSpPr>
          <p:cNvPr id="20494" name="Line 14"/>
          <p:cNvSpPr>
            <a:spLocks noChangeShapeType="1"/>
          </p:cNvSpPr>
          <p:nvPr/>
        </p:nvSpPr>
        <p:spPr bwMode="auto">
          <a:xfrm>
            <a:off x="5867400" y="3025676"/>
            <a:ext cx="914400" cy="0"/>
          </a:xfrm>
          <a:prstGeom prst="line">
            <a:avLst/>
          </a:prstGeom>
          <a:noFill/>
          <a:ln w="28575">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0495" name="AutoShape 15"/>
          <p:cNvSpPr>
            <a:spLocks noChangeArrowheads="1"/>
          </p:cNvSpPr>
          <p:nvPr/>
        </p:nvSpPr>
        <p:spPr bwMode="auto">
          <a:xfrm>
            <a:off x="5463476" y="5029200"/>
            <a:ext cx="1676400" cy="1676400"/>
          </a:xfrm>
          <a:prstGeom prst="can">
            <a:avLst>
              <a:gd name="adj" fmla="val 28409"/>
            </a:avLst>
          </a:prstGeom>
          <a:solidFill>
            <a:srgbClr val="FFFF00">
              <a:alpha val="50195"/>
            </a:srgbClr>
          </a:solidFill>
          <a:ln w="9525">
            <a:solidFill>
              <a:schemeClr val="tx1"/>
            </a:solidFill>
            <a:round/>
            <a:headEnd/>
            <a:tailEnd/>
          </a:ln>
        </p:spPr>
        <p:txBody>
          <a:bodyPr wrap="none" anchor="ctr"/>
          <a:lstStyle/>
          <a:p>
            <a:pPr algn="ctr"/>
            <a:r>
              <a:rPr lang="en-US" b="1">
                <a:latin typeface="Arial" pitchFamily="34" charset="0"/>
                <a:cs typeface="Arial" pitchFamily="34" charset="0"/>
              </a:rPr>
              <a:t>Archival</a:t>
            </a:r>
          </a:p>
          <a:p>
            <a:pPr algn="ctr"/>
            <a:r>
              <a:rPr lang="en-US" b="1">
                <a:latin typeface="Arial" pitchFamily="34" charset="0"/>
                <a:cs typeface="Arial" pitchFamily="34" charset="0"/>
              </a:rPr>
              <a:t>Storage</a:t>
            </a:r>
          </a:p>
        </p:txBody>
      </p:sp>
      <p:sp>
        <p:nvSpPr>
          <p:cNvPr id="20496" name="Line 16"/>
          <p:cNvSpPr>
            <a:spLocks noChangeShapeType="1"/>
          </p:cNvSpPr>
          <p:nvPr/>
        </p:nvSpPr>
        <p:spPr bwMode="auto">
          <a:xfrm>
            <a:off x="5029200" y="3733800"/>
            <a:ext cx="1295400" cy="1295400"/>
          </a:xfrm>
          <a:prstGeom prst="line">
            <a:avLst/>
          </a:prstGeom>
          <a:noFill/>
          <a:ln w="28575">
            <a:solidFill>
              <a:schemeClr val="tx1"/>
            </a:solidFill>
            <a:round/>
            <a:headEnd type="triangle" w="med" len="med"/>
            <a:tailEnd type="triangle" w="med" len="med"/>
          </a:ln>
        </p:spPr>
        <p:txBody>
          <a:bodyPr/>
          <a:lstStyle/>
          <a:p>
            <a:endParaRPr lang="en-US">
              <a:latin typeface="Arial" pitchFamily="34" charset="0"/>
              <a:cs typeface="Arial" pitchFamily="34" charset="0"/>
            </a:endParaRPr>
          </a:p>
        </p:txBody>
      </p:sp>
      <p:sp>
        <p:nvSpPr>
          <p:cNvPr id="20497" name="Rectangle 18"/>
          <p:cNvSpPr>
            <a:spLocks noChangeArrowheads="1"/>
          </p:cNvSpPr>
          <p:nvPr/>
        </p:nvSpPr>
        <p:spPr bwMode="auto">
          <a:xfrm>
            <a:off x="4724400" y="2187476"/>
            <a:ext cx="1066800" cy="685800"/>
          </a:xfrm>
          <a:prstGeom prst="rect">
            <a:avLst/>
          </a:prstGeom>
          <a:solidFill>
            <a:srgbClr val="FFCC00"/>
          </a:solidFill>
          <a:ln w="9525">
            <a:solidFill>
              <a:schemeClr val="tx1"/>
            </a:solidFill>
            <a:miter lim="800000"/>
            <a:headEnd/>
            <a:tailEnd/>
          </a:ln>
        </p:spPr>
        <p:txBody>
          <a:bodyPr wrap="none" anchor="ctr"/>
          <a:lstStyle/>
          <a:p>
            <a:pPr algn="ctr"/>
            <a:r>
              <a:rPr lang="en-US" b="1" dirty="0">
                <a:latin typeface="Arial" pitchFamily="34" charset="0"/>
                <a:cs typeface="Arial" pitchFamily="34" charset="0"/>
              </a:rPr>
              <a:t>Standing</a:t>
            </a:r>
          </a:p>
          <a:p>
            <a:pPr algn="ctr"/>
            <a:r>
              <a:rPr lang="en-US" b="1" dirty="0">
                <a:latin typeface="Arial" pitchFamily="34" charset="0"/>
                <a:cs typeface="Arial" pitchFamily="34" charset="0"/>
              </a:rPr>
              <a:t>Queries</a:t>
            </a:r>
          </a:p>
        </p:txBody>
      </p:sp>
      <p:sp>
        <p:nvSpPr>
          <p:cNvPr id="3" name="Slide Number Placeholder 2"/>
          <p:cNvSpPr>
            <a:spLocks noGrp="1"/>
          </p:cNvSpPr>
          <p:nvPr>
            <p:ph type="sldNum" sz="quarter" idx="12"/>
          </p:nvPr>
        </p:nvSpPr>
        <p:spPr/>
        <p:txBody>
          <a:bodyPr/>
          <a:lstStyle/>
          <a:p>
            <a:fld id="{19B12225-5612-419B-A8D5-4B8EEE4C217E}" type="slidenum">
              <a:rPr lang="en-US" smtClean="0"/>
              <a:pPr/>
              <a:t>21</a:t>
            </a:fld>
            <a:endParaRPr lang="en-US"/>
          </a:p>
        </p:txBody>
      </p:sp>
    </p:spTree>
    <p:extLst>
      <p:ext uri="{BB962C8B-B14F-4D97-AF65-F5344CB8AC3E}">
        <p14:creationId xmlns:p14="http://schemas.microsoft.com/office/powerpoint/2010/main" val="3765562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35C133A-0FDC-7D4D-9AC9-80706EC684B4}" type="slidenum">
              <a:rPr lang="zh-TW" altLang="en-US"/>
              <a:pPr/>
              <a:t>22</a:t>
            </a:fld>
            <a:endParaRPr lang="en-US" altLang="zh-TW"/>
          </a:p>
        </p:txBody>
      </p:sp>
      <p:sp>
        <p:nvSpPr>
          <p:cNvPr id="120834" name="Rectangle 2"/>
          <p:cNvSpPr>
            <a:spLocks noGrp="1" noChangeArrowheads="1"/>
          </p:cNvSpPr>
          <p:nvPr>
            <p:ph type="title"/>
          </p:nvPr>
        </p:nvSpPr>
        <p:spPr/>
        <p:txBody>
          <a:bodyPr/>
          <a:lstStyle/>
          <a:p>
            <a:r>
              <a:rPr lang="en-US" altLang="zh-TW" dirty="0"/>
              <a:t>Data Streams Mining</a:t>
            </a:r>
          </a:p>
        </p:txBody>
      </p:sp>
      <p:sp>
        <p:nvSpPr>
          <p:cNvPr id="120835" name="Rectangle 3"/>
          <p:cNvSpPr>
            <a:spLocks noGrp="1" noChangeArrowheads="1"/>
          </p:cNvSpPr>
          <p:nvPr>
            <p:ph type="body" idx="1"/>
          </p:nvPr>
        </p:nvSpPr>
        <p:spPr>
          <a:xfrm>
            <a:off x="152400" y="1063752"/>
            <a:ext cx="8763000" cy="5489449"/>
          </a:xfrm>
        </p:spPr>
        <p:txBody>
          <a:bodyPr>
            <a:noAutofit/>
          </a:bodyPr>
          <a:lstStyle/>
          <a:p>
            <a:r>
              <a:rPr lang="en-US" altLang="zh-TW" sz="3600" dirty="0"/>
              <a:t>Definition</a:t>
            </a:r>
          </a:p>
          <a:p>
            <a:pPr lvl="1"/>
            <a:r>
              <a:rPr lang="en-US" altLang="zh-TW" sz="3200" dirty="0"/>
              <a:t>Continuous, unbounded, rapid, time-varying streams of data elements</a:t>
            </a:r>
          </a:p>
          <a:p>
            <a:r>
              <a:rPr lang="en-US" altLang="zh-TW" sz="3600" dirty="0"/>
              <a:t>Application Characteristics</a:t>
            </a:r>
          </a:p>
          <a:p>
            <a:pPr lvl="1"/>
            <a:r>
              <a:rPr lang="en-US" altLang="zh-TW" sz="3200" dirty="0"/>
              <a:t>Massive volumes of data (can be several terabytes)</a:t>
            </a:r>
          </a:p>
          <a:p>
            <a:pPr lvl="1"/>
            <a:r>
              <a:rPr lang="en-US" altLang="zh-TW" sz="3200" dirty="0"/>
              <a:t>Records arrive at a rapid rate</a:t>
            </a:r>
          </a:p>
          <a:p>
            <a:r>
              <a:rPr lang="en-US" altLang="zh-TW" sz="3600" dirty="0"/>
              <a:t>Goal</a:t>
            </a:r>
          </a:p>
          <a:p>
            <a:pPr lvl="1"/>
            <a:r>
              <a:rPr lang="en-US" altLang="zh-TW" sz="3200" dirty="0"/>
              <a:t>Mine patterns, process queries and compute statistics on data streams in real-time</a:t>
            </a:r>
            <a:endParaRPr lang="zh-TW" altLang="en-US" sz="3600" dirty="0"/>
          </a:p>
        </p:txBody>
      </p:sp>
    </p:spTree>
    <p:extLst>
      <p:ext uri="{BB962C8B-B14F-4D97-AF65-F5344CB8AC3E}">
        <p14:creationId xmlns:p14="http://schemas.microsoft.com/office/powerpoint/2010/main" val="1105816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C69BA-9082-0344-B87D-7D447CDF9AE8}"/>
              </a:ext>
            </a:extLst>
          </p:cNvPr>
          <p:cNvSpPr>
            <a:spLocks noGrp="1"/>
          </p:cNvSpPr>
          <p:nvPr>
            <p:ph type="title"/>
          </p:nvPr>
        </p:nvSpPr>
        <p:spPr/>
        <p:txBody>
          <a:bodyPr/>
          <a:lstStyle/>
          <a:p>
            <a:r>
              <a:rPr lang="en-US" dirty="0"/>
              <a:t>Streaming Analytics </a:t>
            </a:r>
          </a:p>
        </p:txBody>
      </p:sp>
      <p:sp>
        <p:nvSpPr>
          <p:cNvPr id="3" name="Content Placeholder 2">
            <a:extLst>
              <a:ext uri="{FF2B5EF4-FFF2-40B4-BE49-F238E27FC236}">
                <a16:creationId xmlns:a16="http://schemas.microsoft.com/office/drawing/2014/main" id="{552BA979-EFD4-4249-8255-B3F9E785673C}"/>
              </a:ext>
            </a:extLst>
          </p:cNvPr>
          <p:cNvSpPr>
            <a:spLocks noGrp="1"/>
          </p:cNvSpPr>
          <p:nvPr>
            <p:ph idx="1"/>
          </p:nvPr>
        </p:nvSpPr>
        <p:spPr>
          <a:xfrm>
            <a:off x="152400" y="1295400"/>
            <a:ext cx="8785860" cy="5257801"/>
          </a:xfrm>
        </p:spPr>
        <p:txBody>
          <a:bodyPr>
            <a:noAutofit/>
          </a:bodyPr>
          <a:lstStyle/>
          <a:p>
            <a:r>
              <a:rPr lang="en-IN" sz="2800" dirty="0"/>
              <a:t>Big data streaming is a process in which large streams of real-time data are processed with the sole aim of extracting insights and useful trends out of it. </a:t>
            </a:r>
          </a:p>
          <a:p>
            <a:r>
              <a:rPr lang="en-IN" sz="2800" dirty="0"/>
              <a:t>A continuous stream of unstructured data is sent for analysis into memory before storing it onto disk. </a:t>
            </a:r>
          </a:p>
          <a:p>
            <a:r>
              <a:rPr lang="en-IN" sz="2800" dirty="0"/>
              <a:t>This happens across a cluster of servers. </a:t>
            </a:r>
          </a:p>
          <a:p>
            <a:r>
              <a:rPr lang="en-IN" sz="2800" dirty="0"/>
              <a:t>Speed matters the most in big data streaming. </a:t>
            </a:r>
            <a:r>
              <a:rPr lang="en-IN" sz="2800" dirty="0">
                <a:solidFill>
                  <a:srgbClr val="FF0000"/>
                </a:solidFill>
              </a:rPr>
              <a:t>The value of data, if not processed quickly, decreases with time.</a:t>
            </a:r>
          </a:p>
          <a:p>
            <a:r>
              <a:rPr lang="en-IN" sz="2800" dirty="0"/>
              <a:t>Real-time streaming data analysis is a single-pass analysis. Analysts cannot choose to </a:t>
            </a:r>
            <a:r>
              <a:rPr lang="en-IN" sz="2800" dirty="0" err="1"/>
              <a:t>reanalyze</a:t>
            </a:r>
            <a:r>
              <a:rPr lang="en-IN" sz="2800" dirty="0"/>
              <a:t> the data once it is streamed.</a:t>
            </a:r>
          </a:p>
          <a:p>
            <a:pPr marL="118872" indent="0">
              <a:buNone/>
            </a:pPr>
            <a:r>
              <a:rPr lang="en-IN" sz="2800" dirty="0"/>
              <a:t/>
            </a:r>
            <a:br>
              <a:rPr lang="en-IN" sz="2800" dirty="0"/>
            </a:br>
            <a:endParaRPr lang="en-IN" sz="2800" dirty="0"/>
          </a:p>
          <a:p>
            <a:endParaRPr lang="en-US" sz="2800" dirty="0"/>
          </a:p>
        </p:txBody>
      </p:sp>
      <p:sp>
        <p:nvSpPr>
          <p:cNvPr id="4" name="Slide Number Placeholder 3">
            <a:extLst>
              <a:ext uri="{FF2B5EF4-FFF2-40B4-BE49-F238E27FC236}">
                <a16:creationId xmlns:a16="http://schemas.microsoft.com/office/drawing/2014/main" id="{0055B02F-36E6-1241-8F62-D000F3F222BD}"/>
              </a:ext>
            </a:extLst>
          </p:cNvPr>
          <p:cNvSpPr>
            <a:spLocks noGrp="1"/>
          </p:cNvSpPr>
          <p:nvPr>
            <p:ph type="sldNum" sz="quarter" idx="12"/>
          </p:nvPr>
        </p:nvSpPr>
        <p:spPr/>
        <p:txBody>
          <a:bodyPr/>
          <a:lstStyle/>
          <a:p>
            <a:fld id="{19B12225-5612-419B-A8D5-4B8EEE4C217E}" type="slidenum">
              <a:rPr lang="en-US" smtClean="0"/>
              <a:pPr/>
              <a:t>23</a:t>
            </a:fld>
            <a:endParaRPr lang="en-US"/>
          </a:p>
        </p:txBody>
      </p:sp>
    </p:spTree>
    <p:extLst>
      <p:ext uri="{BB962C8B-B14F-4D97-AF65-F5344CB8AC3E}">
        <p14:creationId xmlns:p14="http://schemas.microsoft.com/office/powerpoint/2010/main" val="311853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709660" cy="987552"/>
          </a:xfrm>
        </p:spPr>
        <p:txBody>
          <a:bodyPr>
            <a:normAutofit/>
          </a:bodyPr>
          <a:lstStyle/>
          <a:p>
            <a:r>
              <a:rPr lang="en-US" dirty="0"/>
              <a:t>Data stream Mining – Challenges</a:t>
            </a:r>
          </a:p>
        </p:txBody>
      </p:sp>
      <p:sp>
        <p:nvSpPr>
          <p:cNvPr id="3" name="Content Placeholder 2"/>
          <p:cNvSpPr>
            <a:spLocks noGrp="1"/>
          </p:cNvSpPr>
          <p:nvPr>
            <p:ph idx="1"/>
          </p:nvPr>
        </p:nvSpPr>
        <p:spPr>
          <a:xfrm>
            <a:off x="152400" y="1063752"/>
            <a:ext cx="8785860" cy="5641848"/>
          </a:xfrm>
        </p:spPr>
        <p:txBody>
          <a:bodyPr>
            <a:noAutofit/>
          </a:bodyPr>
          <a:lstStyle/>
          <a:p>
            <a:r>
              <a:rPr lang="en-IN" sz="3000" dirty="0"/>
              <a:t>Mining big data streams  - In addition to  </a:t>
            </a:r>
            <a:r>
              <a:rPr lang="en-IN" sz="3000" i="1" dirty="0"/>
              <a:t>Volume</a:t>
            </a:r>
            <a:r>
              <a:rPr lang="en-IN" sz="3000" dirty="0"/>
              <a:t>, </a:t>
            </a:r>
            <a:r>
              <a:rPr lang="en-IN" sz="3000" i="1" dirty="0"/>
              <a:t>Velocity</a:t>
            </a:r>
            <a:r>
              <a:rPr lang="en-IN" sz="3000" dirty="0"/>
              <a:t>, Variety also </a:t>
            </a:r>
            <a:r>
              <a:rPr lang="en-IN" sz="3000" i="1" dirty="0">
                <a:solidFill>
                  <a:srgbClr val="FF0000"/>
                </a:solidFill>
              </a:rPr>
              <a:t>Volatility</a:t>
            </a:r>
            <a:r>
              <a:rPr lang="en-IN" sz="3000" dirty="0"/>
              <a:t>. </a:t>
            </a:r>
          </a:p>
          <a:p>
            <a:r>
              <a:rPr lang="en-IN" sz="3000" dirty="0"/>
              <a:t>Volatility -  dynamic environment with ever-changing patterns. </a:t>
            </a:r>
          </a:p>
          <a:p>
            <a:r>
              <a:rPr lang="en-IN" sz="3000" b="1" dirty="0"/>
              <a:t>Concept  drift</a:t>
            </a:r>
            <a:r>
              <a:rPr lang="en-IN" sz="3000" dirty="0"/>
              <a:t> is a phenomenon that occurs when the distributions of features </a:t>
            </a:r>
            <a:r>
              <a:rPr lang="en-IN" sz="3000" i="1" dirty="0">
                <a:solidFill>
                  <a:srgbClr val="FF0000"/>
                </a:solidFill>
              </a:rPr>
              <a:t>x</a:t>
            </a:r>
            <a:r>
              <a:rPr lang="en-IN" sz="3000" i="1" dirty="0"/>
              <a:t> </a:t>
            </a:r>
            <a:r>
              <a:rPr lang="en-IN" sz="3000" dirty="0"/>
              <a:t>and target variables </a:t>
            </a:r>
            <a:r>
              <a:rPr lang="en-IN" sz="3000" i="1" dirty="0">
                <a:solidFill>
                  <a:srgbClr val="FF0000"/>
                </a:solidFill>
              </a:rPr>
              <a:t>y</a:t>
            </a:r>
            <a:r>
              <a:rPr lang="en-IN" sz="3000" i="1" dirty="0"/>
              <a:t> </a:t>
            </a:r>
            <a:r>
              <a:rPr lang="en-IN" sz="3000" dirty="0"/>
              <a:t>change in time. </a:t>
            </a:r>
          </a:p>
          <a:p>
            <a:r>
              <a:rPr lang="en-IN" sz="3000" dirty="0"/>
              <a:t>As data streams have no beginning or end, they can’t be broken into batches. So there is no time when the data can be uploaded into storage and processed. Instead, data streams are processed on the fly.</a:t>
            </a:r>
          </a:p>
          <a:p>
            <a:endParaRPr lang="en-IN" sz="30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24</a:t>
            </a:fld>
            <a:endParaRPr lang="en-US"/>
          </a:p>
        </p:txBody>
      </p:sp>
    </p:spTree>
    <p:extLst>
      <p:ext uri="{BB962C8B-B14F-4D97-AF65-F5344CB8AC3E}">
        <p14:creationId xmlns:p14="http://schemas.microsoft.com/office/powerpoint/2010/main" val="64564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50DA1125-0469-164E-AFA7-B34D0A611C74}" type="slidenum">
              <a:rPr lang="zh-TW" altLang="en-US"/>
              <a:pPr/>
              <a:t>25</a:t>
            </a:fld>
            <a:endParaRPr lang="en-US" altLang="zh-TW"/>
          </a:p>
        </p:txBody>
      </p:sp>
      <p:sp>
        <p:nvSpPr>
          <p:cNvPr id="264194" name="Rectangle 2"/>
          <p:cNvSpPr>
            <a:spLocks noGrp="1" noChangeArrowheads="1"/>
          </p:cNvSpPr>
          <p:nvPr>
            <p:ph type="title"/>
          </p:nvPr>
        </p:nvSpPr>
        <p:spPr/>
        <p:txBody>
          <a:bodyPr/>
          <a:lstStyle/>
          <a:p>
            <a:r>
              <a:rPr lang="en-US" altLang="zh-TW" dirty="0"/>
              <a:t>Challenges</a:t>
            </a:r>
            <a:endParaRPr lang="zh-TW" altLang="en-US" dirty="0"/>
          </a:p>
        </p:txBody>
      </p:sp>
      <p:sp>
        <p:nvSpPr>
          <p:cNvPr id="264195" name="Rectangle 3"/>
          <p:cNvSpPr>
            <a:spLocks noGrp="1" noChangeArrowheads="1"/>
          </p:cNvSpPr>
          <p:nvPr>
            <p:ph type="body" idx="1"/>
          </p:nvPr>
        </p:nvSpPr>
        <p:spPr>
          <a:xfrm>
            <a:off x="228600" y="960120"/>
            <a:ext cx="8686800" cy="5669280"/>
          </a:xfrm>
        </p:spPr>
        <p:txBody>
          <a:bodyPr>
            <a:noAutofit/>
          </a:bodyPr>
          <a:lstStyle/>
          <a:p>
            <a:pPr>
              <a:lnSpc>
                <a:spcPct val="90000"/>
              </a:lnSpc>
            </a:pPr>
            <a:r>
              <a:rPr lang="en-US" altLang="zh-TW" sz="2800" dirty="0"/>
              <a:t>Single pass: each record is examined at most once </a:t>
            </a:r>
            <a:r>
              <a:rPr lang="en-US" altLang="zh-TW" sz="2800" dirty="0">
                <a:solidFill>
                  <a:srgbClr val="FF0000"/>
                </a:solidFill>
              </a:rPr>
              <a:t>(random access not possible)</a:t>
            </a:r>
          </a:p>
          <a:p>
            <a:pPr>
              <a:lnSpc>
                <a:spcPct val="90000"/>
              </a:lnSpc>
            </a:pPr>
            <a:r>
              <a:rPr lang="en-US" altLang="zh-TW" sz="2800" dirty="0"/>
              <a:t>Bounded storage: limited memory for storing synopsis</a:t>
            </a:r>
          </a:p>
          <a:p>
            <a:pPr>
              <a:lnSpc>
                <a:spcPct val="110000"/>
              </a:lnSpc>
            </a:pPr>
            <a:r>
              <a:rPr lang="en-US" altLang="zh-TW" sz="2800" dirty="0"/>
              <a:t>Real-time: per record processing time (to maintain synopsis) must be low</a:t>
            </a:r>
          </a:p>
          <a:p>
            <a:pPr lvl="1">
              <a:spcBef>
                <a:spcPts val="0"/>
              </a:spcBef>
            </a:pPr>
            <a:r>
              <a:rPr lang="en-US" sz="2400" dirty="0">
                <a:solidFill>
                  <a:srgbClr val="FF0000"/>
                </a:solidFill>
              </a:rPr>
              <a:t>A</a:t>
            </a:r>
            <a:r>
              <a:rPr lang="en-IN" sz="2400" dirty="0">
                <a:solidFill>
                  <a:srgbClr val="FF0000"/>
                </a:solidFill>
              </a:rPr>
              <a:t>s new data arrives older data discarded to make room for subsequent examples. </a:t>
            </a:r>
          </a:p>
          <a:p>
            <a:pPr lvl="1">
              <a:spcBef>
                <a:spcPts val="0"/>
              </a:spcBef>
            </a:pPr>
            <a:r>
              <a:rPr lang="en-IN" sz="2400" dirty="0">
                <a:solidFill>
                  <a:srgbClr val="FF0000"/>
                </a:solidFill>
              </a:rPr>
              <a:t>The algorithm processing the stream has no control over the order of the examples seen, and must update its model incrementally as each example is inspected. </a:t>
            </a:r>
          </a:p>
          <a:p>
            <a:pPr lvl="1">
              <a:spcBef>
                <a:spcPts val="0"/>
              </a:spcBef>
            </a:pPr>
            <a:r>
              <a:rPr lang="en-IN" sz="2400" dirty="0">
                <a:solidFill>
                  <a:srgbClr val="FF0000"/>
                </a:solidFill>
              </a:rPr>
              <a:t>An additional desirable property, the so-called anytime property, requires that the model is ready to be applied at any point between training examples</a:t>
            </a:r>
          </a:p>
          <a:p>
            <a:pPr>
              <a:lnSpc>
                <a:spcPct val="90000"/>
              </a:lnSpc>
            </a:pPr>
            <a:r>
              <a:rPr lang="en-US" altLang="zh-TW" sz="2800" dirty="0"/>
              <a:t>Generally, algorithms compute approximate answers</a:t>
            </a:r>
          </a:p>
        </p:txBody>
      </p:sp>
    </p:spTree>
    <p:extLst>
      <p:ext uri="{BB962C8B-B14F-4D97-AF65-F5344CB8AC3E}">
        <p14:creationId xmlns:p14="http://schemas.microsoft.com/office/powerpoint/2010/main" val="284665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a:defRPr/>
            </a:pPr>
            <a:r>
              <a:rPr lang="en-US" dirty="0">
                <a:ea typeface="+mj-ea"/>
              </a:rPr>
              <a:t>Applications (1)</a:t>
            </a:r>
          </a:p>
        </p:txBody>
      </p:sp>
      <p:sp>
        <p:nvSpPr>
          <p:cNvPr id="11267" name="Rectangle 3"/>
          <p:cNvSpPr>
            <a:spLocks noGrp="1" noChangeArrowheads="1"/>
          </p:cNvSpPr>
          <p:nvPr>
            <p:ph idx="1"/>
          </p:nvPr>
        </p:nvSpPr>
        <p:spPr/>
        <p:txBody>
          <a:bodyPr/>
          <a:lstStyle/>
          <a:p>
            <a:r>
              <a:rPr lang="en-US" b="1" dirty="0">
                <a:solidFill>
                  <a:srgbClr val="D60093"/>
                </a:solidFill>
              </a:rPr>
              <a:t>Mining query streams</a:t>
            </a:r>
          </a:p>
          <a:p>
            <a:pPr lvl="1"/>
            <a:r>
              <a:rPr lang="en-US" dirty="0">
                <a:ea typeface="ＭＳ Ｐゴシック" pitchFamily="34" charset="-128"/>
              </a:rPr>
              <a:t>Google wants to know what queries are </a:t>
            </a:r>
            <a:br>
              <a:rPr lang="en-US" dirty="0">
                <a:ea typeface="ＭＳ Ｐゴシック" pitchFamily="34" charset="-128"/>
              </a:rPr>
            </a:br>
            <a:r>
              <a:rPr lang="en-US" dirty="0">
                <a:ea typeface="ＭＳ Ｐゴシック" pitchFamily="34" charset="-128"/>
              </a:rPr>
              <a:t>more frequent today than yesterday</a:t>
            </a:r>
          </a:p>
          <a:p>
            <a:pPr lvl="8"/>
            <a:endParaRPr lang="en-US" b="1" dirty="0">
              <a:solidFill>
                <a:srgbClr val="0000FF"/>
              </a:solidFill>
            </a:endParaRPr>
          </a:p>
          <a:p>
            <a:r>
              <a:rPr lang="en-US" b="1" dirty="0">
                <a:solidFill>
                  <a:srgbClr val="0000FF"/>
                </a:solidFill>
              </a:rPr>
              <a:t>Mining click streams</a:t>
            </a:r>
          </a:p>
          <a:p>
            <a:pPr lvl="1"/>
            <a:r>
              <a:rPr lang="en-US" dirty="0">
                <a:ea typeface="ＭＳ Ｐゴシック" pitchFamily="34" charset="-128"/>
              </a:rPr>
              <a:t>Yahoo wants to know which of its pages are getting an unusual number of hits in the past hour</a:t>
            </a:r>
          </a:p>
          <a:p>
            <a:pPr lvl="8"/>
            <a:endParaRPr lang="en-US" b="1" dirty="0">
              <a:solidFill>
                <a:srgbClr val="008000"/>
              </a:solidFill>
            </a:endParaRPr>
          </a:p>
          <a:p>
            <a:r>
              <a:rPr lang="en-US" b="1" dirty="0">
                <a:solidFill>
                  <a:srgbClr val="008000"/>
                </a:solidFill>
              </a:rPr>
              <a:t>Mining social network news feeds</a:t>
            </a:r>
          </a:p>
          <a:p>
            <a:pPr lvl="1"/>
            <a:r>
              <a:rPr lang="en-US" dirty="0">
                <a:ea typeface="ＭＳ Ｐゴシック" pitchFamily="34" charset="-128"/>
              </a:rPr>
              <a:t>E.g., look for trending topics on Twitter, Facebook</a:t>
            </a:r>
          </a:p>
        </p:txBody>
      </p:sp>
      <p:sp>
        <p:nvSpPr>
          <p:cNvPr id="2" name="Slide Number Placeholder 1"/>
          <p:cNvSpPr>
            <a:spLocks noGrp="1"/>
          </p:cNvSpPr>
          <p:nvPr>
            <p:ph type="sldNum" sz="quarter" idx="12"/>
          </p:nvPr>
        </p:nvSpPr>
        <p:spPr/>
        <p:txBody>
          <a:bodyPr/>
          <a:lstStyle/>
          <a:p>
            <a:fld id="{19B12225-5612-419B-A8D5-4B8EEE4C217E}" type="slidenum">
              <a:rPr lang="en-US" smtClean="0"/>
              <a:pPr/>
              <a:t>26</a:t>
            </a:fld>
            <a:endParaRPr lang="en-US"/>
          </a:p>
        </p:txBody>
      </p:sp>
    </p:spTree>
    <p:extLst>
      <p:ext uri="{BB962C8B-B14F-4D97-AF65-F5344CB8AC3E}">
        <p14:creationId xmlns:p14="http://schemas.microsoft.com/office/powerpoint/2010/main" val="3677238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a:defRPr/>
            </a:pPr>
            <a:r>
              <a:rPr lang="en-US" dirty="0">
                <a:ea typeface="+mj-ea"/>
              </a:rPr>
              <a:t>Applications (2)</a:t>
            </a:r>
          </a:p>
        </p:txBody>
      </p:sp>
      <p:sp>
        <p:nvSpPr>
          <p:cNvPr id="12291" name="Rectangle 3"/>
          <p:cNvSpPr>
            <a:spLocks noGrp="1" noChangeArrowheads="1"/>
          </p:cNvSpPr>
          <p:nvPr>
            <p:ph idx="1"/>
          </p:nvPr>
        </p:nvSpPr>
        <p:spPr/>
        <p:txBody>
          <a:bodyPr/>
          <a:lstStyle/>
          <a:p>
            <a:r>
              <a:rPr lang="en-US" b="1" dirty="0">
                <a:solidFill>
                  <a:srgbClr val="008000"/>
                </a:solidFill>
              </a:rPr>
              <a:t>Sensor Networks </a:t>
            </a:r>
          </a:p>
          <a:p>
            <a:pPr lvl="1"/>
            <a:r>
              <a:rPr lang="en-US" dirty="0">
                <a:ea typeface="ＭＳ Ｐゴシック" pitchFamily="34" charset="-128"/>
              </a:rPr>
              <a:t>Many sensors feeding into a central controller</a:t>
            </a:r>
          </a:p>
          <a:p>
            <a:r>
              <a:rPr lang="en-US" b="1" dirty="0">
                <a:solidFill>
                  <a:srgbClr val="D60093"/>
                </a:solidFill>
              </a:rPr>
              <a:t>Telephone call records </a:t>
            </a:r>
          </a:p>
          <a:p>
            <a:pPr lvl="1"/>
            <a:r>
              <a:rPr lang="en-US" dirty="0">
                <a:ea typeface="ＭＳ Ｐゴシック" pitchFamily="34" charset="-128"/>
              </a:rPr>
              <a:t>Data feeds into customer bills as well as settlements between telephone companies</a:t>
            </a:r>
          </a:p>
          <a:p>
            <a:r>
              <a:rPr lang="en-US" b="1" dirty="0">
                <a:solidFill>
                  <a:srgbClr val="0000FF"/>
                </a:solidFill>
              </a:rPr>
              <a:t>IP packets monitored at a switch</a:t>
            </a:r>
          </a:p>
          <a:p>
            <a:pPr lvl="1"/>
            <a:r>
              <a:rPr lang="en-US" dirty="0">
                <a:ea typeface="ＭＳ Ｐゴシック" pitchFamily="34" charset="-128"/>
              </a:rPr>
              <a:t>Gather information for optimal routing</a:t>
            </a:r>
          </a:p>
          <a:p>
            <a:pPr lvl="1"/>
            <a:r>
              <a:rPr lang="en-US" dirty="0">
                <a:ea typeface="ＭＳ Ｐゴシック" pitchFamily="34" charset="-128"/>
              </a:rPr>
              <a:t>Detect denial-of-service attacks</a:t>
            </a:r>
          </a:p>
          <a:p>
            <a:endParaRPr lang="en-US" dirty="0"/>
          </a:p>
        </p:txBody>
      </p:sp>
      <p:sp>
        <p:nvSpPr>
          <p:cNvPr id="2" name="Slide Number Placeholder 1"/>
          <p:cNvSpPr>
            <a:spLocks noGrp="1"/>
          </p:cNvSpPr>
          <p:nvPr>
            <p:ph type="sldNum" sz="quarter" idx="12"/>
          </p:nvPr>
        </p:nvSpPr>
        <p:spPr/>
        <p:txBody>
          <a:bodyPr/>
          <a:lstStyle/>
          <a:p>
            <a:fld id="{19B12225-5612-419B-A8D5-4B8EEE4C217E}" type="slidenum">
              <a:rPr lang="en-US" smtClean="0"/>
              <a:pPr/>
              <a:t>27</a:t>
            </a:fld>
            <a:endParaRPr lang="en-US"/>
          </a:p>
        </p:txBody>
      </p:sp>
    </p:spTree>
    <p:extLst>
      <p:ext uri="{BB962C8B-B14F-4D97-AF65-F5344CB8AC3E}">
        <p14:creationId xmlns:p14="http://schemas.microsoft.com/office/powerpoint/2010/main" val="757807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2D66C-AED6-1142-B968-449072345D05}"/>
              </a:ext>
            </a:extLst>
          </p:cNvPr>
          <p:cNvSpPr>
            <a:spLocks noGrp="1"/>
          </p:cNvSpPr>
          <p:nvPr>
            <p:ph type="title"/>
          </p:nvPr>
        </p:nvSpPr>
        <p:spPr/>
        <p:txBody>
          <a:bodyPr/>
          <a:lstStyle/>
          <a:p>
            <a:r>
              <a:rPr lang="en-US" dirty="0"/>
              <a:t>Interesting Use Cases </a:t>
            </a:r>
          </a:p>
        </p:txBody>
      </p:sp>
      <p:sp>
        <p:nvSpPr>
          <p:cNvPr id="3" name="Content Placeholder 2">
            <a:extLst>
              <a:ext uri="{FF2B5EF4-FFF2-40B4-BE49-F238E27FC236}">
                <a16:creationId xmlns:a16="http://schemas.microsoft.com/office/drawing/2014/main" id="{DAC1FEFF-48EC-EC49-98E7-1706FDF594B5}"/>
              </a:ext>
            </a:extLst>
          </p:cNvPr>
          <p:cNvSpPr>
            <a:spLocks noGrp="1"/>
          </p:cNvSpPr>
          <p:nvPr>
            <p:ph idx="1"/>
          </p:nvPr>
        </p:nvSpPr>
        <p:spPr/>
        <p:txBody>
          <a:bodyPr/>
          <a:lstStyle/>
          <a:p>
            <a:pPr marL="118872" indent="0">
              <a:buNone/>
            </a:pPr>
            <a:r>
              <a:rPr lang="en-IN" b="1" dirty="0">
                <a:solidFill>
                  <a:srgbClr val="FF0000"/>
                </a:solidFill>
              </a:rPr>
              <a:t>Customer experience and interaction</a:t>
            </a:r>
          </a:p>
          <a:p>
            <a:r>
              <a:rPr lang="en-IN" dirty="0"/>
              <a:t>When a customer visits a retail website, their website movements get tracked, as well as their purchasing preferences and choices.</a:t>
            </a:r>
          </a:p>
          <a:p>
            <a:r>
              <a:rPr lang="en-IN" dirty="0"/>
              <a:t> Recognizing and responding to consumer buying patterns in real time can be integrated into marketing so a customer looking at slacks could suddenly see an offer for matching shirts.</a:t>
            </a:r>
          </a:p>
          <a:p>
            <a:endParaRPr lang="en-US" dirty="0"/>
          </a:p>
        </p:txBody>
      </p:sp>
      <p:sp>
        <p:nvSpPr>
          <p:cNvPr id="4" name="Slide Number Placeholder 3">
            <a:extLst>
              <a:ext uri="{FF2B5EF4-FFF2-40B4-BE49-F238E27FC236}">
                <a16:creationId xmlns:a16="http://schemas.microsoft.com/office/drawing/2014/main" id="{FFE95AD9-38EC-5C4B-8CF5-879FA0AD4591}"/>
              </a:ext>
            </a:extLst>
          </p:cNvPr>
          <p:cNvSpPr>
            <a:spLocks noGrp="1"/>
          </p:cNvSpPr>
          <p:nvPr>
            <p:ph type="sldNum" sz="quarter" idx="12"/>
          </p:nvPr>
        </p:nvSpPr>
        <p:spPr/>
        <p:txBody>
          <a:bodyPr/>
          <a:lstStyle/>
          <a:p>
            <a:fld id="{19B12225-5612-419B-A8D5-4B8EEE4C217E}" type="slidenum">
              <a:rPr lang="en-US" smtClean="0"/>
              <a:pPr/>
              <a:t>28</a:t>
            </a:fld>
            <a:endParaRPr lang="en-US"/>
          </a:p>
        </p:txBody>
      </p:sp>
    </p:spTree>
    <p:extLst>
      <p:ext uri="{BB962C8B-B14F-4D97-AF65-F5344CB8AC3E}">
        <p14:creationId xmlns:p14="http://schemas.microsoft.com/office/powerpoint/2010/main" val="134787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E8D9D-87B7-2F47-9435-D0230DFC1280}"/>
              </a:ext>
            </a:extLst>
          </p:cNvPr>
          <p:cNvSpPr>
            <a:spLocks noGrp="1"/>
          </p:cNvSpPr>
          <p:nvPr>
            <p:ph type="title"/>
          </p:nvPr>
        </p:nvSpPr>
        <p:spPr/>
        <p:txBody>
          <a:bodyPr/>
          <a:lstStyle/>
          <a:p>
            <a:r>
              <a:rPr lang="en-US" dirty="0"/>
              <a:t>Interesting Use Cases </a:t>
            </a:r>
          </a:p>
        </p:txBody>
      </p:sp>
      <p:sp>
        <p:nvSpPr>
          <p:cNvPr id="3" name="Content Placeholder 2">
            <a:extLst>
              <a:ext uri="{FF2B5EF4-FFF2-40B4-BE49-F238E27FC236}">
                <a16:creationId xmlns:a16="http://schemas.microsoft.com/office/drawing/2014/main" id="{B2DE891D-CEC7-634D-8775-29AC7DB099B3}"/>
              </a:ext>
            </a:extLst>
          </p:cNvPr>
          <p:cNvSpPr>
            <a:spLocks noGrp="1"/>
          </p:cNvSpPr>
          <p:nvPr>
            <p:ph idx="1"/>
          </p:nvPr>
        </p:nvSpPr>
        <p:spPr>
          <a:xfrm>
            <a:off x="457200" y="1295400"/>
            <a:ext cx="8382000" cy="5257801"/>
          </a:xfrm>
        </p:spPr>
        <p:txBody>
          <a:bodyPr>
            <a:normAutofit lnSpcReduction="10000"/>
          </a:bodyPr>
          <a:lstStyle/>
          <a:p>
            <a:pPr marL="118872" indent="0">
              <a:buNone/>
            </a:pPr>
            <a:r>
              <a:rPr lang="en-IN" b="1" dirty="0"/>
              <a:t>Environmental sensing</a:t>
            </a:r>
          </a:p>
          <a:p>
            <a:r>
              <a:rPr lang="en-IN" dirty="0"/>
              <a:t>Ambient temperatures in data </a:t>
            </a:r>
            <a:r>
              <a:rPr lang="en-IN" dirty="0" err="1"/>
              <a:t>centers</a:t>
            </a:r>
            <a:r>
              <a:rPr lang="en-IN" dirty="0"/>
              <a:t>, conference rooms, offices, warehouses, refrigeration units, hospital operating rooms, etc., are all part of providing viable work space. </a:t>
            </a:r>
          </a:p>
          <a:p>
            <a:r>
              <a:rPr lang="en-IN" dirty="0"/>
              <a:t>If a sensor in a room suddenly detects temperatures or </a:t>
            </a:r>
            <a:r>
              <a:rPr lang="en-IN" dirty="0" err="1"/>
              <a:t>humidities</a:t>
            </a:r>
            <a:r>
              <a:rPr lang="en-IN" dirty="0"/>
              <a:t> that are falling outside of range, an auto-alert can be sent, and a maintenance person can be dispatched. </a:t>
            </a:r>
          </a:p>
          <a:p>
            <a:r>
              <a:rPr lang="en-IN" dirty="0"/>
              <a:t>The technology can save lives, </a:t>
            </a:r>
            <a:r>
              <a:rPr lang="en-IN" dirty="0">
                <a:hlinkClick r:id="rId2"/>
              </a:rPr>
              <a:t>prevent food spoilage</a:t>
            </a:r>
            <a:r>
              <a:rPr lang="en-IN" dirty="0"/>
              <a:t>, and keep data </a:t>
            </a:r>
            <a:r>
              <a:rPr lang="en-IN" dirty="0" err="1"/>
              <a:t>centers</a:t>
            </a:r>
            <a:r>
              <a:rPr lang="en-IN" dirty="0"/>
              <a:t> running.</a:t>
            </a:r>
          </a:p>
          <a:p>
            <a:endParaRPr lang="en-US" dirty="0"/>
          </a:p>
        </p:txBody>
      </p:sp>
      <p:sp>
        <p:nvSpPr>
          <p:cNvPr id="4" name="Slide Number Placeholder 3">
            <a:extLst>
              <a:ext uri="{FF2B5EF4-FFF2-40B4-BE49-F238E27FC236}">
                <a16:creationId xmlns:a16="http://schemas.microsoft.com/office/drawing/2014/main" id="{7DD722F2-BF4C-CC4D-8794-5DE8174A37D6}"/>
              </a:ext>
            </a:extLst>
          </p:cNvPr>
          <p:cNvSpPr>
            <a:spLocks noGrp="1"/>
          </p:cNvSpPr>
          <p:nvPr>
            <p:ph type="sldNum" sz="quarter" idx="12"/>
          </p:nvPr>
        </p:nvSpPr>
        <p:spPr/>
        <p:txBody>
          <a:bodyPr/>
          <a:lstStyle/>
          <a:p>
            <a:fld id="{19B12225-5612-419B-A8D5-4B8EEE4C217E}" type="slidenum">
              <a:rPr lang="en-US" smtClean="0"/>
              <a:pPr/>
              <a:t>29</a:t>
            </a:fld>
            <a:endParaRPr lang="en-US"/>
          </a:p>
        </p:txBody>
      </p:sp>
    </p:spTree>
    <p:extLst>
      <p:ext uri="{BB962C8B-B14F-4D97-AF65-F5344CB8AC3E}">
        <p14:creationId xmlns:p14="http://schemas.microsoft.com/office/powerpoint/2010/main" val="1398784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68378-04D9-7946-89D4-00862AAC0B20}"/>
              </a:ext>
            </a:extLst>
          </p:cNvPr>
          <p:cNvSpPr>
            <a:spLocks noGrp="1"/>
          </p:cNvSpPr>
          <p:nvPr>
            <p:ph type="title"/>
          </p:nvPr>
        </p:nvSpPr>
        <p:spPr/>
        <p:txBody>
          <a:bodyPr/>
          <a:lstStyle/>
          <a:p>
            <a:r>
              <a:rPr lang="en-US" dirty="0"/>
              <a:t>Motivating Examples</a:t>
            </a:r>
          </a:p>
        </p:txBody>
      </p:sp>
      <p:pic>
        <p:nvPicPr>
          <p:cNvPr id="7" name="Content Placeholder 6">
            <a:extLst>
              <a:ext uri="{FF2B5EF4-FFF2-40B4-BE49-F238E27FC236}">
                <a16:creationId xmlns:a16="http://schemas.microsoft.com/office/drawing/2014/main" id="{E09F2718-2539-554A-BEC6-CDC9CAB8061C}"/>
              </a:ext>
            </a:extLst>
          </p:cNvPr>
          <p:cNvPicPr>
            <a:picLocks noGrp="1" noChangeAspect="1"/>
          </p:cNvPicPr>
          <p:nvPr>
            <p:ph sz="half" idx="1"/>
          </p:nvPr>
        </p:nvPicPr>
        <p:blipFill>
          <a:blip r:embed="rId2"/>
          <a:stretch>
            <a:fillRect/>
          </a:stretch>
        </p:blipFill>
        <p:spPr>
          <a:xfrm>
            <a:off x="205740" y="1371600"/>
            <a:ext cx="4290060" cy="5212080"/>
          </a:xfrm>
          <a:prstGeom prst="rect">
            <a:avLst/>
          </a:prstGeom>
        </p:spPr>
      </p:pic>
      <p:pic>
        <p:nvPicPr>
          <p:cNvPr id="8" name="Content Placeholder 7">
            <a:extLst>
              <a:ext uri="{FF2B5EF4-FFF2-40B4-BE49-F238E27FC236}">
                <a16:creationId xmlns:a16="http://schemas.microsoft.com/office/drawing/2014/main" id="{29EEF847-8837-B54F-A0AB-CAD02BE0DF24}"/>
              </a:ext>
            </a:extLst>
          </p:cNvPr>
          <p:cNvPicPr>
            <a:picLocks noGrp="1" noChangeAspect="1"/>
          </p:cNvPicPr>
          <p:nvPr>
            <p:ph sz="half" idx="2"/>
          </p:nvPr>
        </p:nvPicPr>
        <p:blipFill>
          <a:blip r:embed="rId3"/>
          <a:stretch>
            <a:fillRect/>
          </a:stretch>
        </p:blipFill>
        <p:spPr>
          <a:xfrm>
            <a:off x="4648200" y="1371600"/>
            <a:ext cx="4038600" cy="5334000"/>
          </a:xfrm>
          <a:prstGeom prst="rect">
            <a:avLst/>
          </a:prstGeom>
          <a:solidFill>
            <a:schemeClr val="bg2"/>
          </a:solidFill>
        </p:spPr>
      </p:pic>
      <p:sp>
        <p:nvSpPr>
          <p:cNvPr id="4" name="Slide Number Placeholder 3">
            <a:extLst>
              <a:ext uri="{FF2B5EF4-FFF2-40B4-BE49-F238E27FC236}">
                <a16:creationId xmlns:a16="http://schemas.microsoft.com/office/drawing/2014/main" id="{C36C64B6-0966-A64D-97E4-11B6EEE1E833}"/>
              </a:ext>
            </a:extLst>
          </p:cNvPr>
          <p:cNvSpPr>
            <a:spLocks noGrp="1"/>
          </p:cNvSpPr>
          <p:nvPr>
            <p:ph type="sldNum" sz="quarter" idx="12"/>
          </p:nvPr>
        </p:nvSpPr>
        <p:spPr/>
        <p:txBody>
          <a:bodyPr/>
          <a:lstStyle/>
          <a:p>
            <a:fld id="{19B12225-5612-419B-A8D5-4B8EEE4C217E}" type="slidenum">
              <a:rPr lang="en-US" smtClean="0"/>
              <a:pPr/>
              <a:t>3</a:t>
            </a:fld>
            <a:endParaRPr lang="en-US"/>
          </a:p>
        </p:txBody>
      </p:sp>
    </p:spTree>
    <p:extLst>
      <p:ext uri="{BB962C8B-B14F-4D97-AF65-F5344CB8AC3E}">
        <p14:creationId xmlns:p14="http://schemas.microsoft.com/office/powerpoint/2010/main" val="3452048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BAC8-6254-4747-A451-A2ACA1039E48}"/>
              </a:ext>
            </a:extLst>
          </p:cNvPr>
          <p:cNvSpPr>
            <a:spLocks noGrp="1"/>
          </p:cNvSpPr>
          <p:nvPr>
            <p:ph type="title"/>
          </p:nvPr>
        </p:nvSpPr>
        <p:spPr/>
        <p:txBody>
          <a:bodyPr/>
          <a:lstStyle/>
          <a:p>
            <a:r>
              <a:rPr lang="en-US" dirty="0"/>
              <a:t>Interesting Use Cases </a:t>
            </a:r>
          </a:p>
        </p:txBody>
      </p:sp>
      <p:sp>
        <p:nvSpPr>
          <p:cNvPr id="3" name="Content Placeholder 2">
            <a:extLst>
              <a:ext uri="{FF2B5EF4-FFF2-40B4-BE49-F238E27FC236}">
                <a16:creationId xmlns:a16="http://schemas.microsoft.com/office/drawing/2014/main" id="{812561E4-8905-2C42-8B09-DB01713976C2}"/>
              </a:ext>
            </a:extLst>
          </p:cNvPr>
          <p:cNvSpPr>
            <a:spLocks noGrp="1"/>
          </p:cNvSpPr>
          <p:nvPr>
            <p:ph idx="1"/>
          </p:nvPr>
        </p:nvSpPr>
        <p:spPr/>
        <p:txBody>
          <a:bodyPr/>
          <a:lstStyle/>
          <a:p>
            <a:pPr marL="118872" indent="0">
              <a:buNone/>
            </a:pPr>
            <a:r>
              <a:rPr lang="en-IN" b="1" dirty="0">
                <a:solidFill>
                  <a:srgbClr val="FF0000"/>
                </a:solidFill>
              </a:rPr>
              <a:t>Systems geo-tracking and security</a:t>
            </a:r>
          </a:p>
          <a:p>
            <a:r>
              <a:rPr lang="en-IN" dirty="0"/>
              <a:t>Who's tapping into your systems and networks, when and from where are all important elements of security and governance. </a:t>
            </a:r>
          </a:p>
          <a:p>
            <a:r>
              <a:rPr lang="en-IN" dirty="0"/>
              <a:t>So is the ability to track foot traffic through plants and offices. </a:t>
            </a:r>
          </a:p>
          <a:p>
            <a:r>
              <a:rPr lang="en-IN" dirty="0"/>
              <a:t>In 2020, IBM reports that the </a:t>
            </a:r>
            <a:r>
              <a:rPr lang="en-IN" dirty="0">
                <a:hlinkClick r:id="rId2"/>
              </a:rPr>
              <a:t>cost of a single data breach was $3.8 million</a:t>
            </a:r>
            <a:r>
              <a:rPr lang="en-IN" dirty="0"/>
              <a:t>, so the savings in cost and company reputation are significant.</a:t>
            </a:r>
          </a:p>
          <a:p>
            <a:endParaRPr lang="en-US" dirty="0"/>
          </a:p>
        </p:txBody>
      </p:sp>
      <p:sp>
        <p:nvSpPr>
          <p:cNvPr id="4" name="Slide Number Placeholder 3">
            <a:extLst>
              <a:ext uri="{FF2B5EF4-FFF2-40B4-BE49-F238E27FC236}">
                <a16:creationId xmlns:a16="http://schemas.microsoft.com/office/drawing/2014/main" id="{CD9D59B7-0DBE-D646-A265-8AF0685A94E8}"/>
              </a:ext>
            </a:extLst>
          </p:cNvPr>
          <p:cNvSpPr>
            <a:spLocks noGrp="1"/>
          </p:cNvSpPr>
          <p:nvPr>
            <p:ph type="sldNum" sz="quarter" idx="12"/>
          </p:nvPr>
        </p:nvSpPr>
        <p:spPr/>
        <p:txBody>
          <a:bodyPr/>
          <a:lstStyle/>
          <a:p>
            <a:fld id="{19B12225-5612-419B-A8D5-4B8EEE4C217E}" type="slidenum">
              <a:rPr lang="en-US" smtClean="0"/>
              <a:pPr/>
              <a:t>30</a:t>
            </a:fld>
            <a:endParaRPr lang="en-US"/>
          </a:p>
        </p:txBody>
      </p:sp>
    </p:spTree>
    <p:extLst>
      <p:ext uri="{BB962C8B-B14F-4D97-AF65-F5344CB8AC3E}">
        <p14:creationId xmlns:p14="http://schemas.microsoft.com/office/powerpoint/2010/main" val="3093158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B52B1-0316-294A-9140-4F34EFC69783}"/>
              </a:ext>
            </a:extLst>
          </p:cNvPr>
          <p:cNvSpPr>
            <a:spLocks noGrp="1"/>
          </p:cNvSpPr>
          <p:nvPr>
            <p:ph type="title"/>
          </p:nvPr>
        </p:nvSpPr>
        <p:spPr/>
        <p:txBody>
          <a:bodyPr/>
          <a:lstStyle/>
          <a:p>
            <a:r>
              <a:rPr lang="en-US" dirty="0"/>
              <a:t>Interesting Use Cases </a:t>
            </a:r>
          </a:p>
        </p:txBody>
      </p:sp>
      <p:sp>
        <p:nvSpPr>
          <p:cNvPr id="3" name="Content Placeholder 2">
            <a:extLst>
              <a:ext uri="{FF2B5EF4-FFF2-40B4-BE49-F238E27FC236}">
                <a16:creationId xmlns:a16="http://schemas.microsoft.com/office/drawing/2014/main" id="{4F274631-4133-7A4B-9056-4E5E705AACCE}"/>
              </a:ext>
            </a:extLst>
          </p:cNvPr>
          <p:cNvSpPr>
            <a:spLocks noGrp="1"/>
          </p:cNvSpPr>
          <p:nvPr>
            <p:ph idx="1"/>
          </p:nvPr>
        </p:nvSpPr>
        <p:spPr>
          <a:xfrm>
            <a:off x="457200" y="1143000"/>
            <a:ext cx="8229600" cy="5410201"/>
          </a:xfrm>
        </p:spPr>
        <p:txBody>
          <a:bodyPr>
            <a:normAutofit fontScale="70000" lnSpcReduction="20000"/>
          </a:bodyPr>
          <a:lstStyle/>
          <a:p>
            <a:pPr marL="118872" indent="0">
              <a:buNone/>
            </a:pPr>
            <a:r>
              <a:rPr lang="en-IN" b="1" dirty="0">
                <a:solidFill>
                  <a:srgbClr val="FF0000"/>
                </a:solidFill>
              </a:rPr>
              <a:t>Industrial IoT</a:t>
            </a:r>
          </a:p>
          <a:p>
            <a:r>
              <a:rPr lang="en-IN" dirty="0"/>
              <a:t>A </a:t>
            </a:r>
            <a:r>
              <a:rPr lang="en-IN" dirty="0">
                <a:hlinkClick r:id="rId2"/>
              </a:rPr>
              <a:t>machine failure on an assembly line can cost $1 million per day</a:t>
            </a:r>
            <a:r>
              <a:rPr lang="en-IN" dirty="0"/>
              <a:t>.</a:t>
            </a:r>
          </a:p>
          <a:p>
            <a:r>
              <a:rPr lang="en-IN" dirty="0"/>
              <a:t>That failure can be prevented by an industrial sensor that can detect a machine failing in real time before it happens. </a:t>
            </a:r>
          </a:p>
          <a:p>
            <a:r>
              <a:rPr lang="en-IN" dirty="0"/>
              <a:t>This kind of </a:t>
            </a:r>
            <a:r>
              <a:rPr lang="en-IN" dirty="0" err="1"/>
              <a:t>preemptive</a:t>
            </a:r>
            <a:r>
              <a:rPr lang="en-IN" dirty="0"/>
              <a:t> maintenance keeps assembly lines running and saves millions of dollars.</a:t>
            </a:r>
          </a:p>
          <a:p>
            <a:pPr marL="118872" indent="0">
              <a:buNone/>
            </a:pPr>
            <a:endParaRPr lang="en-IN" dirty="0"/>
          </a:p>
          <a:p>
            <a:pPr marL="118872" indent="0">
              <a:buNone/>
            </a:pPr>
            <a:r>
              <a:rPr lang="en-IN" b="1" dirty="0">
                <a:solidFill>
                  <a:srgbClr val="FF0000"/>
                </a:solidFill>
              </a:rPr>
              <a:t>Logistics</a:t>
            </a:r>
          </a:p>
          <a:p>
            <a:pPr marL="118872" indent="0">
              <a:buNone/>
            </a:pPr>
            <a:endParaRPr lang="en-IN" b="1" dirty="0">
              <a:solidFill>
                <a:srgbClr val="FF0000"/>
              </a:solidFill>
            </a:endParaRPr>
          </a:p>
          <a:p>
            <a:r>
              <a:rPr lang="en-IN" dirty="0"/>
              <a:t>Logistics companies track trucks and cars on the road with IoT sensors. </a:t>
            </a:r>
          </a:p>
          <a:p>
            <a:r>
              <a:rPr lang="en-IN" dirty="0"/>
              <a:t>They are able to see which vehicles will arrive on time, or ahead of, or behind schedule. </a:t>
            </a:r>
          </a:p>
          <a:p>
            <a:r>
              <a:rPr lang="en-IN" dirty="0"/>
              <a:t>They can observe vehicle proximity and reroute a vehicle if another vehicle in the area suffers a breakdown. </a:t>
            </a:r>
          </a:p>
          <a:p>
            <a:r>
              <a:rPr lang="en-IN" dirty="0"/>
              <a:t>All of this is facilitated with IoT devices and sensors attached to vehicles that are monitored in real time. </a:t>
            </a:r>
          </a:p>
          <a:p>
            <a:r>
              <a:rPr lang="en-IN" dirty="0"/>
              <a:t>The savings can mount up. For refrigerated trucks alone, the </a:t>
            </a:r>
            <a:r>
              <a:rPr lang="en-IN" dirty="0">
                <a:hlinkClick r:id="rId3"/>
              </a:rPr>
              <a:t>late fee for one load of cargo can be $500</a:t>
            </a:r>
            <a:r>
              <a:rPr lang="en-IN" dirty="0"/>
              <a:t>. </a:t>
            </a:r>
          </a:p>
          <a:p>
            <a:endParaRPr lang="en-US" dirty="0"/>
          </a:p>
        </p:txBody>
      </p:sp>
      <p:sp>
        <p:nvSpPr>
          <p:cNvPr id="4" name="Slide Number Placeholder 3">
            <a:extLst>
              <a:ext uri="{FF2B5EF4-FFF2-40B4-BE49-F238E27FC236}">
                <a16:creationId xmlns:a16="http://schemas.microsoft.com/office/drawing/2014/main" id="{1A344864-FB5D-5D45-B329-CE7BD8B88022}"/>
              </a:ext>
            </a:extLst>
          </p:cNvPr>
          <p:cNvSpPr>
            <a:spLocks noGrp="1"/>
          </p:cNvSpPr>
          <p:nvPr>
            <p:ph type="sldNum" sz="quarter" idx="12"/>
          </p:nvPr>
        </p:nvSpPr>
        <p:spPr/>
        <p:txBody>
          <a:bodyPr/>
          <a:lstStyle/>
          <a:p>
            <a:fld id="{19B12225-5612-419B-A8D5-4B8EEE4C217E}" type="slidenum">
              <a:rPr lang="en-US" smtClean="0"/>
              <a:pPr/>
              <a:t>31</a:t>
            </a:fld>
            <a:endParaRPr lang="en-US"/>
          </a:p>
        </p:txBody>
      </p:sp>
    </p:spTree>
    <p:extLst>
      <p:ext uri="{BB962C8B-B14F-4D97-AF65-F5344CB8AC3E}">
        <p14:creationId xmlns:p14="http://schemas.microsoft.com/office/powerpoint/2010/main" val="3973027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BC578-8A9F-C641-A8F6-4B25683BDECD}"/>
              </a:ext>
            </a:extLst>
          </p:cNvPr>
          <p:cNvSpPr>
            <a:spLocks noGrp="1"/>
          </p:cNvSpPr>
          <p:nvPr>
            <p:ph type="title"/>
          </p:nvPr>
        </p:nvSpPr>
        <p:spPr/>
        <p:txBody>
          <a:bodyPr/>
          <a:lstStyle/>
          <a:p>
            <a:r>
              <a:rPr lang="en-US" dirty="0"/>
              <a:t>Interesting Use Cases </a:t>
            </a:r>
          </a:p>
        </p:txBody>
      </p:sp>
      <p:sp>
        <p:nvSpPr>
          <p:cNvPr id="3" name="Content Placeholder 2">
            <a:extLst>
              <a:ext uri="{FF2B5EF4-FFF2-40B4-BE49-F238E27FC236}">
                <a16:creationId xmlns:a16="http://schemas.microsoft.com/office/drawing/2014/main" id="{3292B808-638C-444B-86E0-A120A3AB7B45}"/>
              </a:ext>
            </a:extLst>
          </p:cNvPr>
          <p:cNvSpPr>
            <a:spLocks noGrp="1"/>
          </p:cNvSpPr>
          <p:nvPr>
            <p:ph idx="1"/>
          </p:nvPr>
        </p:nvSpPr>
        <p:spPr/>
        <p:txBody>
          <a:bodyPr>
            <a:normAutofit fontScale="92500" lnSpcReduction="20000"/>
          </a:bodyPr>
          <a:lstStyle/>
          <a:p>
            <a:pPr marL="118872" indent="0">
              <a:buNone/>
            </a:pPr>
            <a:r>
              <a:rPr lang="en-IN" b="1" dirty="0">
                <a:solidFill>
                  <a:srgbClr val="FF0000"/>
                </a:solidFill>
              </a:rPr>
              <a:t>Patient monitoring</a:t>
            </a:r>
          </a:p>
          <a:p>
            <a:r>
              <a:rPr lang="en-IN" dirty="0"/>
              <a:t>Healthcare clinics and hospitals can now automatically receive vitals readings from patients who are at home.</a:t>
            </a:r>
          </a:p>
          <a:p>
            <a:r>
              <a:rPr lang="en-IN" dirty="0"/>
              <a:t> Alerts are issued if a patient's data indicates a dangerous condition. </a:t>
            </a:r>
          </a:p>
          <a:p>
            <a:pPr marL="118872" indent="0">
              <a:buNone/>
            </a:pPr>
            <a:r>
              <a:rPr lang="en-IN" b="1" dirty="0">
                <a:solidFill>
                  <a:srgbClr val="FF0000"/>
                </a:solidFill>
              </a:rPr>
              <a:t>Fraud detection</a:t>
            </a:r>
          </a:p>
          <a:p>
            <a:r>
              <a:rPr lang="en-IN" dirty="0"/>
              <a:t>In a flash, a bank card processor can detect a fraudulent credit card transaction as soon as the perpetrator passes the card through a card reader. </a:t>
            </a:r>
          </a:p>
          <a:p>
            <a:r>
              <a:rPr lang="en-IN" dirty="0"/>
              <a:t>The transaction gets denied, and no money is lost. </a:t>
            </a:r>
            <a:endParaRPr lang="en-US" dirty="0"/>
          </a:p>
        </p:txBody>
      </p:sp>
      <p:sp>
        <p:nvSpPr>
          <p:cNvPr id="4" name="Slide Number Placeholder 3">
            <a:extLst>
              <a:ext uri="{FF2B5EF4-FFF2-40B4-BE49-F238E27FC236}">
                <a16:creationId xmlns:a16="http://schemas.microsoft.com/office/drawing/2014/main" id="{A245A84B-BC66-E549-BE3A-982CD6E6425A}"/>
              </a:ext>
            </a:extLst>
          </p:cNvPr>
          <p:cNvSpPr>
            <a:spLocks noGrp="1"/>
          </p:cNvSpPr>
          <p:nvPr>
            <p:ph type="sldNum" sz="quarter" idx="12"/>
          </p:nvPr>
        </p:nvSpPr>
        <p:spPr/>
        <p:txBody>
          <a:bodyPr/>
          <a:lstStyle/>
          <a:p>
            <a:fld id="{19B12225-5612-419B-A8D5-4B8EEE4C217E}" type="slidenum">
              <a:rPr lang="en-US" smtClean="0"/>
              <a:pPr/>
              <a:t>32</a:t>
            </a:fld>
            <a:endParaRPr lang="en-US"/>
          </a:p>
        </p:txBody>
      </p:sp>
    </p:spTree>
    <p:extLst>
      <p:ext uri="{BB962C8B-B14F-4D97-AF65-F5344CB8AC3E}">
        <p14:creationId xmlns:p14="http://schemas.microsoft.com/office/powerpoint/2010/main" val="2439455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521908-B06A-444A-AF04-D3DB5BCF2AEB}"/>
              </a:ext>
            </a:extLst>
          </p:cNvPr>
          <p:cNvSpPr>
            <a:spLocks noGrp="1"/>
          </p:cNvSpPr>
          <p:nvPr>
            <p:ph type="title"/>
          </p:nvPr>
        </p:nvSpPr>
        <p:spPr/>
        <p:txBody>
          <a:bodyPr>
            <a:normAutofit fontScale="90000"/>
          </a:bodyPr>
          <a:lstStyle/>
          <a:p>
            <a:r>
              <a:rPr lang="en-US" dirty="0"/>
              <a:t>Overview Data Stream Processing</a:t>
            </a:r>
          </a:p>
        </p:txBody>
      </p:sp>
      <p:sp>
        <p:nvSpPr>
          <p:cNvPr id="2" name="Slide Number Placeholder 1">
            <a:extLst>
              <a:ext uri="{FF2B5EF4-FFF2-40B4-BE49-F238E27FC236}">
                <a16:creationId xmlns:a16="http://schemas.microsoft.com/office/drawing/2014/main" id="{3916F4CC-1D6D-8042-B759-9E4BEBD72B4C}"/>
              </a:ext>
            </a:extLst>
          </p:cNvPr>
          <p:cNvSpPr>
            <a:spLocks noGrp="1"/>
          </p:cNvSpPr>
          <p:nvPr>
            <p:ph type="sldNum" sz="quarter" idx="12"/>
          </p:nvPr>
        </p:nvSpPr>
        <p:spPr/>
        <p:txBody>
          <a:bodyPr/>
          <a:lstStyle/>
          <a:p>
            <a:fld id="{19B12225-5612-419B-A8D5-4B8EEE4C217E}" type="slidenum">
              <a:rPr lang="en-US" smtClean="0"/>
              <a:pPr/>
              <a:t>33</a:t>
            </a:fld>
            <a:endParaRPr lang="en-US"/>
          </a:p>
        </p:txBody>
      </p:sp>
      <p:pic>
        <p:nvPicPr>
          <p:cNvPr id="4" name="Picture 3">
            <a:extLst>
              <a:ext uri="{FF2B5EF4-FFF2-40B4-BE49-F238E27FC236}">
                <a16:creationId xmlns:a16="http://schemas.microsoft.com/office/drawing/2014/main" id="{4B6D5836-71EA-5F4D-8373-1AD5E7138F1E}"/>
              </a:ext>
            </a:extLst>
          </p:cNvPr>
          <p:cNvPicPr>
            <a:picLocks noChangeAspect="1"/>
          </p:cNvPicPr>
          <p:nvPr/>
        </p:nvPicPr>
        <p:blipFill>
          <a:blip r:embed="rId2"/>
          <a:stretch>
            <a:fillRect/>
          </a:stretch>
        </p:blipFill>
        <p:spPr>
          <a:xfrm>
            <a:off x="228600" y="1219200"/>
            <a:ext cx="8534400" cy="5257800"/>
          </a:xfrm>
          <a:prstGeom prst="rect">
            <a:avLst/>
          </a:prstGeom>
        </p:spPr>
      </p:pic>
    </p:spTree>
    <p:extLst>
      <p:ext uri="{BB962C8B-B14F-4D97-AF65-F5344CB8AC3E}">
        <p14:creationId xmlns:p14="http://schemas.microsoft.com/office/powerpoint/2010/main" val="2271767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5"/>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sz="2400">
                <a:solidFill>
                  <a:schemeClr val="tx1"/>
                </a:solidFill>
                <a:latin typeface="Arial" charset="0"/>
              </a:defRPr>
            </a:lvl1pPr>
            <a:lvl2pPr marL="742950" indent="-285750" algn="ctr">
              <a:defRPr sz="2400">
                <a:solidFill>
                  <a:schemeClr val="tx1"/>
                </a:solidFill>
                <a:latin typeface="Arial" charset="0"/>
              </a:defRPr>
            </a:lvl2pPr>
            <a:lvl3pPr marL="1143000" indent="-228600" algn="ctr">
              <a:defRPr sz="2400">
                <a:solidFill>
                  <a:schemeClr val="tx1"/>
                </a:solidFill>
                <a:latin typeface="Arial" charset="0"/>
              </a:defRPr>
            </a:lvl3pPr>
            <a:lvl4pPr marL="1600200" indent="-228600" algn="ctr">
              <a:defRPr sz="2400">
                <a:solidFill>
                  <a:schemeClr val="tx1"/>
                </a:solidFill>
                <a:latin typeface="Arial" charset="0"/>
              </a:defRPr>
            </a:lvl4pPr>
            <a:lvl5pPr marL="2057400" indent="-228600" algn="ctr">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a:fld id="{9DC1ADA2-92B3-8C48-ADEA-4028A231FD24}" type="slidenum">
              <a:rPr lang="en-US" altLang="en-US" sz="1400">
                <a:solidFill>
                  <a:schemeClr val="folHlink"/>
                </a:solidFill>
              </a:rPr>
              <a:pPr algn="r"/>
              <a:t>34</a:t>
            </a:fld>
            <a:endParaRPr lang="en-US" altLang="en-US" sz="1400">
              <a:solidFill>
                <a:schemeClr val="folHlink"/>
              </a:solidFill>
            </a:endParaRPr>
          </a:p>
        </p:txBody>
      </p:sp>
      <p:sp>
        <p:nvSpPr>
          <p:cNvPr id="168962" name="Rectangle 1026"/>
          <p:cNvSpPr>
            <a:spLocks noGrp="1" noChangeArrowheads="1"/>
          </p:cNvSpPr>
          <p:nvPr>
            <p:ph type="title"/>
          </p:nvPr>
        </p:nvSpPr>
        <p:spPr/>
        <p:txBody>
          <a:bodyPr/>
          <a:lstStyle/>
          <a:p>
            <a:pPr>
              <a:defRPr/>
            </a:pPr>
            <a:r>
              <a:rPr lang="en-US" altLang="en-US" sz="3600" dirty="0"/>
              <a:t>Data Stream Queries -- Types</a:t>
            </a:r>
          </a:p>
        </p:txBody>
      </p:sp>
      <p:sp>
        <p:nvSpPr>
          <p:cNvPr id="29701" name="Rectangle 1027"/>
          <p:cNvSpPr>
            <a:spLocks noGrp="1" noChangeArrowheads="1"/>
          </p:cNvSpPr>
          <p:nvPr>
            <p:ph type="body" idx="1"/>
          </p:nvPr>
        </p:nvSpPr>
        <p:spPr>
          <a:xfrm>
            <a:off x="152400" y="1295400"/>
            <a:ext cx="8534400" cy="5410200"/>
          </a:xfrm>
        </p:spPr>
        <p:txBody>
          <a:bodyPr>
            <a:normAutofit/>
          </a:bodyPr>
          <a:lstStyle/>
          <a:p>
            <a:pPr>
              <a:lnSpc>
                <a:spcPct val="90000"/>
              </a:lnSpc>
            </a:pPr>
            <a:r>
              <a:rPr lang="en-US" altLang="en-US" sz="4000" dirty="0"/>
              <a:t>Answer availability</a:t>
            </a:r>
          </a:p>
          <a:p>
            <a:pPr lvl="1">
              <a:lnSpc>
                <a:spcPct val="90000"/>
              </a:lnSpc>
            </a:pPr>
            <a:r>
              <a:rPr lang="en-US" altLang="en-US" sz="3600" dirty="0"/>
              <a:t>One-time</a:t>
            </a:r>
          </a:p>
          <a:p>
            <a:pPr lvl="1">
              <a:lnSpc>
                <a:spcPct val="90000"/>
              </a:lnSpc>
            </a:pPr>
            <a:r>
              <a:rPr lang="en-US" altLang="en-US" sz="3600" dirty="0"/>
              <a:t>Multiple-time</a:t>
            </a:r>
          </a:p>
          <a:p>
            <a:pPr lvl="1">
              <a:lnSpc>
                <a:spcPct val="90000"/>
              </a:lnSpc>
            </a:pPr>
            <a:r>
              <a:rPr lang="en-US" altLang="en-US" sz="3600" dirty="0">
                <a:solidFill>
                  <a:schemeClr val="hlink"/>
                </a:solidFill>
              </a:rPr>
              <a:t>Continuous (“standing”), stored or streamed</a:t>
            </a:r>
          </a:p>
          <a:p>
            <a:pPr lvl="1">
              <a:lnSpc>
                <a:spcPct val="90000"/>
              </a:lnSpc>
            </a:pPr>
            <a:r>
              <a:rPr lang="en-US" altLang="en-US" sz="3600" dirty="0">
                <a:solidFill>
                  <a:schemeClr val="hlink"/>
                </a:solidFill>
              </a:rPr>
              <a:t>Join queries</a:t>
            </a:r>
          </a:p>
          <a:p>
            <a:pPr>
              <a:lnSpc>
                <a:spcPct val="90000"/>
              </a:lnSpc>
            </a:pPr>
            <a:r>
              <a:rPr lang="en-US" altLang="en-US" sz="4000" dirty="0"/>
              <a:t>Registration time</a:t>
            </a:r>
          </a:p>
          <a:p>
            <a:pPr lvl="1">
              <a:lnSpc>
                <a:spcPct val="90000"/>
              </a:lnSpc>
            </a:pPr>
            <a:r>
              <a:rPr lang="en-US" altLang="en-US" sz="3600" dirty="0">
                <a:solidFill>
                  <a:schemeClr val="hlink"/>
                </a:solidFill>
              </a:rPr>
              <a:t>Predefined</a:t>
            </a:r>
          </a:p>
          <a:p>
            <a:pPr lvl="1">
              <a:lnSpc>
                <a:spcPct val="90000"/>
              </a:lnSpc>
            </a:pPr>
            <a:r>
              <a:rPr lang="en-US" altLang="en-US" sz="3600" dirty="0"/>
              <a:t>Ad hoc</a:t>
            </a:r>
          </a:p>
        </p:txBody>
      </p:sp>
    </p:spTree>
    <p:extLst>
      <p:ext uri="{BB962C8B-B14F-4D97-AF65-F5344CB8AC3E}">
        <p14:creationId xmlns:p14="http://schemas.microsoft.com/office/powerpoint/2010/main" val="2112043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 Queries Issues     -   1</a:t>
            </a:r>
          </a:p>
        </p:txBody>
      </p:sp>
      <p:sp>
        <p:nvSpPr>
          <p:cNvPr id="3" name="Content Placeholder 2"/>
          <p:cNvSpPr>
            <a:spLocks noGrp="1"/>
          </p:cNvSpPr>
          <p:nvPr>
            <p:ph idx="1"/>
          </p:nvPr>
        </p:nvSpPr>
        <p:spPr>
          <a:xfrm>
            <a:off x="457200" y="1063752"/>
            <a:ext cx="8229600" cy="5489449"/>
          </a:xfrm>
        </p:spPr>
        <p:txBody>
          <a:bodyPr/>
          <a:lstStyle/>
          <a:p>
            <a:r>
              <a:rPr lang="en-US" dirty="0"/>
              <a:t>Unbounded Memory Requirements</a:t>
            </a:r>
          </a:p>
          <a:p>
            <a:r>
              <a:rPr lang="en-IN" dirty="0"/>
              <a:t>Approximate Query Answering</a:t>
            </a:r>
            <a:endParaRPr lang="en-US" dirty="0"/>
          </a:p>
          <a:p>
            <a:pPr lvl="1"/>
            <a:r>
              <a:rPr lang="en-IN" dirty="0"/>
              <a:t>data reduction and synopsis construction</a:t>
            </a:r>
          </a:p>
          <a:p>
            <a:pPr lvl="1"/>
            <a:r>
              <a:rPr lang="en-IN" dirty="0"/>
              <a:t>Sketches, random sampling, histogram &amp; wavelets </a:t>
            </a:r>
          </a:p>
          <a:p>
            <a:pPr lvl="0"/>
            <a:r>
              <a:rPr lang="en-IN" dirty="0"/>
              <a:t>Sliding Windows : Storing only recent elements</a:t>
            </a:r>
          </a:p>
          <a:p>
            <a:pPr lvl="1"/>
            <a:r>
              <a:rPr lang="en-IN" i="1" dirty="0"/>
              <a:t>SELECT AVG(</a:t>
            </a:r>
            <a:r>
              <a:rPr lang="en-IN" i="1" dirty="0" err="1"/>
              <a:t>S.minutes</a:t>
            </a:r>
            <a:r>
              <a:rPr lang="en-IN" i="1" dirty="0"/>
              <a:t>)</a:t>
            </a:r>
            <a:endParaRPr lang="en-US" dirty="0"/>
          </a:p>
          <a:p>
            <a:pPr lvl="1"/>
            <a:r>
              <a:rPr lang="en-IN" i="1" dirty="0"/>
              <a:t>FROM Calls S [PARTITION BY </a:t>
            </a:r>
            <a:r>
              <a:rPr lang="en-IN" i="1" dirty="0" err="1"/>
              <a:t>S.customer</a:t>
            </a:r>
            <a:r>
              <a:rPr lang="en-IN" i="1" dirty="0"/>
              <a:t> id</a:t>
            </a:r>
            <a:endParaRPr lang="en-US" dirty="0"/>
          </a:p>
          <a:p>
            <a:pPr lvl="1"/>
            <a:r>
              <a:rPr lang="en-IN" i="1" dirty="0"/>
              <a:t>ROWS 10 PRECEDING</a:t>
            </a:r>
            <a:endParaRPr lang="en-US" dirty="0"/>
          </a:p>
          <a:p>
            <a:pPr lvl="1"/>
            <a:r>
              <a:rPr lang="en-IN" i="1" dirty="0"/>
              <a:t>WHERE </a:t>
            </a:r>
            <a:r>
              <a:rPr lang="en-IN" i="1" dirty="0" err="1"/>
              <a:t>S.type</a:t>
            </a:r>
            <a:r>
              <a:rPr lang="en-IN" i="1" dirty="0"/>
              <a:t> = ’Long Distance’]</a:t>
            </a:r>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35</a:t>
            </a:fld>
            <a:endParaRPr lang="en-US"/>
          </a:p>
        </p:txBody>
      </p:sp>
    </p:spTree>
    <p:extLst>
      <p:ext uri="{BB962C8B-B14F-4D97-AF65-F5344CB8AC3E}">
        <p14:creationId xmlns:p14="http://schemas.microsoft.com/office/powerpoint/2010/main" val="2336943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152400"/>
            <a:ext cx="8229600" cy="987552"/>
          </a:xfrm>
        </p:spPr>
        <p:txBody>
          <a:bodyPr/>
          <a:lstStyle/>
          <a:p>
            <a:r>
              <a:rPr lang="en-US" dirty="0"/>
              <a:t>Stream Queries Issues     -   2</a:t>
            </a:r>
          </a:p>
        </p:txBody>
      </p:sp>
      <p:sp>
        <p:nvSpPr>
          <p:cNvPr id="3" name="Content Placeholder 2"/>
          <p:cNvSpPr>
            <a:spLocks noGrp="1"/>
          </p:cNvSpPr>
          <p:nvPr>
            <p:ph idx="1"/>
          </p:nvPr>
        </p:nvSpPr>
        <p:spPr>
          <a:xfrm>
            <a:off x="457200" y="1325879"/>
            <a:ext cx="8229600" cy="5257801"/>
          </a:xfrm>
        </p:spPr>
        <p:txBody>
          <a:bodyPr>
            <a:normAutofit fontScale="92500" lnSpcReduction="20000"/>
          </a:bodyPr>
          <a:lstStyle/>
          <a:p>
            <a:r>
              <a:rPr lang="en-IN" dirty="0"/>
              <a:t>Join Queries</a:t>
            </a:r>
          </a:p>
          <a:p>
            <a:pPr lvl="1"/>
            <a:r>
              <a:rPr lang="en-IN" dirty="0"/>
              <a:t>return the average length of the last 1000 telephone calls placed by “Gold” customers:</a:t>
            </a:r>
            <a:endParaRPr lang="en-US" dirty="0"/>
          </a:p>
          <a:p>
            <a:pPr lvl="1"/>
            <a:r>
              <a:rPr lang="en-IN" dirty="0"/>
              <a:t>SELECT AVG(</a:t>
            </a:r>
            <a:r>
              <a:rPr lang="en-IN" dirty="0" err="1"/>
              <a:t>V.minutes</a:t>
            </a:r>
            <a:r>
              <a:rPr lang="en-IN" dirty="0"/>
              <a:t>)</a:t>
            </a:r>
            <a:endParaRPr lang="en-US" dirty="0"/>
          </a:p>
          <a:p>
            <a:pPr marL="941832" lvl="3" indent="0">
              <a:buNone/>
            </a:pPr>
            <a:r>
              <a:rPr lang="en-IN" sz="2600" dirty="0">
                <a:solidFill>
                  <a:srgbClr val="FF0000"/>
                </a:solidFill>
              </a:rPr>
              <a:t>     FROM (SELECT </a:t>
            </a:r>
            <a:r>
              <a:rPr lang="en-IN" sz="2600" dirty="0" err="1">
                <a:solidFill>
                  <a:srgbClr val="FF0000"/>
                </a:solidFill>
              </a:rPr>
              <a:t>S.minutes</a:t>
            </a:r>
            <a:endParaRPr lang="en-US" sz="2600" dirty="0">
              <a:solidFill>
                <a:srgbClr val="FF0000"/>
              </a:solidFill>
            </a:endParaRPr>
          </a:p>
          <a:p>
            <a:pPr marL="941832" lvl="3" indent="0">
              <a:buNone/>
            </a:pPr>
            <a:r>
              <a:rPr lang="en-IN" sz="2600" dirty="0">
                <a:solidFill>
                  <a:srgbClr val="FF0000"/>
                </a:solidFill>
              </a:rPr>
              <a:t>    FROM Calls S, Customers T</a:t>
            </a:r>
            <a:endParaRPr lang="en-US" sz="2600" dirty="0">
              <a:solidFill>
                <a:srgbClr val="FF0000"/>
              </a:solidFill>
            </a:endParaRPr>
          </a:p>
          <a:p>
            <a:pPr marL="941832" lvl="3" indent="0">
              <a:buNone/>
            </a:pPr>
            <a:r>
              <a:rPr lang="en-IN" sz="2600" dirty="0">
                <a:solidFill>
                  <a:srgbClr val="FF0000"/>
                </a:solidFill>
              </a:rPr>
              <a:t>    WHERE </a:t>
            </a:r>
            <a:r>
              <a:rPr lang="en-IN" sz="2600" dirty="0" err="1">
                <a:solidFill>
                  <a:srgbClr val="FF0000"/>
                </a:solidFill>
              </a:rPr>
              <a:t>S.customer</a:t>
            </a:r>
            <a:r>
              <a:rPr lang="en-IN" sz="2600" dirty="0">
                <a:solidFill>
                  <a:srgbClr val="FF0000"/>
                </a:solidFill>
              </a:rPr>
              <a:t> id = </a:t>
            </a:r>
            <a:r>
              <a:rPr lang="en-IN" sz="2600" dirty="0" err="1">
                <a:solidFill>
                  <a:srgbClr val="FF0000"/>
                </a:solidFill>
              </a:rPr>
              <a:t>T.customer</a:t>
            </a:r>
            <a:r>
              <a:rPr lang="en-IN" sz="2600" dirty="0">
                <a:solidFill>
                  <a:srgbClr val="FF0000"/>
                </a:solidFill>
              </a:rPr>
              <a:t> id</a:t>
            </a:r>
            <a:endParaRPr lang="en-US" sz="2600" dirty="0">
              <a:solidFill>
                <a:srgbClr val="FF0000"/>
              </a:solidFill>
            </a:endParaRPr>
          </a:p>
          <a:p>
            <a:pPr marL="941832" lvl="3" indent="0">
              <a:buNone/>
            </a:pPr>
            <a:r>
              <a:rPr lang="en-IN" sz="2600" dirty="0">
                <a:solidFill>
                  <a:srgbClr val="FF0000"/>
                </a:solidFill>
              </a:rPr>
              <a:t>    AND </a:t>
            </a:r>
            <a:r>
              <a:rPr lang="en-IN" sz="2600" dirty="0" err="1">
                <a:solidFill>
                  <a:srgbClr val="FF0000"/>
                </a:solidFill>
              </a:rPr>
              <a:t>T.tier</a:t>
            </a:r>
            <a:r>
              <a:rPr lang="en-IN" sz="2600" dirty="0">
                <a:solidFill>
                  <a:srgbClr val="FF0000"/>
                </a:solidFill>
              </a:rPr>
              <a:t> = ’Gold’)</a:t>
            </a:r>
            <a:endParaRPr lang="en-US" sz="2600" dirty="0">
              <a:solidFill>
                <a:srgbClr val="FF0000"/>
              </a:solidFill>
            </a:endParaRPr>
          </a:p>
          <a:p>
            <a:pPr marL="941832" lvl="3" indent="0">
              <a:buNone/>
            </a:pPr>
            <a:r>
              <a:rPr lang="en-IN" sz="2600" dirty="0">
                <a:solidFill>
                  <a:srgbClr val="FF0000"/>
                </a:solidFill>
              </a:rPr>
              <a:t>     V [ROWS 1000 PRECEDING]</a:t>
            </a:r>
            <a:endParaRPr lang="en-US" sz="2600" dirty="0">
              <a:solidFill>
                <a:srgbClr val="FF0000"/>
              </a:solidFill>
            </a:endParaRPr>
          </a:p>
          <a:p>
            <a:pPr marL="118872" indent="0">
              <a:buNone/>
            </a:pPr>
            <a:r>
              <a:rPr lang="en-IN" sz="3900" dirty="0"/>
              <a:t> </a:t>
            </a:r>
            <a:endParaRPr lang="en-US" sz="3900" dirty="0"/>
          </a:p>
          <a:p>
            <a:r>
              <a:rPr lang="en-IN" dirty="0"/>
              <a:t>Notice that in this example, the stream of calls must be joined to the Customers relation before applying the sliding window.</a:t>
            </a:r>
            <a:endParaRPr lang="en-US" dirty="0"/>
          </a:p>
          <a:p>
            <a:endParaRPr lang="en-US"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36</a:t>
            </a:fld>
            <a:endParaRPr lang="en-US"/>
          </a:p>
        </p:txBody>
      </p:sp>
    </p:spTree>
    <p:extLst>
      <p:ext uri="{BB962C8B-B14F-4D97-AF65-F5344CB8AC3E}">
        <p14:creationId xmlns:p14="http://schemas.microsoft.com/office/powerpoint/2010/main" val="1177309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87552"/>
          </a:xfrm>
        </p:spPr>
        <p:txBody>
          <a:bodyPr/>
          <a:lstStyle/>
          <a:p>
            <a:r>
              <a:rPr lang="en-US" dirty="0"/>
              <a:t>Stream Queries Issues     -   3</a:t>
            </a:r>
          </a:p>
        </p:txBody>
      </p:sp>
      <p:sp>
        <p:nvSpPr>
          <p:cNvPr id="3" name="Content Placeholder 2"/>
          <p:cNvSpPr>
            <a:spLocks noGrp="1"/>
          </p:cNvSpPr>
          <p:nvPr>
            <p:ph idx="1"/>
          </p:nvPr>
        </p:nvSpPr>
        <p:spPr/>
        <p:txBody>
          <a:bodyPr>
            <a:normAutofit fontScale="92500" lnSpcReduction="10000"/>
          </a:bodyPr>
          <a:lstStyle/>
          <a:p>
            <a:pPr lvl="0"/>
            <a:r>
              <a:rPr lang="en-IN" dirty="0"/>
              <a:t>Batch Processing, Sampling, and Synopses</a:t>
            </a:r>
          </a:p>
          <a:p>
            <a:pPr lvl="1"/>
            <a:r>
              <a:rPr lang="en-IN" dirty="0"/>
              <a:t>In batch processing,  rather than producing a continually up-to-date answer, the data elements are buffered as they arrive, and the answer to the query is computed periodically. </a:t>
            </a:r>
          </a:p>
          <a:p>
            <a:pPr lvl="1"/>
            <a:r>
              <a:rPr lang="en-IN" dirty="0"/>
              <a:t>In sampling some data points must be skipped altogether, so that the query is evaluated over a sample of the data stream rather than over the entire data stream. </a:t>
            </a:r>
          </a:p>
          <a:p>
            <a:pPr lvl="1"/>
            <a:r>
              <a:rPr lang="en-IN" dirty="0"/>
              <a:t>can often design an approximate data structure that maintains a small </a:t>
            </a:r>
            <a:r>
              <a:rPr lang="en-IN" i="1" dirty="0"/>
              <a:t>synopsis </a:t>
            </a:r>
            <a:r>
              <a:rPr lang="en-IN" dirty="0"/>
              <a:t>or </a:t>
            </a:r>
            <a:r>
              <a:rPr lang="en-IN" i="1" dirty="0"/>
              <a:t>sketch </a:t>
            </a:r>
            <a:r>
              <a:rPr lang="en-IN" dirty="0"/>
              <a:t>of the data rather than an exact representation, and therefore is able to keep computation per data element to a minimum.</a:t>
            </a:r>
            <a:endParaRPr lang="en-US" dirty="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37</a:t>
            </a:fld>
            <a:endParaRPr lang="en-US"/>
          </a:p>
        </p:txBody>
      </p:sp>
    </p:spTree>
    <p:extLst>
      <p:ext uri="{BB962C8B-B14F-4D97-AF65-F5344CB8AC3E}">
        <p14:creationId xmlns:p14="http://schemas.microsoft.com/office/powerpoint/2010/main" val="2790477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 Queries Issues     -   4</a:t>
            </a:r>
          </a:p>
        </p:txBody>
      </p:sp>
      <p:sp>
        <p:nvSpPr>
          <p:cNvPr id="3" name="Content Placeholder 2"/>
          <p:cNvSpPr>
            <a:spLocks noGrp="1"/>
          </p:cNvSpPr>
          <p:nvPr>
            <p:ph idx="1"/>
          </p:nvPr>
        </p:nvSpPr>
        <p:spPr/>
        <p:txBody>
          <a:bodyPr>
            <a:normAutofit/>
          </a:bodyPr>
          <a:lstStyle/>
          <a:p>
            <a:r>
              <a:rPr lang="en-IN" sz="3600" dirty="0"/>
              <a:t>Blocking Query Operator</a:t>
            </a:r>
          </a:p>
          <a:p>
            <a:pPr lvl="1"/>
            <a:r>
              <a:rPr lang="en-IN" sz="3200" dirty="0"/>
              <a:t>is a query operator that is unable to produce an answer until it has seen its entire input. Sorting is an example of a blocking operator, as are aggregation operators such as SUM, COUNT, MIN, MAX, and AVG. </a:t>
            </a:r>
          </a:p>
          <a:p>
            <a:pPr lvl="1"/>
            <a:r>
              <a:rPr lang="en-IN" sz="3200" dirty="0"/>
              <a:t>Dealing with them effectively is one of the challenges of data stream computation.</a:t>
            </a:r>
            <a:endParaRPr lang="en-US" sz="3200" dirty="0"/>
          </a:p>
          <a:p>
            <a:endParaRPr lang="en-US" sz="3600" dirty="0"/>
          </a:p>
          <a:p>
            <a:pPr lvl="2"/>
            <a:endParaRPr lang="en-US" sz="28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38</a:t>
            </a:fld>
            <a:endParaRPr lang="en-US"/>
          </a:p>
        </p:txBody>
      </p:sp>
    </p:spTree>
    <p:extLst>
      <p:ext uri="{BB962C8B-B14F-4D97-AF65-F5344CB8AC3E}">
        <p14:creationId xmlns:p14="http://schemas.microsoft.com/office/powerpoint/2010/main" val="939949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F1538-1E99-8B4D-A8D3-B5EF8F4FB50C}"/>
              </a:ext>
            </a:extLst>
          </p:cNvPr>
          <p:cNvSpPr>
            <a:spLocks noGrp="1"/>
          </p:cNvSpPr>
          <p:nvPr>
            <p:ph type="title"/>
          </p:nvPr>
        </p:nvSpPr>
        <p:spPr/>
        <p:txBody>
          <a:bodyPr/>
          <a:lstStyle/>
          <a:p>
            <a:r>
              <a:rPr lang="en-US" dirty="0"/>
              <a:t>Stream Query processing Issues</a:t>
            </a:r>
          </a:p>
        </p:txBody>
      </p:sp>
      <p:sp>
        <p:nvSpPr>
          <p:cNvPr id="3" name="Slide Number Placeholder 2">
            <a:extLst>
              <a:ext uri="{FF2B5EF4-FFF2-40B4-BE49-F238E27FC236}">
                <a16:creationId xmlns:a16="http://schemas.microsoft.com/office/drawing/2014/main" id="{2A5DC8D5-2D1B-E14D-A85A-84B5D06914CF}"/>
              </a:ext>
            </a:extLst>
          </p:cNvPr>
          <p:cNvSpPr>
            <a:spLocks noGrp="1"/>
          </p:cNvSpPr>
          <p:nvPr>
            <p:ph type="sldNum" sz="quarter" idx="12"/>
          </p:nvPr>
        </p:nvSpPr>
        <p:spPr/>
        <p:txBody>
          <a:bodyPr/>
          <a:lstStyle/>
          <a:p>
            <a:fld id="{19B12225-5612-419B-A8D5-4B8EEE4C217E}" type="slidenum">
              <a:rPr lang="en-US" smtClean="0"/>
              <a:pPr/>
              <a:t>39</a:t>
            </a:fld>
            <a:endParaRPr lang="en-US"/>
          </a:p>
        </p:txBody>
      </p:sp>
      <p:pic>
        <p:nvPicPr>
          <p:cNvPr id="4" name="Picture 3">
            <a:extLst>
              <a:ext uri="{FF2B5EF4-FFF2-40B4-BE49-F238E27FC236}">
                <a16:creationId xmlns:a16="http://schemas.microsoft.com/office/drawing/2014/main" id="{53829CC4-1A53-7B4F-AA7A-72A7E7CFA966}"/>
              </a:ext>
            </a:extLst>
          </p:cNvPr>
          <p:cNvPicPr>
            <a:picLocks noChangeAspect="1"/>
          </p:cNvPicPr>
          <p:nvPr/>
        </p:nvPicPr>
        <p:blipFill>
          <a:blip r:embed="rId2"/>
          <a:stretch>
            <a:fillRect/>
          </a:stretch>
        </p:blipFill>
        <p:spPr>
          <a:xfrm>
            <a:off x="228600" y="1075599"/>
            <a:ext cx="8458200" cy="5401401"/>
          </a:xfrm>
          <a:prstGeom prst="rect">
            <a:avLst/>
          </a:prstGeom>
        </p:spPr>
      </p:pic>
    </p:spTree>
    <p:extLst>
      <p:ext uri="{BB962C8B-B14F-4D97-AF65-F5344CB8AC3E}">
        <p14:creationId xmlns:p14="http://schemas.microsoft.com/office/powerpoint/2010/main" val="1604010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3F5EE1-3918-A44F-BE8D-24045861FAD8}"/>
              </a:ext>
            </a:extLst>
          </p:cNvPr>
          <p:cNvSpPr>
            <a:spLocks noGrp="1"/>
          </p:cNvSpPr>
          <p:nvPr>
            <p:ph type="sldNum" sz="quarter" idx="12"/>
          </p:nvPr>
        </p:nvSpPr>
        <p:spPr/>
        <p:txBody>
          <a:bodyPr/>
          <a:lstStyle/>
          <a:p>
            <a:fld id="{19B12225-5612-419B-A8D5-4B8EEE4C217E}" type="slidenum">
              <a:rPr lang="en-US" smtClean="0"/>
              <a:pPr/>
              <a:t>4</a:t>
            </a:fld>
            <a:endParaRPr lang="en-US"/>
          </a:p>
        </p:txBody>
      </p:sp>
      <p:pic>
        <p:nvPicPr>
          <p:cNvPr id="3" name="Picture 2">
            <a:extLst>
              <a:ext uri="{FF2B5EF4-FFF2-40B4-BE49-F238E27FC236}">
                <a16:creationId xmlns:a16="http://schemas.microsoft.com/office/drawing/2014/main" id="{1821F4D3-507F-9C47-B98E-3DC4F089B75A}"/>
              </a:ext>
            </a:extLst>
          </p:cNvPr>
          <p:cNvPicPr>
            <a:picLocks noChangeAspect="1"/>
          </p:cNvPicPr>
          <p:nvPr/>
        </p:nvPicPr>
        <p:blipFill>
          <a:blip r:embed="rId2"/>
          <a:stretch>
            <a:fillRect/>
          </a:stretch>
        </p:blipFill>
        <p:spPr>
          <a:xfrm>
            <a:off x="303628" y="304800"/>
            <a:ext cx="8229600" cy="2057400"/>
          </a:xfrm>
          <a:prstGeom prst="rect">
            <a:avLst/>
          </a:prstGeom>
        </p:spPr>
      </p:pic>
      <p:pic>
        <p:nvPicPr>
          <p:cNvPr id="4" name="Picture 3">
            <a:extLst>
              <a:ext uri="{FF2B5EF4-FFF2-40B4-BE49-F238E27FC236}">
                <a16:creationId xmlns:a16="http://schemas.microsoft.com/office/drawing/2014/main" id="{B298F3C2-2760-E443-9A6E-0B8E8E466705}"/>
              </a:ext>
            </a:extLst>
          </p:cNvPr>
          <p:cNvPicPr>
            <a:picLocks noChangeAspect="1"/>
          </p:cNvPicPr>
          <p:nvPr/>
        </p:nvPicPr>
        <p:blipFill>
          <a:blip r:embed="rId3"/>
          <a:stretch>
            <a:fillRect/>
          </a:stretch>
        </p:blipFill>
        <p:spPr>
          <a:xfrm>
            <a:off x="133350" y="2540000"/>
            <a:ext cx="8877300" cy="4318000"/>
          </a:xfrm>
          <a:prstGeom prst="rect">
            <a:avLst/>
          </a:prstGeom>
        </p:spPr>
      </p:pic>
    </p:spTree>
    <p:extLst>
      <p:ext uri="{BB962C8B-B14F-4D97-AF65-F5344CB8AC3E}">
        <p14:creationId xmlns:p14="http://schemas.microsoft.com/office/powerpoint/2010/main" val="2904486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Data Streams  Operations</a:t>
            </a:r>
            <a:endParaRPr lang="en-US" dirty="0">
              <a:ea typeface="+mj-ea"/>
            </a:endParaRPr>
          </a:p>
        </p:txBody>
      </p:sp>
      <p:sp>
        <p:nvSpPr>
          <p:cNvPr id="23555" name="Content Placeholder 2"/>
          <p:cNvSpPr>
            <a:spLocks noGrp="1"/>
          </p:cNvSpPr>
          <p:nvPr>
            <p:ph idx="1"/>
          </p:nvPr>
        </p:nvSpPr>
        <p:spPr>
          <a:xfrm>
            <a:off x="228600" y="1295400"/>
            <a:ext cx="8458200" cy="5257801"/>
          </a:xfrm>
        </p:spPr>
        <p:txBody>
          <a:bodyPr>
            <a:noAutofit/>
          </a:bodyPr>
          <a:lstStyle/>
          <a:p>
            <a:pPr lvl="1"/>
            <a:r>
              <a:rPr lang="en-US" sz="3600" b="1" dirty="0">
                <a:solidFill>
                  <a:srgbClr val="0000FF"/>
                </a:solidFill>
              </a:rPr>
              <a:t>Sampling data from a stream</a:t>
            </a:r>
          </a:p>
          <a:p>
            <a:pPr lvl="1"/>
            <a:r>
              <a:rPr lang="en-US" sz="3600" b="1" dirty="0">
                <a:solidFill>
                  <a:srgbClr val="0000FF"/>
                </a:solidFill>
              </a:rPr>
              <a:t>Filtering a data stream</a:t>
            </a:r>
          </a:p>
          <a:p>
            <a:pPr lvl="2"/>
            <a:r>
              <a:rPr lang="en-US" sz="3200" dirty="0"/>
              <a:t>Select elements with property </a:t>
            </a:r>
            <a:r>
              <a:rPr lang="en-US" sz="3200" b="1" i="1" dirty="0"/>
              <a:t>x</a:t>
            </a:r>
            <a:r>
              <a:rPr lang="en-US" sz="3200" dirty="0"/>
              <a:t> from the stream</a:t>
            </a:r>
          </a:p>
          <a:p>
            <a:pPr lvl="1"/>
            <a:r>
              <a:rPr lang="en-US" sz="3600" b="1" dirty="0">
                <a:solidFill>
                  <a:srgbClr val="0000FF"/>
                </a:solidFill>
              </a:rPr>
              <a:t>Counting distinct elements</a:t>
            </a:r>
          </a:p>
          <a:p>
            <a:pPr lvl="2"/>
            <a:r>
              <a:rPr lang="en-US" sz="3200" dirty="0"/>
              <a:t>Number of distinct elements in the last </a:t>
            </a:r>
            <a:r>
              <a:rPr lang="en-US" sz="3200" b="1" i="1" dirty="0"/>
              <a:t>k</a:t>
            </a:r>
            <a:r>
              <a:rPr lang="en-US" sz="3200" dirty="0"/>
              <a:t> elements </a:t>
            </a:r>
            <a:br>
              <a:rPr lang="en-US" sz="3200" dirty="0"/>
            </a:br>
            <a:r>
              <a:rPr lang="en-US" sz="3200" dirty="0"/>
              <a:t>of the stream</a:t>
            </a:r>
          </a:p>
          <a:p>
            <a:pPr lvl="1"/>
            <a:r>
              <a:rPr lang="en-US" sz="3600" b="1" dirty="0">
                <a:solidFill>
                  <a:srgbClr val="0000FF"/>
                </a:solidFill>
              </a:rPr>
              <a:t>Counting no of 1s in a window</a:t>
            </a:r>
          </a:p>
          <a:p>
            <a:pPr lvl="1"/>
            <a:endParaRPr lang="en-US" sz="3600" dirty="0"/>
          </a:p>
          <a:p>
            <a:pPr lvl="2"/>
            <a:endParaRPr lang="en-US" sz="3200" dirty="0"/>
          </a:p>
          <a:p>
            <a:endParaRPr lang="en-US" sz="4000" b="1" dirty="0">
              <a:solidFill>
                <a:srgbClr val="0000FF"/>
              </a:solidFill>
            </a:endParaRPr>
          </a:p>
        </p:txBody>
      </p:sp>
      <p:sp>
        <p:nvSpPr>
          <p:cNvPr id="3" name="Slide Number Placeholder 2"/>
          <p:cNvSpPr>
            <a:spLocks noGrp="1"/>
          </p:cNvSpPr>
          <p:nvPr>
            <p:ph type="sldNum" sz="quarter" idx="12"/>
          </p:nvPr>
        </p:nvSpPr>
        <p:spPr/>
        <p:txBody>
          <a:bodyPr/>
          <a:lstStyle/>
          <a:p>
            <a:fld id="{19B12225-5612-419B-A8D5-4B8EEE4C217E}" type="slidenum">
              <a:rPr lang="en-US" smtClean="0"/>
              <a:pPr/>
              <a:t>40</a:t>
            </a:fld>
            <a:endParaRPr lang="en-US"/>
          </a:p>
        </p:txBody>
      </p:sp>
    </p:spTree>
    <p:extLst>
      <p:ext uri="{BB962C8B-B14F-4D97-AF65-F5344CB8AC3E}">
        <p14:creationId xmlns:p14="http://schemas.microsoft.com/office/powerpoint/2010/main" val="202019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a:t>
            </a:r>
          </a:p>
        </p:txBody>
      </p:sp>
      <p:sp>
        <p:nvSpPr>
          <p:cNvPr id="3" name="Content Placeholder 2"/>
          <p:cNvSpPr>
            <a:spLocks noGrp="1"/>
          </p:cNvSpPr>
          <p:nvPr>
            <p:ph idx="1"/>
          </p:nvPr>
        </p:nvSpPr>
        <p:spPr>
          <a:xfrm>
            <a:off x="478302" y="1063752"/>
            <a:ext cx="8229600" cy="5257801"/>
          </a:xfrm>
        </p:spPr>
        <p:txBody>
          <a:bodyPr>
            <a:normAutofit/>
          </a:bodyPr>
          <a:lstStyle/>
          <a:p>
            <a:r>
              <a:rPr lang="en-IN" sz="3600" dirty="0"/>
              <a:t>Sampling is a common practice for selecting a subset of data to be </a:t>
            </a:r>
            <a:r>
              <a:rPr lang="en-IN" sz="3600" dirty="0" err="1"/>
              <a:t>analyzed</a:t>
            </a:r>
            <a:r>
              <a:rPr lang="en-IN" sz="3600" dirty="0"/>
              <a:t>.</a:t>
            </a:r>
          </a:p>
          <a:p>
            <a:r>
              <a:rPr lang="en-IN" sz="3600" dirty="0"/>
              <a:t>We select instances at periodic intervals. </a:t>
            </a:r>
          </a:p>
          <a:p>
            <a:r>
              <a:rPr lang="en-IN" sz="3600" dirty="0"/>
              <a:t>Sampling is used to compute statistics (expected values) of the stream. </a:t>
            </a:r>
          </a:p>
          <a:p>
            <a:r>
              <a:rPr lang="en-IN" sz="3600" dirty="0"/>
              <a:t>The main problem is to obtain a representative sample, a subset of data that has approximately the same properties of the original data.</a:t>
            </a:r>
            <a:endParaRPr lang="en-US" sz="3600" dirty="0"/>
          </a:p>
          <a:p>
            <a:endParaRPr lang="en-US" sz="36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41</a:t>
            </a:fld>
            <a:endParaRPr lang="en-US"/>
          </a:p>
        </p:txBody>
      </p:sp>
    </p:spTree>
    <p:extLst>
      <p:ext uri="{BB962C8B-B14F-4D97-AF65-F5344CB8AC3E}">
        <p14:creationId xmlns:p14="http://schemas.microsoft.com/office/powerpoint/2010/main" val="3516296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a typeface="+mj-ea"/>
              </a:rPr>
              <a:t>Sampling from a Data Stream</a:t>
            </a:r>
          </a:p>
        </p:txBody>
      </p:sp>
      <p:sp>
        <p:nvSpPr>
          <p:cNvPr id="24579" name="Content Placeholder 2"/>
          <p:cNvSpPr>
            <a:spLocks noGrp="1"/>
          </p:cNvSpPr>
          <p:nvPr>
            <p:ph idx="1"/>
          </p:nvPr>
        </p:nvSpPr>
        <p:spPr>
          <a:xfrm>
            <a:off x="457200" y="914400"/>
            <a:ext cx="8458200" cy="5410200"/>
          </a:xfrm>
        </p:spPr>
        <p:txBody>
          <a:bodyPr>
            <a:normAutofit/>
          </a:bodyPr>
          <a:lstStyle/>
          <a:p>
            <a:r>
              <a:rPr lang="en-US" dirty="0"/>
              <a:t>Since </a:t>
            </a:r>
            <a:r>
              <a:rPr lang="en-US" b="1" dirty="0"/>
              <a:t>we can not store the entire stream</a:t>
            </a:r>
            <a:r>
              <a:rPr lang="en-US" dirty="0"/>
              <a:t>, </a:t>
            </a:r>
            <a:br>
              <a:rPr lang="en-US" dirty="0"/>
            </a:br>
            <a:r>
              <a:rPr lang="en-US" dirty="0"/>
              <a:t>one obvious approach is to store a </a:t>
            </a:r>
            <a:r>
              <a:rPr lang="en-US" b="1" dirty="0">
                <a:solidFill>
                  <a:srgbClr val="0000FF"/>
                </a:solidFill>
              </a:rPr>
              <a:t>sample</a:t>
            </a:r>
          </a:p>
          <a:p>
            <a:r>
              <a:rPr lang="en-US" b="1" dirty="0">
                <a:solidFill>
                  <a:srgbClr val="D60093"/>
                </a:solidFill>
              </a:rPr>
              <a:t>Two different problems:</a:t>
            </a:r>
          </a:p>
          <a:p>
            <a:pPr lvl="1"/>
            <a:r>
              <a:rPr lang="en-US" b="1" dirty="0">
                <a:ea typeface="ＭＳ Ｐゴシック" pitchFamily="34" charset="-128"/>
              </a:rPr>
              <a:t>(1)</a:t>
            </a:r>
            <a:r>
              <a:rPr lang="en-US" dirty="0">
                <a:ea typeface="ＭＳ Ｐゴシック" pitchFamily="34" charset="-128"/>
              </a:rPr>
              <a:t> Sample a </a:t>
            </a:r>
            <a:r>
              <a:rPr lang="en-US" b="1" dirty="0">
                <a:solidFill>
                  <a:srgbClr val="008000"/>
                </a:solidFill>
                <a:ea typeface="ＭＳ Ｐゴシック" pitchFamily="34" charset="-128"/>
              </a:rPr>
              <a:t>fixed proportion</a:t>
            </a:r>
            <a:r>
              <a:rPr lang="en-US" dirty="0">
                <a:ea typeface="ＭＳ Ｐゴシック" pitchFamily="34" charset="-128"/>
              </a:rPr>
              <a:t> of elements </a:t>
            </a:r>
            <a:br>
              <a:rPr lang="en-US" dirty="0">
                <a:ea typeface="ＭＳ Ｐゴシック" pitchFamily="34" charset="-128"/>
              </a:rPr>
            </a:br>
            <a:r>
              <a:rPr lang="en-US" dirty="0">
                <a:ea typeface="ＭＳ Ｐゴシック" pitchFamily="34" charset="-128"/>
              </a:rPr>
              <a:t>in the stream (say 1 in 10)</a:t>
            </a:r>
          </a:p>
          <a:p>
            <a:pPr lvl="1"/>
            <a:r>
              <a:rPr lang="en-US" b="1" dirty="0"/>
              <a:t>(2)</a:t>
            </a:r>
            <a:r>
              <a:rPr lang="en-US" dirty="0"/>
              <a:t> Maintain a </a:t>
            </a:r>
            <a:r>
              <a:rPr lang="en-US" b="1" dirty="0">
                <a:solidFill>
                  <a:srgbClr val="008000"/>
                </a:solidFill>
              </a:rPr>
              <a:t>random sample of fixed size </a:t>
            </a:r>
            <a:br>
              <a:rPr lang="en-US" b="1" dirty="0">
                <a:solidFill>
                  <a:srgbClr val="008000"/>
                </a:solidFill>
              </a:rPr>
            </a:br>
            <a:r>
              <a:rPr lang="en-US" dirty="0"/>
              <a:t>over a potentially infinite stream</a:t>
            </a:r>
          </a:p>
          <a:p>
            <a:pPr lvl="2"/>
            <a:r>
              <a:rPr lang="en-US" dirty="0">
                <a:solidFill>
                  <a:srgbClr val="D60093"/>
                </a:solidFill>
              </a:rPr>
              <a:t>At any “time” </a:t>
            </a:r>
            <a:r>
              <a:rPr lang="en-US" b="1" i="1" dirty="0">
                <a:solidFill>
                  <a:srgbClr val="D60093"/>
                </a:solidFill>
              </a:rPr>
              <a:t>k</a:t>
            </a:r>
            <a:r>
              <a:rPr lang="en-US" dirty="0">
                <a:solidFill>
                  <a:srgbClr val="D60093"/>
                </a:solidFill>
              </a:rPr>
              <a:t> we would like a random sample </a:t>
            </a:r>
            <a:br>
              <a:rPr lang="en-US" dirty="0">
                <a:solidFill>
                  <a:srgbClr val="D60093"/>
                </a:solidFill>
              </a:rPr>
            </a:br>
            <a:r>
              <a:rPr lang="en-US" dirty="0">
                <a:solidFill>
                  <a:srgbClr val="D60093"/>
                </a:solidFill>
              </a:rPr>
              <a:t>of </a:t>
            </a:r>
            <a:r>
              <a:rPr lang="en-US" b="1" i="1" dirty="0">
                <a:solidFill>
                  <a:srgbClr val="D60093"/>
                </a:solidFill>
              </a:rPr>
              <a:t>s</a:t>
            </a:r>
            <a:r>
              <a:rPr lang="en-US" dirty="0">
                <a:solidFill>
                  <a:srgbClr val="D60093"/>
                </a:solidFill>
              </a:rPr>
              <a:t> elements</a:t>
            </a:r>
          </a:p>
          <a:p>
            <a:pPr lvl="3"/>
            <a:r>
              <a:rPr lang="en-US" b="1" dirty="0"/>
              <a:t>What is the property of the sample we want to maintain?</a:t>
            </a:r>
            <a:br>
              <a:rPr lang="en-US" b="1" dirty="0"/>
            </a:br>
            <a:r>
              <a:rPr lang="en-US" dirty="0"/>
              <a:t>For all time steps </a:t>
            </a:r>
            <a:r>
              <a:rPr lang="en-US" b="1" i="1" dirty="0"/>
              <a:t>k</a:t>
            </a:r>
            <a:r>
              <a:rPr lang="en-US" dirty="0"/>
              <a:t>, each of </a:t>
            </a:r>
            <a:r>
              <a:rPr lang="en-US" b="1" i="1" dirty="0"/>
              <a:t>k</a:t>
            </a:r>
            <a:r>
              <a:rPr lang="en-US" dirty="0"/>
              <a:t> elements seen so far has </a:t>
            </a:r>
            <a:br>
              <a:rPr lang="en-US" dirty="0"/>
            </a:br>
            <a:r>
              <a:rPr lang="en-US" dirty="0"/>
              <a:t>equal prob. of being sampled</a:t>
            </a:r>
          </a:p>
        </p:txBody>
      </p:sp>
      <p:sp>
        <p:nvSpPr>
          <p:cNvPr id="3" name="Slide Number Placeholder 2"/>
          <p:cNvSpPr>
            <a:spLocks noGrp="1"/>
          </p:cNvSpPr>
          <p:nvPr>
            <p:ph type="sldNum" sz="quarter" idx="12"/>
          </p:nvPr>
        </p:nvSpPr>
        <p:spPr/>
        <p:txBody>
          <a:bodyPr/>
          <a:lstStyle/>
          <a:p>
            <a:fld id="{19B12225-5612-419B-A8D5-4B8EEE4C217E}" type="slidenum">
              <a:rPr lang="en-US" smtClean="0"/>
              <a:pPr/>
              <a:t>42</a:t>
            </a:fld>
            <a:endParaRPr lang="en-US"/>
          </a:p>
        </p:txBody>
      </p:sp>
    </p:spTree>
    <p:extLst>
      <p:ext uri="{BB962C8B-B14F-4D97-AF65-F5344CB8AC3E}">
        <p14:creationId xmlns:p14="http://schemas.microsoft.com/office/powerpoint/2010/main" val="19419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7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a typeface="+mj-ea"/>
              </a:rPr>
              <a:t>Maintaining a fixed-size sample</a:t>
            </a:r>
          </a:p>
        </p:txBody>
      </p:sp>
      <p:sp>
        <p:nvSpPr>
          <p:cNvPr id="29699" name="Content Placeholder 2"/>
          <p:cNvSpPr>
            <a:spLocks noGrp="1"/>
          </p:cNvSpPr>
          <p:nvPr>
            <p:ph idx="1"/>
          </p:nvPr>
        </p:nvSpPr>
        <p:spPr>
          <a:xfrm>
            <a:off x="120666" y="1150255"/>
            <a:ext cx="8686800" cy="2507345"/>
          </a:xfrm>
        </p:spPr>
        <p:txBody>
          <a:bodyPr>
            <a:normAutofit fontScale="77500" lnSpcReduction="20000"/>
          </a:bodyPr>
          <a:lstStyle/>
          <a:p>
            <a:pPr>
              <a:lnSpc>
                <a:spcPct val="120000"/>
              </a:lnSpc>
            </a:pPr>
            <a:r>
              <a:rPr lang="en-US" b="1" dirty="0">
                <a:solidFill>
                  <a:srgbClr val="0000FF"/>
                </a:solidFill>
              </a:rPr>
              <a:t>Suppose we need to maintain a random</a:t>
            </a:r>
            <a:br>
              <a:rPr lang="en-US" b="1" dirty="0">
                <a:solidFill>
                  <a:srgbClr val="0000FF"/>
                </a:solidFill>
              </a:rPr>
            </a:br>
            <a:r>
              <a:rPr lang="en-US" b="1" dirty="0">
                <a:solidFill>
                  <a:srgbClr val="0000FF"/>
                </a:solidFill>
              </a:rPr>
              <a:t>sample </a:t>
            </a:r>
            <a:r>
              <a:rPr lang="en-US" b="1" i="1" dirty="0">
                <a:solidFill>
                  <a:srgbClr val="0000FF"/>
                </a:solidFill>
              </a:rPr>
              <a:t>S</a:t>
            </a:r>
            <a:r>
              <a:rPr lang="en-US" b="1" dirty="0">
                <a:solidFill>
                  <a:srgbClr val="0000FF"/>
                </a:solidFill>
              </a:rPr>
              <a:t> of size exactly </a:t>
            </a:r>
            <a:r>
              <a:rPr lang="en-US" b="1" i="1" dirty="0">
                <a:solidFill>
                  <a:srgbClr val="0000FF"/>
                </a:solidFill>
              </a:rPr>
              <a:t>s </a:t>
            </a:r>
            <a:r>
              <a:rPr lang="en-US" b="1" dirty="0">
                <a:solidFill>
                  <a:srgbClr val="0000FF"/>
                </a:solidFill>
              </a:rPr>
              <a:t>tuples</a:t>
            </a:r>
          </a:p>
          <a:p>
            <a:pPr lvl="1">
              <a:lnSpc>
                <a:spcPct val="120000"/>
              </a:lnSpc>
              <a:spcBef>
                <a:spcPts val="0"/>
              </a:spcBef>
            </a:pPr>
            <a:r>
              <a:rPr lang="en-US" dirty="0">
                <a:ea typeface="ＭＳ Ｐゴシック" pitchFamily="34" charset="-128"/>
              </a:rPr>
              <a:t>E.g., main memory size constraint</a:t>
            </a:r>
          </a:p>
          <a:p>
            <a:pPr>
              <a:lnSpc>
                <a:spcPct val="120000"/>
              </a:lnSpc>
            </a:pPr>
            <a:r>
              <a:rPr lang="en-US" b="1" dirty="0">
                <a:solidFill>
                  <a:srgbClr val="008000"/>
                </a:solidFill>
              </a:rPr>
              <a:t>Why?</a:t>
            </a:r>
            <a:r>
              <a:rPr lang="en-US" dirty="0">
                <a:solidFill>
                  <a:srgbClr val="008000"/>
                </a:solidFill>
              </a:rPr>
              <a:t> </a:t>
            </a:r>
            <a:r>
              <a:rPr lang="en-US" dirty="0"/>
              <a:t>Don’t know length of stream in advance</a:t>
            </a:r>
          </a:p>
          <a:p>
            <a:pPr>
              <a:lnSpc>
                <a:spcPct val="120000"/>
              </a:lnSpc>
            </a:pPr>
            <a:r>
              <a:rPr lang="en-US" b="1" dirty="0">
                <a:solidFill>
                  <a:srgbClr val="D60093"/>
                </a:solidFill>
              </a:rPr>
              <a:t>Suppose at time </a:t>
            </a:r>
            <a:r>
              <a:rPr lang="en-US" b="1" i="1" dirty="0">
                <a:solidFill>
                  <a:srgbClr val="D60093"/>
                </a:solidFill>
              </a:rPr>
              <a:t>n</a:t>
            </a:r>
            <a:r>
              <a:rPr lang="en-US" b="1" dirty="0">
                <a:solidFill>
                  <a:srgbClr val="D60093"/>
                </a:solidFill>
              </a:rPr>
              <a:t> we have seen </a:t>
            </a:r>
            <a:r>
              <a:rPr lang="en-US" b="1" i="1" dirty="0">
                <a:solidFill>
                  <a:srgbClr val="D60093"/>
                </a:solidFill>
              </a:rPr>
              <a:t>n</a:t>
            </a:r>
            <a:r>
              <a:rPr lang="en-US" b="1" dirty="0">
                <a:solidFill>
                  <a:srgbClr val="D60093"/>
                </a:solidFill>
              </a:rPr>
              <a:t> items</a:t>
            </a:r>
          </a:p>
          <a:p>
            <a:pPr lvl="1">
              <a:lnSpc>
                <a:spcPct val="120000"/>
              </a:lnSpc>
              <a:spcBef>
                <a:spcPts val="0"/>
              </a:spcBef>
            </a:pPr>
            <a:r>
              <a:rPr lang="en-US" b="1" dirty="0">
                <a:solidFill>
                  <a:srgbClr val="D60093"/>
                </a:solidFill>
                <a:ea typeface="ＭＳ Ｐゴシック" pitchFamily="34" charset="-128"/>
              </a:rPr>
              <a:t>Each item is in the sample </a:t>
            </a:r>
            <a:r>
              <a:rPr lang="en-US" b="1" i="1" dirty="0">
                <a:solidFill>
                  <a:srgbClr val="D60093"/>
                </a:solidFill>
                <a:ea typeface="ＭＳ Ｐゴシック" pitchFamily="34" charset="-128"/>
              </a:rPr>
              <a:t>S</a:t>
            </a:r>
            <a:r>
              <a:rPr lang="en-US" b="1" dirty="0">
                <a:solidFill>
                  <a:srgbClr val="D60093"/>
                </a:solidFill>
                <a:ea typeface="ＭＳ Ｐゴシック" pitchFamily="34" charset="-128"/>
              </a:rPr>
              <a:t> with equal prob. </a:t>
            </a:r>
            <a:r>
              <a:rPr lang="en-US" b="1" i="1" dirty="0">
                <a:solidFill>
                  <a:srgbClr val="D60093"/>
                </a:solidFill>
                <a:ea typeface="ＭＳ Ｐゴシック" pitchFamily="34" charset="-128"/>
              </a:rPr>
              <a:t>s/n</a:t>
            </a:r>
          </a:p>
          <a:p>
            <a:pPr lvl="1">
              <a:lnSpc>
                <a:spcPct val="120000"/>
              </a:lnSpc>
              <a:spcBef>
                <a:spcPts val="0"/>
              </a:spcBef>
            </a:pPr>
            <a:endParaRPr lang="en-US" dirty="0">
              <a:ea typeface="ＭＳ Ｐゴシック" pitchFamily="34" charset="-128"/>
            </a:endParaRPr>
          </a:p>
        </p:txBody>
      </p:sp>
      <p:sp>
        <p:nvSpPr>
          <p:cNvPr id="7" name="TextBox 6"/>
          <p:cNvSpPr txBox="1"/>
          <p:nvPr/>
        </p:nvSpPr>
        <p:spPr>
          <a:xfrm>
            <a:off x="203616" y="3657600"/>
            <a:ext cx="8709660" cy="2800767"/>
          </a:xfrm>
          <a:prstGeom prst="rect">
            <a:avLst/>
          </a:prstGeom>
          <a:noFill/>
        </p:spPr>
        <p:txBody>
          <a:bodyPr wrap="square" rtlCol="0">
            <a:spAutoFit/>
          </a:bodyPr>
          <a:lstStyle/>
          <a:p>
            <a:r>
              <a:rPr lang="en-US" sz="2000" b="1" dirty="0">
                <a:solidFill>
                  <a:srgbClr val="008000"/>
                </a:solidFill>
                <a:latin typeface="Arial" pitchFamily="34" charset="0"/>
                <a:cs typeface="Arial" pitchFamily="34" charset="0"/>
              </a:rPr>
              <a:t>How to think about the problem: say s = 2</a:t>
            </a:r>
          </a:p>
          <a:p>
            <a:r>
              <a:rPr lang="en-US" sz="2000" b="1" dirty="0">
                <a:latin typeface="Arial" pitchFamily="34" charset="0"/>
                <a:cs typeface="Arial" pitchFamily="34" charset="0"/>
              </a:rPr>
              <a:t>Stream:</a:t>
            </a:r>
            <a:r>
              <a:rPr lang="en-US" sz="2000" dirty="0">
                <a:latin typeface="Arial" pitchFamily="34" charset="0"/>
                <a:cs typeface="Arial" pitchFamily="34" charset="0"/>
              </a:rPr>
              <a:t> a x c y z k c d e g…</a:t>
            </a:r>
          </a:p>
          <a:p>
            <a:r>
              <a:rPr lang="en-US" sz="2000" dirty="0">
                <a:latin typeface="Arial" pitchFamily="34" charset="0"/>
                <a:cs typeface="Arial" pitchFamily="34" charset="0"/>
              </a:rPr>
              <a:t>At </a:t>
            </a:r>
            <a:r>
              <a:rPr lang="en-US" sz="2000" b="1" dirty="0">
                <a:solidFill>
                  <a:srgbClr val="008000"/>
                </a:solidFill>
                <a:latin typeface="Arial" pitchFamily="34" charset="0"/>
                <a:cs typeface="Arial" pitchFamily="34" charset="0"/>
              </a:rPr>
              <a:t>n= 5,</a:t>
            </a:r>
            <a:r>
              <a:rPr lang="en-US" sz="2000" dirty="0">
                <a:latin typeface="Arial" pitchFamily="34" charset="0"/>
                <a:cs typeface="Arial" pitchFamily="34" charset="0"/>
              </a:rPr>
              <a:t> each of the first 5 tuples is included in the sample </a:t>
            </a:r>
            <a:r>
              <a:rPr lang="en-US" sz="2000" b="1" dirty="0">
                <a:latin typeface="Arial" pitchFamily="34" charset="0"/>
                <a:cs typeface="Arial" pitchFamily="34" charset="0"/>
              </a:rPr>
              <a:t>S</a:t>
            </a:r>
            <a:r>
              <a:rPr lang="en-US" sz="2000" dirty="0">
                <a:latin typeface="Arial" pitchFamily="34" charset="0"/>
                <a:cs typeface="Arial" pitchFamily="34" charset="0"/>
              </a:rPr>
              <a:t> with equal prob.</a:t>
            </a:r>
          </a:p>
          <a:p>
            <a:r>
              <a:rPr lang="en-US" sz="2000" dirty="0">
                <a:latin typeface="Arial" pitchFamily="34" charset="0"/>
                <a:cs typeface="Arial" pitchFamily="34" charset="0"/>
              </a:rPr>
              <a:t>At </a:t>
            </a:r>
            <a:r>
              <a:rPr lang="en-US" sz="2000" b="1" dirty="0">
                <a:solidFill>
                  <a:srgbClr val="0000FF"/>
                </a:solidFill>
                <a:latin typeface="Arial" pitchFamily="34" charset="0"/>
                <a:cs typeface="Arial" pitchFamily="34" charset="0"/>
              </a:rPr>
              <a:t>n= 7,</a:t>
            </a:r>
            <a:r>
              <a:rPr lang="en-US" sz="2000" dirty="0">
                <a:latin typeface="Arial" pitchFamily="34" charset="0"/>
                <a:cs typeface="Arial" pitchFamily="34" charset="0"/>
              </a:rPr>
              <a:t> each of the first 7 tuples is included in the sample </a:t>
            </a:r>
            <a:r>
              <a:rPr lang="en-US" sz="2000" b="1" dirty="0">
                <a:latin typeface="Arial" pitchFamily="34" charset="0"/>
                <a:cs typeface="Arial" pitchFamily="34" charset="0"/>
              </a:rPr>
              <a:t>S</a:t>
            </a:r>
            <a:r>
              <a:rPr lang="en-US" sz="2000" dirty="0">
                <a:latin typeface="Arial" pitchFamily="34" charset="0"/>
                <a:cs typeface="Arial" pitchFamily="34" charset="0"/>
              </a:rPr>
              <a:t> with equal prob.</a:t>
            </a:r>
          </a:p>
          <a:p>
            <a:r>
              <a:rPr lang="en-US" sz="2800" b="1" dirty="0">
                <a:solidFill>
                  <a:srgbClr val="D60093"/>
                </a:solidFill>
                <a:latin typeface="Calibri" pitchFamily="34" charset="0"/>
                <a:cs typeface="Arial" pitchFamily="34" charset="0"/>
              </a:rPr>
              <a:t>Impractical solution would be to store all the </a:t>
            </a:r>
            <a:r>
              <a:rPr lang="en-US" sz="2800" b="1" i="1" dirty="0">
                <a:solidFill>
                  <a:srgbClr val="D60093"/>
                </a:solidFill>
                <a:latin typeface="Calibri" pitchFamily="34" charset="0"/>
                <a:cs typeface="Arial" pitchFamily="34" charset="0"/>
              </a:rPr>
              <a:t>n</a:t>
            </a:r>
            <a:r>
              <a:rPr lang="en-US" sz="2800" b="1" dirty="0">
                <a:solidFill>
                  <a:srgbClr val="D60093"/>
                </a:solidFill>
                <a:latin typeface="Calibri" pitchFamily="34" charset="0"/>
                <a:cs typeface="Arial" pitchFamily="34" charset="0"/>
              </a:rPr>
              <a:t> tuples seen so far and out of them pick </a:t>
            </a:r>
            <a:r>
              <a:rPr lang="en-US" sz="2800" b="1" i="1" dirty="0">
                <a:solidFill>
                  <a:srgbClr val="D60093"/>
                </a:solidFill>
                <a:latin typeface="Calibri" pitchFamily="34" charset="0"/>
                <a:cs typeface="Arial" pitchFamily="34" charset="0"/>
              </a:rPr>
              <a:t>s</a:t>
            </a:r>
            <a:r>
              <a:rPr lang="en-US" sz="2800" b="1" dirty="0">
                <a:solidFill>
                  <a:srgbClr val="D60093"/>
                </a:solidFill>
                <a:latin typeface="Calibri" pitchFamily="34" charset="0"/>
                <a:cs typeface="Arial" pitchFamily="34" charset="0"/>
              </a:rPr>
              <a:t> at random</a:t>
            </a:r>
          </a:p>
        </p:txBody>
      </p:sp>
      <p:sp>
        <p:nvSpPr>
          <p:cNvPr id="3" name="Slide Number Placeholder 2"/>
          <p:cNvSpPr>
            <a:spLocks noGrp="1"/>
          </p:cNvSpPr>
          <p:nvPr>
            <p:ph type="sldNum" sz="quarter" idx="12"/>
          </p:nvPr>
        </p:nvSpPr>
        <p:spPr/>
        <p:txBody>
          <a:bodyPr/>
          <a:lstStyle/>
          <a:p>
            <a:fld id="{19B12225-5612-419B-A8D5-4B8EEE4C217E}" type="slidenum">
              <a:rPr lang="en-US" smtClean="0"/>
              <a:pPr/>
              <a:t>43</a:t>
            </a:fld>
            <a:endParaRPr lang="en-US"/>
          </a:p>
        </p:txBody>
      </p:sp>
    </p:spTree>
    <p:extLst>
      <p:ext uri="{BB962C8B-B14F-4D97-AF65-F5344CB8AC3E}">
        <p14:creationId xmlns:p14="http://schemas.microsoft.com/office/powerpoint/2010/main" val="3584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69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69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55796" y="1752600"/>
            <a:ext cx="7848600" cy="2862322"/>
          </a:xfrm>
          <a:prstGeom prst="rect">
            <a:avLst/>
          </a:prstGeom>
          <a:solidFill>
            <a:schemeClr val="accent1">
              <a:lumMod val="20000"/>
              <a:lumOff val="80000"/>
            </a:schemeClr>
          </a:solidFill>
          <a:ln w="38100">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endParaRPr lang="en-US" sz="2800" b="1" dirty="0">
              <a:latin typeface="Arial" pitchFamily="34" charset="0"/>
              <a:cs typeface="Arial" pitchFamily="34" charset="0"/>
            </a:endParaRPr>
          </a:p>
        </p:txBody>
      </p:sp>
      <p:sp>
        <p:nvSpPr>
          <p:cNvPr id="2" name="Title 1"/>
          <p:cNvSpPr>
            <a:spLocks noGrp="1"/>
          </p:cNvSpPr>
          <p:nvPr>
            <p:ph type="title"/>
          </p:nvPr>
        </p:nvSpPr>
        <p:spPr>
          <a:xfrm>
            <a:off x="341728" y="23446"/>
            <a:ext cx="8229600" cy="987552"/>
          </a:xfrm>
        </p:spPr>
        <p:txBody>
          <a:bodyPr/>
          <a:lstStyle/>
          <a:p>
            <a:pPr>
              <a:defRPr/>
            </a:pPr>
            <a:r>
              <a:rPr lang="en-US" dirty="0">
                <a:ea typeface="+mj-ea"/>
              </a:rPr>
              <a:t>Solution: Fixed Size Sample</a:t>
            </a:r>
          </a:p>
        </p:txBody>
      </p:sp>
      <p:sp>
        <p:nvSpPr>
          <p:cNvPr id="30723" name="Content Placeholder 2"/>
          <p:cNvSpPr>
            <a:spLocks noGrp="1"/>
          </p:cNvSpPr>
          <p:nvPr>
            <p:ph idx="1"/>
          </p:nvPr>
        </p:nvSpPr>
        <p:spPr>
          <a:xfrm>
            <a:off x="0" y="1021080"/>
            <a:ext cx="8534400" cy="5562600"/>
          </a:xfrm>
        </p:spPr>
        <p:txBody>
          <a:bodyPr>
            <a:normAutofit/>
          </a:bodyPr>
          <a:lstStyle/>
          <a:p>
            <a:r>
              <a:rPr lang="en-US" b="1" dirty="0">
                <a:solidFill>
                  <a:srgbClr val="0000FF"/>
                </a:solidFill>
              </a:rPr>
              <a:t> Reservoir Sampling</a:t>
            </a:r>
            <a:endParaRPr lang="en-US" b="1" dirty="0">
              <a:solidFill>
                <a:srgbClr val="D60093"/>
              </a:solidFill>
            </a:endParaRPr>
          </a:p>
          <a:p>
            <a:pPr lvl="1"/>
            <a:r>
              <a:rPr lang="en-US" dirty="0"/>
              <a:t>Store all the first </a:t>
            </a:r>
            <a:r>
              <a:rPr lang="en-US" b="1" i="1" dirty="0"/>
              <a:t>s</a:t>
            </a:r>
            <a:r>
              <a:rPr lang="en-US" dirty="0"/>
              <a:t> elements of the stream to </a:t>
            </a:r>
            <a:r>
              <a:rPr lang="en-US" b="1" i="1" dirty="0"/>
              <a:t>S</a:t>
            </a:r>
          </a:p>
          <a:p>
            <a:pPr lvl="1"/>
            <a:r>
              <a:rPr lang="en-US" dirty="0"/>
              <a:t>Suppose we have seen </a:t>
            </a:r>
            <a:r>
              <a:rPr lang="en-US" b="1" i="1" dirty="0"/>
              <a:t>n-1</a:t>
            </a:r>
            <a:r>
              <a:rPr lang="en-US" dirty="0"/>
              <a:t> elements, and now </a:t>
            </a:r>
            <a:br>
              <a:rPr lang="en-US" dirty="0"/>
            </a:br>
            <a:r>
              <a:rPr lang="en-US" dirty="0"/>
              <a:t>the </a:t>
            </a:r>
            <a:r>
              <a:rPr lang="en-US" b="1" i="1" dirty="0"/>
              <a:t>n</a:t>
            </a:r>
            <a:r>
              <a:rPr lang="en-US" b="1" i="1" baseline="30000" dirty="0"/>
              <a:t>th</a:t>
            </a:r>
            <a:r>
              <a:rPr lang="en-US" dirty="0"/>
              <a:t> element arrives (</a:t>
            </a:r>
            <a:r>
              <a:rPr lang="en-US" b="1" i="1" dirty="0"/>
              <a:t>n</a:t>
            </a:r>
            <a:r>
              <a:rPr lang="en-US" b="1" dirty="0"/>
              <a:t> &gt; </a:t>
            </a:r>
            <a:r>
              <a:rPr lang="en-US" b="1" i="1" dirty="0"/>
              <a:t>s</a:t>
            </a:r>
            <a:r>
              <a:rPr lang="en-US" dirty="0"/>
              <a:t>)</a:t>
            </a:r>
          </a:p>
          <a:p>
            <a:pPr lvl="2"/>
            <a:r>
              <a:rPr lang="en-US" dirty="0">
                <a:ea typeface="ＭＳ Ｐゴシック" pitchFamily="34" charset="-128"/>
              </a:rPr>
              <a:t>With probability </a:t>
            </a:r>
            <a:r>
              <a:rPr lang="en-US" b="1" i="1" dirty="0">
                <a:ea typeface="ＭＳ Ｐゴシック" pitchFamily="34" charset="-128"/>
              </a:rPr>
              <a:t>s/n</a:t>
            </a:r>
            <a:r>
              <a:rPr lang="en-US" dirty="0">
                <a:ea typeface="ＭＳ Ｐゴシック" pitchFamily="34" charset="-128"/>
              </a:rPr>
              <a:t>, keep the </a:t>
            </a:r>
            <a:r>
              <a:rPr lang="en-US" b="1" i="1" dirty="0">
                <a:ea typeface="ＭＳ Ｐゴシック" pitchFamily="34" charset="-128"/>
              </a:rPr>
              <a:t>n</a:t>
            </a:r>
            <a:r>
              <a:rPr lang="en-US" b="1" i="1" baseline="30000" dirty="0">
                <a:ea typeface="ＭＳ Ｐゴシック" pitchFamily="34" charset="-128"/>
              </a:rPr>
              <a:t>th</a:t>
            </a:r>
            <a:r>
              <a:rPr lang="en-US" dirty="0">
                <a:ea typeface="ＭＳ Ｐゴシック" pitchFamily="34" charset="-128"/>
              </a:rPr>
              <a:t> element, else discard it</a:t>
            </a:r>
          </a:p>
          <a:p>
            <a:pPr lvl="2"/>
            <a:r>
              <a:rPr lang="en-US" dirty="0">
                <a:ea typeface="ＭＳ Ｐゴシック" pitchFamily="34" charset="-128"/>
              </a:rPr>
              <a:t>If we picked the </a:t>
            </a:r>
            <a:r>
              <a:rPr lang="en-US" b="1" i="1" dirty="0">
                <a:ea typeface="ＭＳ Ｐゴシック" pitchFamily="34" charset="-128"/>
              </a:rPr>
              <a:t>n</a:t>
            </a:r>
            <a:r>
              <a:rPr lang="en-US" b="1" i="1" baseline="30000" dirty="0">
                <a:ea typeface="ＭＳ Ｐゴシック" pitchFamily="34" charset="-128"/>
              </a:rPr>
              <a:t>th</a:t>
            </a:r>
            <a:r>
              <a:rPr lang="en-US" dirty="0">
                <a:ea typeface="ＭＳ Ｐゴシック" pitchFamily="34" charset="-128"/>
              </a:rPr>
              <a:t> element, then it replaces one of the </a:t>
            </a:r>
            <a:br>
              <a:rPr lang="en-US" dirty="0">
                <a:ea typeface="ＭＳ Ｐゴシック" pitchFamily="34" charset="-128"/>
              </a:rPr>
            </a:br>
            <a:r>
              <a:rPr lang="en-US" b="1" i="1" dirty="0">
                <a:ea typeface="ＭＳ Ｐゴシック" pitchFamily="34" charset="-128"/>
              </a:rPr>
              <a:t>s</a:t>
            </a:r>
            <a:r>
              <a:rPr lang="en-US" dirty="0">
                <a:ea typeface="ＭＳ Ｐゴシック" pitchFamily="34" charset="-128"/>
              </a:rPr>
              <a:t> elements in the sample </a:t>
            </a:r>
            <a:r>
              <a:rPr lang="en-US" b="1" i="1" dirty="0">
                <a:ea typeface="ＭＳ Ｐゴシック" pitchFamily="34" charset="-128"/>
              </a:rPr>
              <a:t>S</a:t>
            </a:r>
            <a:r>
              <a:rPr lang="en-US" dirty="0">
                <a:ea typeface="ＭＳ Ｐゴシック" pitchFamily="34" charset="-128"/>
              </a:rPr>
              <a:t>, picked uniformly at random</a:t>
            </a:r>
          </a:p>
          <a:p>
            <a:pPr lvl="8"/>
            <a:endParaRPr lang="en-US" dirty="0">
              <a:ea typeface="ＭＳ Ｐゴシック" pitchFamily="34" charset="-128"/>
            </a:endParaRPr>
          </a:p>
          <a:p>
            <a:r>
              <a:rPr lang="en-US" b="1" dirty="0">
                <a:solidFill>
                  <a:srgbClr val="0000FF"/>
                </a:solidFill>
              </a:rPr>
              <a:t>Claim:</a:t>
            </a:r>
            <a:r>
              <a:rPr lang="en-US" b="1" dirty="0">
                <a:solidFill>
                  <a:schemeClr val="accent3"/>
                </a:solidFill>
              </a:rPr>
              <a:t> </a:t>
            </a:r>
            <a:r>
              <a:rPr lang="en-US" dirty="0"/>
              <a:t>This algorithm maintains a sample </a:t>
            </a:r>
            <a:r>
              <a:rPr lang="en-US" b="1" i="1" dirty="0"/>
              <a:t>S</a:t>
            </a:r>
            <a:r>
              <a:rPr lang="en-US" dirty="0"/>
              <a:t/>
            </a:r>
            <a:br>
              <a:rPr lang="en-US" dirty="0"/>
            </a:br>
            <a:r>
              <a:rPr lang="en-US" dirty="0"/>
              <a:t>with the desired property:</a:t>
            </a:r>
          </a:p>
          <a:p>
            <a:pPr lvl="1"/>
            <a:r>
              <a:rPr lang="en-US" dirty="0"/>
              <a:t>After </a:t>
            </a:r>
            <a:r>
              <a:rPr lang="en-US" b="1" i="1" dirty="0"/>
              <a:t>n</a:t>
            </a:r>
            <a:r>
              <a:rPr lang="en-US" dirty="0"/>
              <a:t> elements, the sample contains each element seen so far with probability </a:t>
            </a:r>
            <a:r>
              <a:rPr lang="en-US" b="1" i="1" dirty="0"/>
              <a:t>s/n</a:t>
            </a:r>
            <a:endParaRPr lang="en-US" dirty="0"/>
          </a:p>
        </p:txBody>
      </p:sp>
      <p:sp>
        <p:nvSpPr>
          <p:cNvPr id="3" name="Slide Number Placeholder 2"/>
          <p:cNvSpPr>
            <a:spLocks noGrp="1"/>
          </p:cNvSpPr>
          <p:nvPr>
            <p:ph type="sldNum" sz="quarter" idx="12"/>
          </p:nvPr>
        </p:nvSpPr>
        <p:spPr/>
        <p:txBody>
          <a:bodyPr/>
          <a:lstStyle/>
          <a:p>
            <a:fld id="{19B12225-5612-419B-A8D5-4B8EEE4C217E}" type="slidenum">
              <a:rPr lang="en-US" smtClean="0"/>
              <a:pPr/>
              <a:t>44</a:t>
            </a:fld>
            <a:endParaRPr lang="en-US"/>
          </a:p>
        </p:txBody>
      </p:sp>
    </p:spTree>
    <p:extLst>
      <p:ext uri="{BB962C8B-B14F-4D97-AF65-F5344CB8AC3E}">
        <p14:creationId xmlns:p14="http://schemas.microsoft.com/office/powerpoint/2010/main" val="2523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Reservoir Sampling</a:t>
            </a:r>
          </a:p>
        </p:txBody>
      </p:sp>
      <p:sp>
        <p:nvSpPr>
          <p:cNvPr id="4" name="Slide Number Placeholder 3"/>
          <p:cNvSpPr>
            <a:spLocks noGrp="1"/>
          </p:cNvSpPr>
          <p:nvPr>
            <p:ph type="sldNum" sz="quarter" idx="12"/>
          </p:nvPr>
        </p:nvSpPr>
        <p:spPr/>
        <p:txBody>
          <a:bodyPr/>
          <a:lstStyle/>
          <a:p>
            <a:fld id="{19B12225-5612-419B-A8D5-4B8EEE4C217E}" type="slidenum">
              <a:rPr lang="en-US" smtClean="0"/>
              <a:pPr/>
              <a:t>45</a:t>
            </a:fld>
            <a:endParaRPr lang="en-US"/>
          </a:p>
        </p:txBody>
      </p:sp>
      <p:pic>
        <p:nvPicPr>
          <p:cNvPr id="8" name="Picture 7"/>
          <p:cNvPicPr>
            <a:picLocks noChangeAspect="1"/>
          </p:cNvPicPr>
          <p:nvPr/>
        </p:nvPicPr>
        <p:blipFill>
          <a:blip r:embed="rId2" cstate="print"/>
          <a:stretch>
            <a:fillRect/>
          </a:stretch>
        </p:blipFill>
        <p:spPr>
          <a:xfrm>
            <a:off x="762000" y="1600200"/>
            <a:ext cx="7924800" cy="4495800"/>
          </a:xfrm>
          <a:prstGeom prst="rect">
            <a:avLst/>
          </a:prstGeom>
        </p:spPr>
      </p:pic>
    </p:spTree>
    <p:extLst>
      <p:ext uri="{BB962C8B-B14F-4D97-AF65-F5344CB8AC3E}">
        <p14:creationId xmlns:p14="http://schemas.microsoft.com/office/powerpoint/2010/main" val="2921179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E56D26-BD4C-7A43-92E8-9E5A6D16884E}"/>
              </a:ext>
            </a:extLst>
          </p:cNvPr>
          <p:cNvSpPr>
            <a:spLocks noGrp="1"/>
          </p:cNvSpPr>
          <p:nvPr>
            <p:ph type="sldNum" sz="quarter" idx="12"/>
          </p:nvPr>
        </p:nvSpPr>
        <p:spPr/>
        <p:txBody>
          <a:bodyPr/>
          <a:lstStyle/>
          <a:p>
            <a:fld id="{19B12225-5612-419B-A8D5-4B8EEE4C217E}" type="slidenum">
              <a:rPr lang="en-US" smtClean="0"/>
              <a:pPr/>
              <a:t>46</a:t>
            </a:fld>
            <a:endParaRPr lang="en-US"/>
          </a:p>
        </p:txBody>
      </p:sp>
      <p:graphicFrame>
        <p:nvGraphicFramePr>
          <p:cNvPr id="8" name="Diagram 7">
            <a:extLst>
              <a:ext uri="{FF2B5EF4-FFF2-40B4-BE49-F238E27FC236}">
                <a16:creationId xmlns:a16="http://schemas.microsoft.com/office/drawing/2014/main" id="{71F0EBAF-1805-F14B-9090-2F419761BC53}"/>
              </a:ext>
            </a:extLst>
          </p:cNvPr>
          <p:cNvGraphicFramePr/>
          <p:nvPr>
            <p:extLst>
              <p:ext uri="{D42A27DB-BD31-4B8C-83A1-F6EECF244321}">
                <p14:modId xmlns:p14="http://schemas.microsoft.com/office/powerpoint/2010/main" val="794796658"/>
              </p:ext>
            </p:extLst>
          </p:nvPr>
        </p:nvGraphicFramePr>
        <p:xfrm>
          <a:off x="152400" y="152400"/>
          <a:ext cx="8610600" cy="289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4E133B60-CF1A-0649-8179-8D45EB8578C1}"/>
              </a:ext>
            </a:extLst>
          </p:cNvPr>
          <p:cNvPicPr>
            <a:picLocks noChangeAspect="1"/>
          </p:cNvPicPr>
          <p:nvPr/>
        </p:nvPicPr>
        <p:blipFill>
          <a:blip r:embed="rId7"/>
          <a:stretch>
            <a:fillRect/>
          </a:stretch>
        </p:blipFill>
        <p:spPr>
          <a:xfrm>
            <a:off x="205740" y="3200400"/>
            <a:ext cx="8732520" cy="3505200"/>
          </a:xfrm>
          <a:prstGeom prst="rect">
            <a:avLst/>
          </a:prstGeom>
          <a:solidFill>
            <a:schemeClr val="accent2">
              <a:lumMod val="20000"/>
              <a:lumOff val="80000"/>
            </a:schemeClr>
          </a:solidFill>
        </p:spPr>
      </p:pic>
    </p:spTree>
    <p:extLst>
      <p:ext uri="{BB962C8B-B14F-4D97-AF65-F5344CB8AC3E}">
        <p14:creationId xmlns:p14="http://schemas.microsoft.com/office/powerpoint/2010/main" val="166585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E34F53-AEB8-534E-AD5B-C16C97692CEA}"/>
              </a:ext>
            </a:extLst>
          </p:cNvPr>
          <p:cNvSpPr>
            <a:spLocks noGrp="1"/>
          </p:cNvSpPr>
          <p:nvPr>
            <p:ph type="sldNum" sz="quarter" idx="12"/>
          </p:nvPr>
        </p:nvSpPr>
        <p:spPr/>
        <p:txBody>
          <a:bodyPr/>
          <a:lstStyle/>
          <a:p>
            <a:fld id="{19B12225-5612-419B-A8D5-4B8EEE4C217E}" type="slidenum">
              <a:rPr lang="en-US" smtClean="0"/>
              <a:pPr/>
              <a:t>47</a:t>
            </a:fld>
            <a:endParaRPr lang="en-US"/>
          </a:p>
        </p:txBody>
      </p:sp>
      <p:pic>
        <p:nvPicPr>
          <p:cNvPr id="3074" name="Picture 2">
            <a:extLst>
              <a:ext uri="{FF2B5EF4-FFF2-40B4-BE49-F238E27FC236}">
                <a16:creationId xmlns:a16="http://schemas.microsoft.com/office/drawing/2014/main" id="{583E6881-66F0-8749-9944-678825B883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359"/>
          <a:stretch/>
        </p:blipFill>
        <p:spPr bwMode="auto">
          <a:xfrm>
            <a:off x="205740" y="304800"/>
            <a:ext cx="8686800" cy="6291580"/>
          </a:xfrm>
          <a:prstGeom prst="rect">
            <a:avLst/>
          </a:prstGeom>
          <a:solidFill>
            <a:schemeClr val="accent2">
              <a:lumMod val="20000"/>
              <a:lumOff val="80000"/>
            </a:schemeClr>
          </a:solidFill>
        </p:spPr>
      </p:pic>
    </p:spTree>
    <p:extLst>
      <p:ext uri="{BB962C8B-B14F-4D97-AF65-F5344CB8AC3E}">
        <p14:creationId xmlns:p14="http://schemas.microsoft.com/office/powerpoint/2010/main" val="14532508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Reservoir Sampling  -  Issues</a:t>
            </a:r>
          </a:p>
        </p:txBody>
      </p:sp>
      <p:sp>
        <p:nvSpPr>
          <p:cNvPr id="4" name="Slide Number Placeholder 3"/>
          <p:cNvSpPr>
            <a:spLocks noGrp="1"/>
          </p:cNvSpPr>
          <p:nvPr>
            <p:ph type="sldNum" sz="quarter" idx="12"/>
          </p:nvPr>
        </p:nvSpPr>
        <p:spPr/>
        <p:txBody>
          <a:bodyPr/>
          <a:lstStyle/>
          <a:p>
            <a:fld id="{19B12225-5612-419B-A8D5-4B8EEE4C217E}" type="slidenum">
              <a:rPr lang="en-US" smtClean="0"/>
              <a:pPr/>
              <a:t>48</a:t>
            </a:fld>
            <a:endParaRPr lang="en-US"/>
          </a:p>
        </p:txBody>
      </p:sp>
      <p:grpSp>
        <p:nvGrpSpPr>
          <p:cNvPr id="7" name="Group 4"/>
          <p:cNvGrpSpPr>
            <a:grpSpLocks noChangeAspect="1"/>
          </p:cNvGrpSpPr>
          <p:nvPr/>
        </p:nvGrpSpPr>
        <p:grpSpPr bwMode="auto">
          <a:xfrm>
            <a:off x="381000" y="1371599"/>
            <a:ext cx="8556625" cy="5029201"/>
            <a:chOff x="240" y="634"/>
            <a:chExt cx="5390" cy="3600"/>
          </a:xfrm>
          <a:effectLst>
            <a:outerShdw blurRad="50800" dist="50800" dir="5400000" algn="ctr" rotWithShape="0">
              <a:srgbClr val="000000">
                <a:alpha val="67000"/>
              </a:srgbClr>
            </a:outerShdw>
          </a:effectLst>
        </p:grpSpPr>
        <p:sp>
          <p:nvSpPr>
            <p:cNvPr id="8" name="AutoShape 3"/>
            <p:cNvSpPr>
              <a:spLocks noChangeAspect="1" noChangeArrowheads="1" noTextEdit="1"/>
            </p:cNvSpPr>
            <p:nvPr/>
          </p:nvSpPr>
          <p:spPr bwMode="auto">
            <a:xfrm>
              <a:off x="240" y="634"/>
              <a:ext cx="5390" cy="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512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 y="634"/>
              <a:ext cx="5397" cy="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595640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Reservoir Sampling -  Issues</a:t>
            </a:r>
          </a:p>
        </p:txBody>
      </p:sp>
      <p:sp>
        <p:nvSpPr>
          <p:cNvPr id="4" name="Slide Number Placeholder 3"/>
          <p:cNvSpPr>
            <a:spLocks noGrp="1"/>
          </p:cNvSpPr>
          <p:nvPr>
            <p:ph type="sldNum" sz="quarter" idx="12"/>
          </p:nvPr>
        </p:nvSpPr>
        <p:spPr/>
        <p:txBody>
          <a:bodyPr/>
          <a:lstStyle/>
          <a:p>
            <a:fld id="{19B12225-5612-419B-A8D5-4B8EEE4C217E}" type="slidenum">
              <a:rPr lang="en-US" smtClean="0"/>
              <a:pPr/>
              <a:t>49</a:t>
            </a:fld>
            <a:endParaRPr lang="en-US"/>
          </a:p>
        </p:txBody>
      </p:sp>
      <p:pic>
        <p:nvPicPr>
          <p:cNvPr id="5" name="Picture 4"/>
          <p:cNvPicPr>
            <a:picLocks noChangeAspect="1"/>
          </p:cNvPicPr>
          <p:nvPr/>
        </p:nvPicPr>
        <p:blipFill>
          <a:blip r:embed="rId2" cstate="print"/>
          <a:stretch>
            <a:fillRect/>
          </a:stretch>
        </p:blipFill>
        <p:spPr>
          <a:xfrm>
            <a:off x="228600" y="1143000"/>
            <a:ext cx="8458200" cy="5413717"/>
          </a:xfrm>
          <a:prstGeom prst="rect">
            <a:avLst/>
          </a:prstGeom>
        </p:spPr>
      </p:pic>
    </p:spTree>
    <p:extLst>
      <p:ext uri="{BB962C8B-B14F-4D97-AF65-F5344CB8AC3E}">
        <p14:creationId xmlns:p14="http://schemas.microsoft.com/office/powerpoint/2010/main" val="3734224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1F8C0-E0EC-CA42-B80F-C80C0582F8D1}"/>
              </a:ext>
            </a:extLst>
          </p:cNvPr>
          <p:cNvSpPr>
            <a:spLocks noGrp="1"/>
          </p:cNvSpPr>
          <p:nvPr>
            <p:ph type="title"/>
          </p:nvPr>
        </p:nvSpPr>
        <p:spPr>
          <a:xfrm>
            <a:off x="457200" y="1981200"/>
            <a:ext cx="8229600" cy="1981200"/>
          </a:xfrm>
        </p:spPr>
        <p:txBody>
          <a:bodyPr>
            <a:normAutofit fontScale="90000"/>
          </a:bodyPr>
          <a:lstStyle/>
          <a:p>
            <a:pPr algn="ctr"/>
            <a:r>
              <a:rPr lang="en-US" dirty="0">
                <a:solidFill>
                  <a:schemeClr val="accent6"/>
                </a:solidFill>
              </a:rPr>
              <a:t>Example DEBS Challenge </a:t>
            </a:r>
            <a:br>
              <a:rPr lang="en-US" dirty="0">
                <a:solidFill>
                  <a:schemeClr val="accent6"/>
                </a:solidFill>
              </a:rPr>
            </a:br>
            <a:r>
              <a:rPr lang="en-US" dirty="0">
                <a:solidFill>
                  <a:schemeClr val="accent6"/>
                </a:solidFill>
              </a:rPr>
              <a:t>– Soccer Analytics </a:t>
            </a:r>
            <a:br>
              <a:rPr lang="en-US" dirty="0">
                <a:solidFill>
                  <a:schemeClr val="accent6"/>
                </a:solidFill>
              </a:rPr>
            </a:br>
            <a:endParaRPr lang="en-US" dirty="0">
              <a:solidFill>
                <a:schemeClr val="accent6"/>
              </a:solidFill>
            </a:endParaRPr>
          </a:p>
        </p:txBody>
      </p:sp>
      <p:sp>
        <p:nvSpPr>
          <p:cNvPr id="3" name="Slide Number Placeholder 2">
            <a:extLst>
              <a:ext uri="{FF2B5EF4-FFF2-40B4-BE49-F238E27FC236}">
                <a16:creationId xmlns:a16="http://schemas.microsoft.com/office/drawing/2014/main" id="{D4AB87C1-AA82-8149-BC89-82838EBF332A}"/>
              </a:ext>
            </a:extLst>
          </p:cNvPr>
          <p:cNvSpPr>
            <a:spLocks noGrp="1"/>
          </p:cNvSpPr>
          <p:nvPr>
            <p:ph type="sldNum" sz="quarter" idx="12"/>
          </p:nvPr>
        </p:nvSpPr>
        <p:spPr/>
        <p:txBody>
          <a:bodyPr/>
          <a:lstStyle/>
          <a:p>
            <a:fld id="{19B12225-5612-419B-A8D5-4B8EEE4C217E}" type="slidenum">
              <a:rPr lang="en-US" smtClean="0"/>
              <a:pPr/>
              <a:t>5</a:t>
            </a:fld>
            <a:endParaRPr lang="en-US"/>
          </a:p>
        </p:txBody>
      </p:sp>
    </p:spTree>
    <p:extLst>
      <p:ext uri="{BB962C8B-B14F-4D97-AF65-F5344CB8AC3E}">
        <p14:creationId xmlns:p14="http://schemas.microsoft.com/office/powerpoint/2010/main" val="4152686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Solutions</a:t>
            </a:r>
          </a:p>
        </p:txBody>
      </p:sp>
      <p:sp>
        <p:nvSpPr>
          <p:cNvPr id="3" name="Slide Number Placeholder 2"/>
          <p:cNvSpPr>
            <a:spLocks noGrp="1"/>
          </p:cNvSpPr>
          <p:nvPr>
            <p:ph type="sldNum" sz="quarter" idx="12"/>
          </p:nvPr>
        </p:nvSpPr>
        <p:spPr/>
        <p:txBody>
          <a:bodyPr/>
          <a:lstStyle/>
          <a:p>
            <a:fld id="{19B12225-5612-419B-A8D5-4B8EEE4C217E}" type="slidenum">
              <a:rPr lang="en-US" smtClean="0"/>
              <a:pPr/>
              <a:t>50</a:t>
            </a:fld>
            <a:endParaRPr lang="en-US"/>
          </a:p>
        </p:txBody>
      </p:sp>
      <p:pic>
        <p:nvPicPr>
          <p:cNvPr id="4" name="Picture 3"/>
          <p:cNvPicPr>
            <a:picLocks noChangeAspect="1"/>
          </p:cNvPicPr>
          <p:nvPr/>
        </p:nvPicPr>
        <p:blipFill>
          <a:blip r:embed="rId2" cstate="print"/>
          <a:stretch>
            <a:fillRect/>
          </a:stretch>
        </p:blipFill>
        <p:spPr>
          <a:xfrm>
            <a:off x="304800" y="1173869"/>
            <a:ext cx="8382000" cy="5287501"/>
          </a:xfrm>
          <a:prstGeom prst="rect">
            <a:avLst/>
          </a:prstGeom>
        </p:spPr>
      </p:pic>
    </p:spTree>
    <p:extLst>
      <p:ext uri="{BB962C8B-B14F-4D97-AF65-F5344CB8AC3E}">
        <p14:creationId xmlns:p14="http://schemas.microsoft.com/office/powerpoint/2010/main" val="4044595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Biased Reservoir Sampling</a:t>
            </a:r>
          </a:p>
        </p:txBody>
      </p:sp>
      <p:sp>
        <p:nvSpPr>
          <p:cNvPr id="3" name="Slide Number Placeholder 2"/>
          <p:cNvSpPr>
            <a:spLocks noGrp="1"/>
          </p:cNvSpPr>
          <p:nvPr>
            <p:ph type="sldNum" sz="quarter" idx="12"/>
          </p:nvPr>
        </p:nvSpPr>
        <p:spPr/>
        <p:txBody>
          <a:bodyPr/>
          <a:lstStyle/>
          <a:p>
            <a:fld id="{19B12225-5612-419B-A8D5-4B8EEE4C217E}" type="slidenum">
              <a:rPr lang="en-US" smtClean="0"/>
              <a:pPr/>
              <a:t>51</a:t>
            </a:fld>
            <a:endParaRPr lang="en-US"/>
          </a:p>
        </p:txBody>
      </p:sp>
      <p:pic>
        <p:nvPicPr>
          <p:cNvPr id="4" name="Picture 3"/>
          <p:cNvPicPr>
            <a:picLocks noChangeAspect="1"/>
          </p:cNvPicPr>
          <p:nvPr/>
        </p:nvPicPr>
        <p:blipFill>
          <a:blip r:embed="rId2" cstate="print"/>
          <a:stretch>
            <a:fillRect/>
          </a:stretch>
        </p:blipFill>
        <p:spPr>
          <a:xfrm>
            <a:off x="457200" y="1143000"/>
            <a:ext cx="8381999" cy="5400001"/>
          </a:xfrm>
          <a:prstGeom prst="rect">
            <a:avLst/>
          </a:prstGeom>
        </p:spPr>
      </p:pic>
    </p:spTree>
    <p:extLst>
      <p:ext uri="{BB962C8B-B14F-4D97-AF65-F5344CB8AC3E}">
        <p14:creationId xmlns:p14="http://schemas.microsoft.com/office/powerpoint/2010/main" val="2602599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t>Biased Reservoir Sampling</a:t>
            </a:r>
            <a:endParaRPr lang="en-US" dirty="0"/>
          </a:p>
        </p:txBody>
      </p:sp>
      <p:sp>
        <p:nvSpPr>
          <p:cNvPr id="5" name="Content Placeholder 4"/>
          <p:cNvSpPr>
            <a:spLocks noGrp="1"/>
          </p:cNvSpPr>
          <p:nvPr>
            <p:ph idx="1"/>
          </p:nvPr>
        </p:nvSpPr>
        <p:spPr/>
        <p:txBody>
          <a:bodyPr/>
          <a:lstStyle/>
          <a:p>
            <a:r>
              <a:rPr lang="en-IN" dirty="0"/>
              <a:t>A bias function to regulate the sampling from the stream. </a:t>
            </a:r>
          </a:p>
          <a:p>
            <a:r>
              <a:rPr lang="en-IN" dirty="0"/>
              <a:t>This bias gives  a higher probability of selecting data points from recent parts of the stream as compared to distant past. </a:t>
            </a:r>
          </a:p>
          <a:p>
            <a:r>
              <a:rPr lang="en-IN" dirty="0"/>
              <a:t>This bias function is quite effective since it regulates the sampling in a smooth way so that queries over recent horizons are more accurately resolved. </a:t>
            </a:r>
            <a:endParaRPr lang="en-US" dirty="0"/>
          </a:p>
          <a:p>
            <a:endParaRPr lang="en-US" dirty="0"/>
          </a:p>
        </p:txBody>
      </p:sp>
      <p:sp>
        <p:nvSpPr>
          <p:cNvPr id="3" name="Slide Number Placeholder 2"/>
          <p:cNvSpPr>
            <a:spLocks noGrp="1"/>
          </p:cNvSpPr>
          <p:nvPr>
            <p:ph type="sldNum" sz="quarter" idx="12"/>
          </p:nvPr>
        </p:nvSpPr>
        <p:spPr/>
        <p:txBody>
          <a:bodyPr/>
          <a:lstStyle/>
          <a:p>
            <a:fld id="{19B12225-5612-419B-A8D5-4B8EEE4C217E}" type="slidenum">
              <a:rPr lang="en-US" smtClean="0"/>
              <a:pPr/>
              <a:t>52</a:t>
            </a:fld>
            <a:endParaRPr lang="en-US"/>
          </a:p>
        </p:txBody>
      </p:sp>
    </p:spTree>
    <p:extLst>
      <p:ext uri="{BB962C8B-B14F-4D97-AF65-F5344CB8AC3E}">
        <p14:creationId xmlns:p14="http://schemas.microsoft.com/office/powerpoint/2010/main" val="4026885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Concise Sampling</a:t>
            </a:r>
          </a:p>
        </p:txBody>
      </p:sp>
      <p:sp>
        <p:nvSpPr>
          <p:cNvPr id="3" name="Content Placeholder 2"/>
          <p:cNvSpPr>
            <a:spLocks noGrp="1"/>
          </p:cNvSpPr>
          <p:nvPr>
            <p:ph idx="1"/>
          </p:nvPr>
        </p:nvSpPr>
        <p:spPr>
          <a:xfrm>
            <a:off x="457200" y="1219200"/>
            <a:ext cx="8229600" cy="5334001"/>
          </a:xfrm>
        </p:spPr>
        <p:txBody>
          <a:bodyPr>
            <a:normAutofit fontScale="92500" lnSpcReduction="20000"/>
          </a:bodyPr>
          <a:lstStyle/>
          <a:p>
            <a:r>
              <a:rPr lang="en-US" dirty="0"/>
              <a:t>Note that the size of the reservoir is sometimes restricted by the available main memory. </a:t>
            </a:r>
          </a:p>
          <a:p>
            <a:r>
              <a:rPr lang="en-US" dirty="0"/>
              <a:t>The method of concise sampling exploits the fact that the number of distinct values of an attribute is often signiﬁcantly smaller than the size of the data stream.</a:t>
            </a:r>
          </a:p>
          <a:p>
            <a:r>
              <a:rPr lang="en-US" dirty="0"/>
              <a:t>The sample is maintained as a set S of &lt;value, count&gt; pairs. </a:t>
            </a:r>
          </a:p>
          <a:p>
            <a:r>
              <a:rPr lang="en-US" dirty="0"/>
              <a:t>For those pairs in which the value of count is one, we do not maintain the count explicitly, but we maintain the value as a singleton. </a:t>
            </a:r>
          </a:p>
          <a:p>
            <a:r>
              <a:rPr lang="en-US" dirty="0"/>
              <a:t>The number of elements in this representation is referred to as the footprint</a:t>
            </a:r>
          </a:p>
        </p:txBody>
      </p:sp>
      <p:sp>
        <p:nvSpPr>
          <p:cNvPr id="4" name="Slide Number Placeholder 3"/>
          <p:cNvSpPr>
            <a:spLocks noGrp="1"/>
          </p:cNvSpPr>
          <p:nvPr>
            <p:ph type="sldNum" sz="quarter" idx="12"/>
          </p:nvPr>
        </p:nvSpPr>
        <p:spPr/>
        <p:txBody>
          <a:bodyPr/>
          <a:lstStyle/>
          <a:p>
            <a:fld id="{19B12225-5612-419B-A8D5-4B8EEE4C217E}" type="slidenum">
              <a:rPr lang="en-US" smtClean="0"/>
              <a:pPr/>
              <a:t>53</a:t>
            </a:fld>
            <a:endParaRPr lang="en-US"/>
          </a:p>
        </p:txBody>
      </p:sp>
    </p:spTree>
    <p:extLst>
      <p:ext uri="{BB962C8B-B14F-4D97-AF65-F5344CB8AC3E}">
        <p14:creationId xmlns:p14="http://schemas.microsoft.com/office/powerpoint/2010/main" val="30416664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Concise Sampling</a:t>
            </a:r>
          </a:p>
        </p:txBody>
      </p:sp>
      <p:sp>
        <p:nvSpPr>
          <p:cNvPr id="3" name="Content Placeholder 2"/>
          <p:cNvSpPr>
            <a:spLocks noGrp="1"/>
          </p:cNvSpPr>
          <p:nvPr>
            <p:ph idx="1"/>
          </p:nvPr>
        </p:nvSpPr>
        <p:spPr>
          <a:xfrm>
            <a:off x="381000" y="1143000"/>
            <a:ext cx="8305800" cy="5334000"/>
          </a:xfrm>
        </p:spPr>
        <p:txBody>
          <a:bodyPr/>
          <a:lstStyle/>
          <a:p>
            <a:r>
              <a:rPr lang="en-US" dirty="0"/>
              <a:t>Duplicates in sample S stored as &lt;value, count&gt; pairs (thus, potentially boosting actual sample size)</a:t>
            </a:r>
          </a:p>
          <a:p>
            <a:pPr lvl="1"/>
            <a:r>
              <a:rPr lang="en-US" dirty="0"/>
              <a:t>Add each new element to S with probability 1/T (simply increment count if element already in S)</a:t>
            </a:r>
          </a:p>
          <a:p>
            <a:pPr lvl="1"/>
            <a:r>
              <a:rPr lang="en-US" dirty="0"/>
              <a:t>If sample size exceeds M</a:t>
            </a:r>
          </a:p>
          <a:p>
            <a:pPr lvl="2"/>
            <a:r>
              <a:rPr lang="en-US" dirty="0"/>
              <a:t>Select new threshold T’ &gt; T</a:t>
            </a:r>
          </a:p>
          <a:p>
            <a:pPr lvl="2"/>
            <a:r>
              <a:rPr lang="en-US" dirty="0"/>
              <a:t>Evict each element (decrement count) from S with probability 1-T/T’</a:t>
            </a:r>
          </a:p>
          <a:p>
            <a:pPr lvl="1"/>
            <a:r>
              <a:rPr lang="en-US" dirty="0"/>
              <a:t>Add subsequent elements to S with probability 1/T’</a:t>
            </a:r>
          </a:p>
          <a:p>
            <a:endParaRPr lang="en-US" dirty="0"/>
          </a:p>
        </p:txBody>
      </p:sp>
      <p:sp>
        <p:nvSpPr>
          <p:cNvPr id="4" name="Slide Number Placeholder 3"/>
          <p:cNvSpPr>
            <a:spLocks noGrp="1"/>
          </p:cNvSpPr>
          <p:nvPr>
            <p:ph type="sldNum" sz="quarter" idx="12"/>
          </p:nvPr>
        </p:nvSpPr>
        <p:spPr/>
        <p:txBody>
          <a:bodyPr/>
          <a:lstStyle/>
          <a:p>
            <a:fld id="{19B12225-5612-419B-A8D5-4B8EEE4C217E}" type="slidenum">
              <a:rPr lang="en-US" smtClean="0">
                <a:solidFill>
                  <a:prstClr val="black">
                    <a:tint val="95000"/>
                  </a:prstClr>
                </a:solidFill>
              </a:rPr>
              <a:pPr/>
              <a:t>54</a:t>
            </a:fld>
            <a:endParaRPr lang="en-US">
              <a:solidFill>
                <a:prstClr val="black">
                  <a:tint val="95000"/>
                </a:prstClr>
              </a:solidFill>
            </a:endParaRPr>
          </a:p>
        </p:txBody>
      </p:sp>
    </p:spTree>
    <p:extLst>
      <p:ext uri="{BB962C8B-B14F-4D97-AF65-F5344CB8AC3E}">
        <p14:creationId xmlns:p14="http://schemas.microsoft.com/office/powerpoint/2010/main" val="1598705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14A66ED-12D8-45F9-9B5D-55FCB8100534}" type="slidenum">
              <a:rPr lang="en-US" altLang="en-US"/>
              <a:pPr/>
              <a:t>55</a:t>
            </a:fld>
            <a:endParaRPr lang="en-US" altLang="en-US"/>
          </a:p>
        </p:txBody>
      </p:sp>
      <p:sp>
        <p:nvSpPr>
          <p:cNvPr id="13314" name="Rectangle 2"/>
          <p:cNvSpPr>
            <a:spLocks noGrp="1" noChangeArrowheads="1"/>
          </p:cNvSpPr>
          <p:nvPr>
            <p:ph type="title"/>
          </p:nvPr>
        </p:nvSpPr>
        <p:spPr/>
        <p:txBody>
          <a:bodyPr/>
          <a:lstStyle/>
          <a:p>
            <a:r>
              <a:rPr lang="en-US" altLang="en-US"/>
              <a:t>Concise-Sampling Example</a:t>
            </a:r>
          </a:p>
        </p:txBody>
      </p:sp>
      <p:sp>
        <p:nvSpPr>
          <p:cNvPr id="13315" name="Rectangle 3"/>
          <p:cNvSpPr>
            <a:spLocks noGrp="1" noChangeArrowheads="1"/>
          </p:cNvSpPr>
          <p:nvPr>
            <p:ph type="body" idx="1"/>
          </p:nvPr>
        </p:nvSpPr>
        <p:spPr>
          <a:xfrm>
            <a:off x="228600" y="1371600"/>
            <a:ext cx="8610600" cy="5105400"/>
          </a:xfrm>
        </p:spPr>
        <p:txBody>
          <a:bodyPr>
            <a:normAutofit/>
          </a:bodyPr>
          <a:lstStyle/>
          <a:p>
            <a:pPr marL="412750" indent="-412750">
              <a:lnSpc>
                <a:spcPct val="90000"/>
              </a:lnSpc>
            </a:pPr>
            <a:r>
              <a:rPr lang="en-US" altLang="en-US" sz="2800" b="1" dirty="0"/>
              <a:t>Dataset </a:t>
            </a:r>
          </a:p>
          <a:p>
            <a:pPr marL="828675" lvl="1" indent="-371475">
              <a:lnSpc>
                <a:spcPct val="90000"/>
              </a:lnSpc>
            </a:pPr>
            <a:r>
              <a:rPr lang="en-US" altLang="en-US" sz="2400" i="1" dirty="0"/>
              <a:t>D </a:t>
            </a:r>
            <a:r>
              <a:rPr lang="en-US" altLang="en-US" sz="2400" dirty="0"/>
              <a:t> = { a, a, a, b, b, b }</a:t>
            </a:r>
          </a:p>
          <a:p>
            <a:pPr marL="412750" indent="-412750">
              <a:lnSpc>
                <a:spcPct val="90000"/>
              </a:lnSpc>
            </a:pPr>
            <a:r>
              <a:rPr lang="en-US" altLang="en-US" sz="2800" b="1" dirty="0"/>
              <a:t>Footprint</a:t>
            </a:r>
          </a:p>
          <a:p>
            <a:pPr marL="828675" lvl="1" indent="-371475">
              <a:lnSpc>
                <a:spcPct val="90000"/>
              </a:lnSpc>
            </a:pPr>
            <a:r>
              <a:rPr lang="en-US" altLang="en-US" sz="2400" i="1" dirty="0"/>
              <a:t>F </a:t>
            </a:r>
            <a:r>
              <a:rPr lang="en-US" altLang="en-US" sz="2400" dirty="0"/>
              <a:t>= one &lt;value, #&gt; pair</a:t>
            </a:r>
          </a:p>
          <a:p>
            <a:pPr marL="412750" indent="-412750">
              <a:lnSpc>
                <a:spcPct val="90000"/>
              </a:lnSpc>
            </a:pPr>
            <a:r>
              <a:rPr lang="en-US" altLang="en-US" sz="2800" b="1" dirty="0"/>
              <a:t>Three (possible) samples of size = 3</a:t>
            </a:r>
          </a:p>
          <a:p>
            <a:pPr marL="828675" lvl="1" indent="-371475">
              <a:lnSpc>
                <a:spcPct val="90000"/>
              </a:lnSpc>
            </a:pPr>
            <a:r>
              <a:rPr lang="en-US" altLang="en-US" sz="2400" i="1" dirty="0"/>
              <a:t>S</a:t>
            </a:r>
            <a:r>
              <a:rPr lang="en-US" altLang="en-US" sz="2400" i="1" baseline="-25000" dirty="0"/>
              <a:t>1</a:t>
            </a:r>
            <a:r>
              <a:rPr lang="en-US" altLang="en-US" sz="2400" dirty="0"/>
              <a:t> = { a, a, a }, </a:t>
            </a:r>
            <a:r>
              <a:rPr lang="en-US" altLang="en-US" sz="2400" i="1" dirty="0"/>
              <a:t>S</a:t>
            </a:r>
            <a:r>
              <a:rPr lang="en-US" altLang="en-US" sz="2400" i="1" baseline="-25000" dirty="0"/>
              <a:t>2</a:t>
            </a:r>
            <a:r>
              <a:rPr lang="en-US" altLang="en-US" sz="2400" dirty="0"/>
              <a:t> = { b, b, b }, </a:t>
            </a:r>
            <a:r>
              <a:rPr lang="en-US" altLang="en-US" sz="2400" i="1" dirty="0"/>
              <a:t>S</a:t>
            </a:r>
            <a:r>
              <a:rPr lang="en-US" altLang="en-US" sz="2400" i="1" baseline="-25000" dirty="0"/>
              <a:t>3</a:t>
            </a:r>
            <a:r>
              <a:rPr lang="en-US" altLang="en-US" sz="2400" dirty="0"/>
              <a:t> = { a, a, b }.</a:t>
            </a:r>
          </a:p>
          <a:p>
            <a:pPr marL="828675" lvl="1" indent="-371475">
              <a:lnSpc>
                <a:spcPct val="90000"/>
              </a:lnSpc>
            </a:pPr>
            <a:r>
              <a:rPr lang="en-US" altLang="en-US" sz="2400" i="1" dirty="0"/>
              <a:t>S</a:t>
            </a:r>
            <a:r>
              <a:rPr lang="en-US" altLang="en-US" sz="2400" i="1" baseline="-25000" dirty="0"/>
              <a:t>1</a:t>
            </a:r>
            <a:r>
              <a:rPr lang="en-US" altLang="en-US" sz="2400" dirty="0"/>
              <a:t> = {&lt;a,3&gt;}, </a:t>
            </a:r>
            <a:r>
              <a:rPr lang="en-US" altLang="en-US" sz="2400" i="1" dirty="0"/>
              <a:t>S</a:t>
            </a:r>
            <a:r>
              <a:rPr lang="en-US" altLang="en-US" sz="2400" i="1" baseline="-25000" dirty="0"/>
              <a:t>2</a:t>
            </a:r>
            <a:r>
              <a:rPr lang="en-US" altLang="en-US" sz="2400" dirty="0"/>
              <a:t> = {&lt;b,3&gt;}, </a:t>
            </a:r>
            <a:r>
              <a:rPr lang="en-US" altLang="en-US" sz="2400" i="1" dirty="0"/>
              <a:t>S</a:t>
            </a:r>
            <a:r>
              <a:rPr lang="en-US" altLang="en-US" sz="2400" i="1" baseline="-25000" dirty="0"/>
              <a:t>3</a:t>
            </a:r>
            <a:r>
              <a:rPr lang="en-US" altLang="en-US" sz="2400" dirty="0"/>
              <a:t> = {&lt;a,2&gt;,&lt;b,1&gt;}.</a:t>
            </a:r>
          </a:p>
          <a:p>
            <a:pPr marL="412750" indent="-412750">
              <a:lnSpc>
                <a:spcPct val="90000"/>
              </a:lnSpc>
            </a:pPr>
            <a:r>
              <a:rPr lang="en-US" altLang="en-US" sz="2800" b="1" dirty="0"/>
              <a:t>Three samples should have with equal likelihood</a:t>
            </a:r>
            <a:r>
              <a:rPr lang="en-US" altLang="en-US" sz="2800" dirty="0"/>
              <a:t> </a:t>
            </a:r>
            <a:endParaRPr lang="en-US" altLang="en-US" sz="2800" b="1" dirty="0"/>
          </a:p>
          <a:p>
            <a:pPr marL="828675" lvl="1" indent="-371475">
              <a:lnSpc>
                <a:spcPct val="90000"/>
              </a:lnSpc>
            </a:pPr>
            <a:r>
              <a:rPr lang="en-US" altLang="en-US" sz="2400" dirty="0"/>
              <a:t>But </a:t>
            </a:r>
            <a:r>
              <a:rPr lang="en-US" altLang="en-US" sz="2400" dirty="0" err="1"/>
              <a:t>Prob</a:t>
            </a:r>
            <a:r>
              <a:rPr lang="en-US" altLang="en-US" sz="2400" dirty="0"/>
              <a:t>(</a:t>
            </a:r>
            <a:r>
              <a:rPr lang="en-US" altLang="en-US" sz="2400" i="1" dirty="0"/>
              <a:t>S</a:t>
            </a:r>
            <a:r>
              <a:rPr lang="en-US" altLang="en-US" sz="2400" i="1" baseline="-25000" dirty="0"/>
              <a:t>1</a:t>
            </a:r>
            <a:r>
              <a:rPr lang="en-US" altLang="en-US" sz="2400" dirty="0"/>
              <a:t>) = </a:t>
            </a:r>
            <a:r>
              <a:rPr lang="en-US" altLang="en-US" sz="2400" dirty="0" err="1"/>
              <a:t>Prob</a:t>
            </a:r>
            <a:r>
              <a:rPr lang="en-US" altLang="en-US" sz="2400" dirty="0"/>
              <a:t>(</a:t>
            </a:r>
            <a:r>
              <a:rPr lang="en-US" altLang="en-US" sz="2400" i="1" dirty="0"/>
              <a:t>S</a:t>
            </a:r>
            <a:r>
              <a:rPr lang="en-US" altLang="en-US" sz="2400" i="1" baseline="-25000" dirty="0"/>
              <a:t>2</a:t>
            </a:r>
            <a:r>
              <a:rPr lang="en-US" altLang="en-US" sz="2400" dirty="0"/>
              <a:t>)  &gt;  0 and  </a:t>
            </a:r>
            <a:r>
              <a:rPr lang="en-US" altLang="en-US" sz="2400" dirty="0" err="1"/>
              <a:t>Prob</a:t>
            </a:r>
            <a:r>
              <a:rPr lang="en-US" altLang="en-US" sz="2400" dirty="0"/>
              <a:t>(</a:t>
            </a:r>
            <a:r>
              <a:rPr lang="en-US" altLang="en-US" sz="2400" i="1" dirty="0"/>
              <a:t>S</a:t>
            </a:r>
            <a:r>
              <a:rPr lang="en-US" altLang="en-US" sz="2400" i="1" baseline="-25000" dirty="0"/>
              <a:t>3</a:t>
            </a:r>
            <a:r>
              <a:rPr lang="en-US" altLang="en-US" sz="2400" dirty="0"/>
              <a:t>) = 0</a:t>
            </a:r>
          </a:p>
          <a:p>
            <a:pPr marL="412750" indent="-412750">
              <a:lnSpc>
                <a:spcPct val="90000"/>
              </a:lnSpc>
            </a:pPr>
            <a:r>
              <a:rPr lang="en-US" altLang="en-US" sz="2800" b="1" dirty="0"/>
              <a:t>In general:</a:t>
            </a:r>
          </a:p>
          <a:p>
            <a:pPr marL="828675" lvl="1" indent="-371475">
              <a:lnSpc>
                <a:spcPct val="90000"/>
              </a:lnSpc>
            </a:pPr>
            <a:r>
              <a:rPr lang="en-US" altLang="en-US" sz="2400" dirty="0"/>
              <a:t>Concise sampling under-represents ‘rare’ population elements</a:t>
            </a:r>
            <a:endParaRPr lang="en-US" altLang="en-US" sz="2400" i="1" dirty="0"/>
          </a:p>
        </p:txBody>
      </p:sp>
    </p:spTree>
    <p:extLst>
      <p:ext uri="{BB962C8B-B14F-4D97-AF65-F5344CB8AC3E}">
        <p14:creationId xmlns:p14="http://schemas.microsoft.com/office/powerpoint/2010/main" val="1069813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Algorithm</a:t>
            </a:r>
          </a:p>
        </p:txBody>
      </p:sp>
      <p:sp>
        <p:nvSpPr>
          <p:cNvPr id="3" name="Content Placeholder 2"/>
          <p:cNvSpPr>
            <a:spLocks noGrp="1"/>
          </p:cNvSpPr>
          <p:nvPr>
            <p:ph idx="1"/>
          </p:nvPr>
        </p:nvSpPr>
        <p:spPr>
          <a:xfrm>
            <a:off x="152400" y="1066800"/>
            <a:ext cx="8839200" cy="5562601"/>
          </a:xfrm>
        </p:spPr>
        <p:txBody>
          <a:bodyPr>
            <a:noAutofit/>
          </a:bodyPr>
          <a:lstStyle/>
          <a:p>
            <a:pPr lvl="0"/>
            <a:r>
              <a:rPr lang="en-US" sz="2500" i="1" dirty="0">
                <a:solidFill>
                  <a:srgbClr val="FF0000"/>
                </a:solidFill>
              </a:rPr>
              <a:t>threshold parameter </a:t>
            </a:r>
            <a:r>
              <a:rPr lang="el-GR" sz="2500" dirty="0"/>
              <a:t>τ</a:t>
            </a:r>
            <a:r>
              <a:rPr lang="en-US" sz="2500" dirty="0"/>
              <a:t>  - probability of successive sampling from the stream; As the points arrive, we add to sample with 1/</a:t>
            </a:r>
            <a:r>
              <a:rPr lang="el-GR" sz="2500" dirty="0"/>
              <a:t> τ</a:t>
            </a:r>
            <a:r>
              <a:rPr lang="en-US" sz="2500" dirty="0"/>
              <a:t> if the corresponding value count pair is already included in the set </a:t>
            </a:r>
            <a:r>
              <a:rPr lang="en-US" sz="2500" i="1" dirty="0"/>
              <a:t>S</a:t>
            </a:r>
            <a:r>
              <a:rPr lang="en-US" sz="2500" dirty="0"/>
              <a:t>, the footprint size does not increase. </a:t>
            </a:r>
          </a:p>
          <a:p>
            <a:pPr lvl="0"/>
            <a:r>
              <a:rPr lang="en-US" sz="2500" dirty="0"/>
              <a:t>if not or exists as a singleton then the foot</a:t>
            </a:r>
            <a:r>
              <a:rPr lang="en-US" sz="2500" strike="sngStrike" dirty="0"/>
              <a:t> </a:t>
            </a:r>
            <a:r>
              <a:rPr lang="en-US" sz="2500" dirty="0"/>
              <a:t>print increases by 1. </a:t>
            </a:r>
          </a:p>
          <a:p>
            <a:pPr lvl="0"/>
            <a:r>
              <a:rPr lang="en-US" sz="2500" dirty="0"/>
              <a:t>May potentially require the removal of an element from sample S</a:t>
            </a:r>
          </a:p>
          <a:p>
            <a:pPr lvl="0"/>
            <a:r>
              <a:rPr lang="en-US" sz="2500" dirty="0"/>
              <a:t>Pick a new (higher) value of the threshold </a:t>
            </a:r>
            <a:r>
              <a:rPr lang="en-US" sz="2500" u="sng" dirty="0"/>
              <a:t>τ′</a:t>
            </a:r>
            <a:r>
              <a:rPr lang="en-US" sz="2500" dirty="0"/>
              <a:t>, and apply this threshold to the footprint in repeated passes.</a:t>
            </a:r>
          </a:p>
          <a:p>
            <a:r>
              <a:rPr lang="en-US" sz="2500" dirty="0"/>
              <a:t> In each pass, we reduce the count of a value with probability    </a:t>
            </a:r>
            <a:r>
              <a:rPr lang="el-GR" sz="2500" dirty="0"/>
              <a:t>(τ/ τ′), </a:t>
            </a:r>
            <a:r>
              <a:rPr lang="en-US" sz="2500" dirty="0"/>
              <a:t>until at least one value-count pair reverts to a singleton or a singleton is removed. </a:t>
            </a:r>
          </a:p>
          <a:p>
            <a:pPr lvl="0"/>
            <a:r>
              <a:rPr lang="en-US" sz="2500" dirty="0"/>
              <a:t>Subsequent points from the stream are sampled with probability (1/ τ′)</a:t>
            </a:r>
          </a:p>
          <a:p>
            <a:endParaRPr lang="en-US" sz="2500" dirty="0"/>
          </a:p>
        </p:txBody>
      </p:sp>
      <p:sp>
        <p:nvSpPr>
          <p:cNvPr id="4" name="Slide Number Placeholder 3"/>
          <p:cNvSpPr>
            <a:spLocks noGrp="1"/>
          </p:cNvSpPr>
          <p:nvPr>
            <p:ph type="sldNum" sz="quarter" idx="12"/>
          </p:nvPr>
        </p:nvSpPr>
        <p:spPr/>
        <p:txBody>
          <a:bodyPr/>
          <a:lstStyle/>
          <a:p>
            <a:fld id="{19B12225-5612-419B-A8D5-4B8EEE4C217E}" type="slidenum">
              <a:rPr lang="en-US" smtClean="0">
                <a:solidFill>
                  <a:prstClr val="black">
                    <a:tint val="95000"/>
                  </a:prstClr>
                </a:solidFill>
              </a:rPr>
              <a:pPr/>
              <a:t>56</a:t>
            </a:fld>
            <a:endParaRPr lang="en-US">
              <a:solidFill>
                <a:prstClr val="black">
                  <a:tint val="95000"/>
                </a:prstClr>
              </a:solidFill>
            </a:endParaRPr>
          </a:p>
        </p:txBody>
      </p:sp>
    </p:spTree>
    <p:extLst>
      <p:ext uri="{BB962C8B-B14F-4D97-AF65-F5344CB8AC3E}">
        <p14:creationId xmlns:p14="http://schemas.microsoft.com/office/powerpoint/2010/main" val="32563665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A18EF9-3F30-0B4A-A659-2289F1FEE2A3}"/>
              </a:ext>
            </a:extLst>
          </p:cNvPr>
          <p:cNvSpPr>
            <a:spLocks noGrp="1"/>
          </p:cNvSpPr>
          <p:nvPr>
            <p:ph type="sldNum" sz="quarter" idx="12"/>
          </p:nvPr>
        </p:nvSpPr>
        <p:spPr/>
        <p:txBody>
          <a:bodyPr/>
          <a:lstStyle/>
          <a:p>
            <a:fld id="{19B12225-5612-419B-A8D5-4B8EEE4C217E}" type="slidenum">
              <a:rPr lang="en-US" smtClean="0">
                <a:solidFill>
                  <a:prstClr val="black">
                    <a:tint val="95000"/>
                  </a:prstClr>
                </a:solidFill>
              </a:rPr>
              <a:pPr/>
              <a:t>57</a:t>
            </a:fld>
            <a:endParaRPr lang="en-US">
              <a:solidFill>
                <a:prstClr val="black">
                  <a:tint val="95000"/>
                </a:prstClr>
              </a:solidFill>
            </a:endParaRPr>
          </a:p>
        </p:txBody>
      </p:sp>
      <p:pic>
        <p:nvPicPr>
          <p:cNvPr id="3" name="Picture 2">
            <a:extLst>
              <a:ext uri="{FF2B5EF4-FFF2-40B4-BE49-F238E27FC236}">
                <a16:creationId xmlns:a16="http://schemas.microsoft.com/office/drawing/2014/main" id="{E41F8B23-4D49-8045-92DC-895AB3114A50}"/>
              </a:ext>
            </a:extLst>
          </p:cNvPr>
          <p:cNvPicPr>
            <a:picLocks noChangeAspect="1"/>
          </p:cNvPicPr>
          <p:nvPr/>
        </p:nvPicPr>
        <p:blipFill>
          <a:blip r:embed="rId2"/>
          <a:stretch>
            <a:fillRect/>
          </a:stretch>
        </p:blipFill>
        <p:spPr>
          <a:xfrm>
            <a:off x="82550" y="101600"/>
            <a:ext cx="8756650" cy="6654800"/>
          </a:xfrm>
          <a:prstGeom prst="rect">
            <a:avLst/>
          </a:prstGeom>
        </p:spPr>
      </p:pic>
    </p:spTree>
    <p:extLst>
      <p:ext uri="{BB962C8B-B14F-4D97-AF65-F5344CB8AC3E}">
        <p14:creationId xmlns:p14="http://schemas.microsoft.com/office/powerpoint/2010/main" val="29635144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F7F02F-0B01-AF46-99F9-943C3D647723}"/>
              </a:ext>
            </a:extLst>
          </p:cNvPr>
          <p:cNvSpPr>
            <a:spLocks noGrp="1"/>
          </p:cNvSpPr>
          <p:nvPr>
            <p:ph type="sldNum" sz="quarter" idx="12"/>
          </p:nvPr>
        </p:nvSpPr>
        <p:spPr/>
        <p:txBody>
          <a:bodyPr/>
          <a:lstStyle/>
          <a:p>
            <a:fld id="{19B12225-5612-419B-A8D5-4B8EEE4C217E}" type="slidenum">
              <a:rPr lang="en-US" smtClean="0">
                <a:solidFill>
                  <a:prstClr val="black">
                    <a:tint val="95000"/>
                  </a:prstClr>
                </a:solidFill>
              </a:rPr>
              <a:pPr/>
              <a:t>58</a:t>
            </a:fld>
            <a:endParaRPr lang="en-US">
              <a:solidFill>
                <a:prstClr val="black">
                  <a:tint val="95000"/>
                </a:prstClr>
              </a:solidFill>
            </a:endParaRPr>
          </a:p>
        </p:txBody>
      </p:sp>
      <p:pic>
        <p:nvPicPr>
          <p:cNvPr id="3" name="Picture 2">
            <a:extLst>
              <a:ext uri="{FF2B5EF4-FFF2-40B4-BE49-F238E27FC236}">
                <a16:creationId xmlns:a16="http://schemas.microsoft.com/office/drawing/2014/main" id="{2571B0A3-FAB6-374D-8CC1-CC8358001FF8}"/>
              </a:ext>
            </a:extLst>
          </p:cNvPr>
          <p:cNvPicPr>
            <a:picLocks noChangeAspect="1"/>
          </p:cNvPicPr>
          <p:nvPr/>
        </p:nvPicPr>
        <p:blipFill>
          <a:blip r:embed="rId2"/>
          <a:stretch>
            <a:fillRect/>
          </a:stretch>
        </p:blipFill>
        <p:spPr>
          <a:xfrm>
            <a:off x="76200" y="457200"/>
            <a:ext cx="8686800" cy="5943600"/>
          </a:xfrm>
          <a:prstGeom prst="rect">
            <a:avLst/>
          </a:prstGeom>
        </p:spPr>
      </p:pic>
    </p:spTree>
    <p:extLst>
      <p:ext uri="{BB962C8B-B14F-4D97-AF65-F5344CB8AC3E}">
        <p14:creationId xmlns:p14="http://schemas.microsoft.com/office/powerpoint/2010/main" val="3618432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86000"/>
            <a:ext cx="8077200" cy="1673352"/>
          </a:xfrm>
        </p:spPr>
        <p:txBody>
          <a:bodyPr/>
          <a:lstStyle/>
          <a:p>
            <a:pPr algn="ctr"/>
            <a:r>
              <a:rPr lang="en-US" dirty="0"/>
              <a:t>Filtering  data </a:t>
            </a:r>
            <a:br>
              <a:rPr lang="en-US" dirty="0"/>
            </a:br>
            <a:endParaRPr lang="en-US" dirty="0"/>
          </a:p>
        </p:txBody>
      </p:sp>
    </p:spTree>
    <p:extLst>
      <p:ext uri="{BB962C8B-B14F-4D97-AF65-F5344CB8AC3E}">
        <p14:creationId xmlns:p14="http://schemas.microsoft.com/office/powerpoint/2010/main" val="1014156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D595C-6825-0048-AEE9-8CC49EC759FA}"/>
              </a:ext>
            </a:extLst>
          </p:cNvPr>
          <p:cNvSpPr>
            <a:spLocks noGrp="1"/>
          </p:cNvSpPr>
          <p:nvPr>
            <p:ph type="title"/>
          </p:nvPr>
        </p:nvSpPr>
        <p:spPr>
          <a:xfrm>
            <a:off x="228600" y="152400"/>
            <a:ext cx="8709660" cy="953333"/>
          </a:xfrm>
        </p:spPr>
        <p:txBody>
          <a:bodyPr>
            <a:noAutofit/>
          </a:bodyPr>
          <a:lstStyle/>
          <a:p>
            <a:r>
              <a:rPr lang="en-IN" sz="3600" dirty="0">
                <a:solidFill>
                  <a:schemeClr val="accent1"/>
                </a:solidFill>
                <a:latin typeface="Fira Sans" panose="020F0502020204030204" pitchFamily="34" charset="0"/>
              </a:rPr>
              <a:t>Achieve real time customer intelligence</a:t>
            </a:r>
            <a:endParaRPr lang="en-US" sz="3600" dirty="0">
              <a:solidFill>
                <a:schemeClr val="accent1"/>
              </a:solidFill>
            </a:endParaRPr>
          </a:p>
        </p:txBody>
      </p:sp>
      <p:sp>
        <p:nvSpPr>
          <p:cNvPr id="3" name="Slide Number Placeholder 2">
            <a:extLst>
              <a:ext uri="{FF2B5EF4-FFF2-40B4-BE49-F238E27FC236}">
                <a16:creationId xmlns:a16="http://schemas.microsoft.com/office/drawing/2014/main" id="{95B524F6-C0A2-3F46-9E47-3D3B1BFB6E17}"/>
              </a:ext>
            </a:extLst>
          </p:cNvPr>
          <p:cNvSpPr>
            <a:spLocks noGrp="1"/>
          </p:cNvSpPr>
          <p:nvPr>
            <p:ph type="sldNum" sz="quarter" idx="12"/>
          </p:nvPr>
        </p:nvSpPr>
        <p:spPr/>
        <p:txBody>
          <a:bodyPr/>
          <a:lstStyle/>
          <a:p>
            <a:fld id="{19B12225-5612-419B-A8D5-4B8EEE4C217E}" type="slidenum">
              <a:rPr lang="en-US" smtClean="0"/>
              <a:pPr/>
              <a:t>6</a:t>
            </a:fld>
            <a:endParaRPr lang="en-US"/>
          </a:p>
        </p:txBody>
      </p:sp>
      <p:pic>
        <p:nvPicPr>
          <p:cNvPr id="4" name="Achieve real time customer intelligence.mp4" descr="Achieve real time customer intelligence.mp4">
            <a:hlinkClick r:id="" action="ppaction://media"/>
            <a:extLst>
              <a:ext uri="{FF2B5EF4-FFF2-40B4-BE49-F238E27FC236}">
                <a16:creationId xmlns:a16="http://schemas.microsoft.com/office/drawing/2014/main" id="{ECE2FB9D-B366-2B44-9254-79BC42A6E4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38600" y="1295400"/>
            <a:ext cx="5105400" cy="4852988"/>
          </a:xfrm>
          <a:prstGeom prst="rect">
            <a:avLst/>
          </a:prstGeom>
        </p:spPr>
      </p:pic>
      <p:sp>
        <p:nvSpPr>
          <p:cNvPr id="8" name="TextBox 7">
            <a:extLst>
              <a:ext uri="{FF2B5EF4-FFF2-40B4-BE49-F238E27FC236}">
                <a16:creationId xmlns:a16="http://schemas.microsoft.com/office/drawing/2014/main" id="{477F1C91-96AD-614A-9877-061703A8C203}"/>
              </a:ext>
            </a:extLst>
          </p:cNvPr>
          <p:cNvSpPr txBox="1"/>
          <p:nvPr/>
        </p:nvSpPr>
        <p:spPr>
          <a:xfrm>
            <a:off x="214184" y="1320701"/>
            <a:ext cx="3810000" cy="4893647"/>
          </a:xfrm>
          <a:prstGeom prst="rect">
            <a:avLst/>
          </a:prstGeom>
          <a:noFill/>
        </p:spPr>
        <p:txBody>
          <a:bodyPr wrap="square">
            <a:spAutoFit/>
          </a:bodyPr>
          <a:lstStyle/>
          <a:p>
            <a:pPr marL="285750" indent="-285750">
              <a:buFont typeface="Arial" panose="020B0604020202020204" pitchFamily="34" charset="0"/>
              <a:buChar char="•"/>
            </a:pPr>
            <a:r>
              <a:rPr lang="en-IN" sz="2400" dirty="0">
                <a:effectLst/>
                <a:latin typeface="inherit"/>
              </a:rPr>
              <a:t>For many enterprises, high performance clickstream processing is a vital business function. </a:t>
            </a:r>
          </a:p>
          <a:p>
            <a:pPr marL="285750" indent="-285750">
              <a:buFont typeface="Arial" panose="020B0604020202020204" pitchFamily="34" charset="0"/>
              <a:buChar char="•"/>
            </a:pPr>
            <a:r>
              <a:rPr lang="en-IN" sz="2400" dirty="0">
                <a:effectLst/>
                <a:latin typeface="inherit"/>
              </a:rPr>
              <a:t>From websites to mobile devices, we need to  capture and immediately process customer interactions. </a:t>
            </a:r>
          </a:p>
          <a:p>
            <a:pPr marL="285750" indent="-285750">
              <a:buFont typeface="Arial" panose="020B0604020202020204" pitchFamily="34" charset="0"/>
              <a:buChar char="•"/>
            </a:pPr>
            <a:r>
              <a:rPr lang="en-IN" sz="2400" dirty="0">
                <a:effectLst/>
                <a:latin typeface="inherit"/>
              </a:rPr>
              <a:t>Results in real-time business intelligence, reporting, personalization, and dynamic pricing.</a:t>
            </a:r>
          </a:p>
        </p:txBody>
      </p:sp>
    </p:spTree>
    <p:extLst>
      <p:ext uri="{BB962C8B-B14F-4D97-AF65-F5344CB8AC3E}">
        <p14:creationId xmlns:p14="http://schemas.microsoft.com/office/powerpoint/2010/main" val="209020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p:cNvSpPr>
            <a:spLocks noGrp="1" noChangeArrowheads="1"/>
          </p:cNvSpPr>
          <p:nvPr>
            <p:ph type="title"/>
          </p:nvPr>
        </p:nvSpPr>
        <p:spPr>
          <a:xfrm>
            <a:off x="803031" y="200025"/>
            <a:ext cx="7772400" cy="609600"/>
          </a:xfrm>
        </p:spPr>
        <p:txBody>
          <a:bodyPr>
            <a:normAutofit fontScale="90000"/>
          </a:bodyPr>
          <a:lstStyle/>
          <a:p>
            <a:pPr algn="ctr"/>
            <a:r>
              <a:rPr lang="en-US" altLang="en-US" dirty="0"/>
              <a:t>Review:  Bloom Filters</a:t>
            </a:r>
          </a:p>
        </p:txBody>
      </p:sp>
      <p:sp>
        <p:nvSpPr>
          <p:cNvPr id="23555" name="Rectangle 1027"/>
          <p:cNvSpPr>
            <a:spLocks noGrp="1" noChangeArrowheads="1"/>
          </p:cNvSpPr>
          <p:nvPr>
            <p:ph type="body" idx="1"/>
          </p:nvPr>
        </p:nvSpPr>
        <p:spPr>
          <a:xfrm>
            <a:off x="685800" y="1295400"/>
            <a:ext cx="8077200" cy="5181600"/>
          </a:xfrm>
        </p:spPr>
        <p:txBody>
          <a:bodyPr>
            <a:normAutofit/>
          </a:bodyPr>
          <a:lstStyle/>
          <a:p>
            <a:r>
              <a:rPr lang="en-US" altLang="en-US" sz="3600" dirty="0"/>
              <a:t>Given a set </a:t>
            </a:r>
            <a:r>
              <a:rPr lang="en-US" altLang="en-US" sz="3600" i="1" dirty="0">
                <a:solidFill>
                  <a:schemeClr val="accent2"/>
                </a:solidFill>
              </a:rPr>
              <a:t>S</a:t>
            </a:r>
            <a:r>
              <a:rPr lang="en-US" altLang="en-US" sz="3600" dirty="0">
                <a:solidFill>
                  <a:schemeClr val="accent2"/>
                </a:solidFill>
              </a:rPr>
              <a:t> = {</a:t>
            </a:r>
            <a:r>
              <a:rPr lang="en-US" altLang="en-US" sz="3600" i="1" dirty="0">
                <a:solidFill>
                  <a:schemeClr val="accent2"/>
                </a:solidFill>
              </a:rPr>
              <a:t>x</a:t>
            </a:r>
            <a:r>
              <a:rPr lang="en-US" altLang="en-US" sz="3600" baseline="-25000" dirty="0">
                <a:solidFill>
                  <a:schemeClr val="accent2"/>
                </a:solidFill>
              </a:rPr>
              <a:t>1</a:t>
            </a:r>
            <a:r>
              <a:rPr lang="en-US" altLang="en-US" sz="3600" dirty="0">
                <a:solidFill>
                  <a:schemeClr val="accent2"/>
                </a:solidFill>
              </a:rPr>
              <a:t>,</a:t>
            </a:r>
            <a:r>
              <a:rPr lang="en-US" altLang="en-US" sz="3600" i="1" dirty="0">
                <a:solidFill>
                  <a:schemeClr val="accent2"/>
                </a:solidFill>
              </a:rPr>
              <a:t>x</a:t>
            </a:r>
            <a:r>
              <a:rPr lang="en-US" altLang="en-US" sz="3600" baseline="-25000" dirty="0">
                <a:solidFill>
                  <a:schemeClr val="accent2"/>
                </a:solidFill>
              </a:rPr>
              <a:t>2</a:t>
            </a:r>
            <a:r>
              <a:rPr lang="en-US" altLang="en-US" sz="3600" dirty="0">
                <a:solidFill>
                  <a:schemeClr val="accent2"/>
                </a:solidFill>
              </a:rPr>
              <a:t>,</a:t>
            </a:r>
            <a:r>
              <a:rPr lang="en-US" altLang="en-US" sz="3600" i="1" dirty="0">
                <a:solidFill>
                  <a:schemeClr val="accent2"/>
                </a:solidFill>
              </a:rPr>
              <a:t>x</a:t>
            </a:r>
            <a:r>
              <a:rPr lang="en-US" altLang="en-US" sz="3600" baseline="-25000" dirty="0">
                <a:solidFill>
                  <a:schemeClr val="accent2"/>
                </a:solidFill>
              </a:rPr>
              <a:t>3</a:t>
            </a:r>
            <a:r>
              <a:rPr lang="en-US" altLang="en-US" sz="3600" dirty="0">
                <a:solidFill>
                  <a:schemeClr val="accent2"/>
                </a:solidFill>
              </a:rPr>
              <a:t>,…</a:t>
            </a:r>
            <a:r>
              <a:rPr lang="en-US" altLang="en-US" sz="3600" i="1" dirty="0" err="1">
                <a:solidFill>
                  <a:schemeClr val="accent2"/>
                </a:solidFill>
              </a:rPr>
              <a:t>x</a:t>
            </a:r>
            <a:r>
              <a:rPr lang="en-US" altLang="en-US" sz="3600" i="1" baseline="-25000" dirty="0" err="1">
                <a:solidFill>
                  <a:schemeClr val="accent2"/>
                </a:solidFill>
              </a:rPr>
              <a:t>n</a:t>
            </a:r>
            <a:r>
              <a:rPr lang="en-US" altLang="en-US" sz="3600" dirty="0">
                <a:solidFill>
                  <a:schemeClr val="accent2"/>
                </a:solidFill>
              </a:rPr>
              <a:t>}</a:t>
            </a:r>
            <a:r>
              <a:rPr lang="en-US" altLang="en-US" sz="3600" dirty="0"/>
              <a:t> on a universe </a:t>
            </a:r>
            <a:r>
              <a:rPr lang="en-US" altLang="en-US" sz="3600" i="1" dirty="0">
                <a:solidFill>
                  <a:schemeClr val="accent2"/>
                </a:solidFill>
              </a:rPr>
              <a:t>U</a:t>
            </a:r>
            <a:r>
              <a:rPr lang="en-US" altLang="en-US" sz="3600" dirty="0"/>
              <a:t>, want to answer queries of the form:</a:t>
            </a:r>
          </a:p>
          <a:p>
            <a:endParaRPr lang="en-US" altLang="en-US" sz="3600" dirty="0"/>
          </a:p>
          <a:p>
            <a:r>
              <a:rPr lang="en-US" altLang="en-US" sz="3600" dirty="0"/>
              <a:t>Bloom filter provides an answer in</a:t>
            </a:r>
          </a:p>
          <a:p>
            <a:pPr lvl="1"/>
            <a:r>
              <a:rPr lang="en-US" altLang="en-US" sz="3200" dirty="0"/>
              <a:t>“Constant” time (time to hash).</a:t>
            </a:r>
          </a:p>
          <a:p>
            <a:pPr lvl="1"/>
            <a:r>
              <a:rPr lang="en-US" altLang="en-US" sz="3200" dirty="0"/>
              <a:t>Small amount of space.</a:t>
            </a:r>
          </a:p>
          <a:p>
            <a:pPr lvl="1"/>
            <a:r>
              <a:rPr lang="en-US" altLang="en-US" sz="3200" dirty="0"/>
              <a:t>But with some probability of being wrong.</a:t>
            </a:r>
          </a:p>
          <a:p>
            <a:endParaRPr lang="en-US" altLang="en-US" sz="3600" dirty="0"/>
          </a:p>
          <a:p>
            <a:endParaRPr lang="en-US" altLang="en-US" sz="3600" dirty="0"/>
          </a:p>
          <a:p>
            <a:endParaRPr lang="en-US" altLang="en-US" sz="3600" dirty="0"/>
          </a:p>
          <a:p>
            <a:endParaRPr lang="en-US" altLang="en-US" sz="3600" dirty="0"/>
          </a:p>
        </p:txBody>
      </p:sp>
      <p:graphicFrame>
        <p:nvGraphicFramePr>
          <p:cNvPr id="23556" name="Object 1028"/>
          <p:cNvGraphicFramePr>
            <a:graphicFrameLocks noChangeAspect="1"/>
          </p:cNvGraphicFramePr>
          <p:nvPr/>
        </p:nvGraphicFramePr>
        <p:xfrm>
          <a:off x="3740150" y="2867025"/>
          <a:ext cx="1517650" cy="561975"/>
        </p:xfrm>
        <a:graphic>
          <a:graphicData uri="http://schemas.openxmlformats.org/presentationml/2006/ole">
            <mc:AlternateContent xmlns:mc="http://schemas.openxmlformats.org/markup-compatibility/2006">
              <mc:Choice xmlns:v="urn:schemas-microsoft-com:vml" Requires="v">
                <p:oleObj spid="_x0000_s1202" name="Equation" r:id="rId3" imgW="472320" imgH="225000" progId="Equation.3">
                  <p:embed/>
                </p:oleObj>
              </mc:Choice>
              <mc:Fallback>
                <p:oleObj name="Equation" r:id="rId3" imgW="472320" imgH="225000" progId="Equation.3">
                  <p:embed/>
                  <p:pic>
                    <p:nvPicPr>
                      <p:cNvPr id="0" name="Picture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150" y="2867025"/>
                        <a:ext cx="1517650" cy="56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19B12225-5612-419B-A8D5-4B8EEE4C217E}" type="slidenum">
              <a:rPr lang="en-US" smtClean="0"/>
              <a:pPr/>
              <a:t>60</a:t>
            </a:fld>
            <a:endParaRPr lang="en-US"/>
          </a:p>
        </p:txBody>
      </p:sp>
    </p:spTree>
    <p:extLst>
      <p:ext uri="{BB962C8B-B14F-4D97-AF65-F5344CB8AC3E}">
        <p14:creationId xmlns:p14="http://schemas.microsoft.com/office/powerpoint/2010/main" val="18856164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430" y="28604"/>
            <a:ext cx="8229600" cy="987552"/>
          </a:xfrm>
        </p:spPr>
        <p:txBody>
          <a:bodyPr/>
          <a:lstStyle/>
          <a:p>
            <a:r>
              <a:rPr lang="en-US" dirty="0"/>
              <a:t>Bloom Filter</a:t>
            </a:r>
          </a:p>
        </p:txBody>
      </p:sp>
      <p:sp>
        <p:nvSpPr>
          <p:cNvPr id="3" name="Content Placeholder 2"/>
          <p:cNvSpPr>
            <a:spLocks noGrp="1"/>
          </p:cNvSpPr>
          <p:nvPr>
            <p:ph idx="1"/>
          </p:nvPr>
        </p:nvSpPr>
        <p:spPr>
          <a:xfrm>
            <a:off x="76200" y="1016156"/>
            <a:ext cx="8862060" cy="5567524"/>
          </a:xfrm>
        </p:spPr>
        <p:txBody>
          <a:bodyPr>
            <a:noAutofit/>
          </a:bodyPr>
          <a:lstStyle/>
          <a:p>
            <a:pPr algn="just"/>
            <a:r>
              <a:rPr lang="en-IN" sz="2900" dirty="0"/>
              <a:t>A space-efficient probabilistic data structure, conceived by Burton Howard Bloom, used to test membership</a:t>
            </a:r>
          </a:p>
          <a:p>
            <a:pPr algn="just"/>
            <a:r>
              <a:rPr lang="en-IN" sz="2900" dirty="0"/>
              <a:t>False positive possible, but no false negatives </a:t>
            </a:r>
            <a:r>
              <a:rPr lang="en-IN" sz="2900" dirty="0">
                <a:solidFill>
                  <a:srgbClr val="FF0000"/>
                </a:solidFill>
              </a:rPr>
              <a:t>(100% recall rate). </a:t>
            </a:r>
          </a:p>
          <a:p>
            <a:pPr algn="just"/>
            <a:r>
              <a:rPr lang="en-IN" sz="2900" dirty="0"/>
              <a:t>Query returns "</a:t>
            </a:r>
            <a:r>
              <a:rPr lang="en-IN" sz="2900" dirty="0">
                <a:solidFill>
                  <a:srgbClr val="FF0000"/>
                </a:solidFill>
              </a:rPr>
              <a:t>possibly in set</a:t>
            </a:r>
            <a:r>
              <a:rPr lang="en-IN" sz="2900" dirty="0"/>
              <a:t>" or "</a:t>
            </a:r>
            <a:r>
              <a:rPr lang="en-IN" sz="2900" dirty="0">
                <a:solidFill>
                  <a:srgbClr val="FF0000"/>
                </a:solidFill>
              </a:rPr>
              <a:t>definitely not in set</a:t>
            </a:r>
            <a:r>
              <a:rPr lang="en-IN" sz="2900" dirty="0"/>
              <a:t>". </a:t>
            </a:r>
          </a:p>
          <a:p>
            <a:pPr algn="just"/>
            <a:r>
              <a:rPr lang="en-IN" sz="2900" dirty="0"/>
              <a:t>Elements can be added to the set, but not removed</a:t>
            </a:r>
          </a:p>
          <a:p>
            <a:pPr algn="just"/>
            <a:r>
              <a:rPr lang="en-IN" sz="2900" dirty="0"/>
              <a:t>More elements that are added to the set, the larger the probability of false positives</a:t>
            </a:r>
          </a:p>
          <a:p>
            <a:pPr algn="just"/>
            <a:r>
              <a:rPr lang="en-IN" sz="2900" dirty="0">
                <a:solidFill>
                  <a:srgbClr val="FF0000"/>
                </a:solidFill>
              </a:rPr>
              <a:t>Uses considerably less space than any exact method, but pays for this by introducing a small probability of error</a:t>
            </a:r>
            <a:endParaRPr lang="en-US" sz="2900" dirty="0">
              <a:solidFill>
                <a:srgbClr val="FF0000"/>
              </a:solidFill>
            </a:endParaRPr>
          </a:p>
        </p:txBody>
      </p:sp>
      <p:sp>
        <p:nvSpPr>
          <p:cNvPr id="4" name="Slide Number Placeholder 3"/>
          <p:cNvSpPr>
            <a:spLocks noGrp="1"/>
          </p:cNvSpPr>
          <p:nvPr>
            <p:ph type="sldNum" sz="quarter" idx="12"/>
          </p:nvPr>
        </p:nvSpPr>
        <p:spPr/>
        <p:txBody>
          <a:bodyPr/>
          <a:lstStyle/>
          <a:p>
            <a:fld id="{19B12225-5612-419B-A8D5-4B8EEE4C217E}" type="slidenum">
              <a:rPr lang="en-US" smtClean="0"/>
              <a:pPr/>
              <a:t>61</a:t>
            </a:fld>
            <a:endParaRPr lang="en-US"/>
          </a:p>
        </p:txBody>
      </p:sp>
    </p:spTree>
    <p:extLst>
      <p:ext uri="{BB962C8B-B14F-4D97-AF65-F5344CB8AC3E}">
        <p14:creationId xmlns:p14="http://schemas.microsoft.com/office/powerpoint/2010/main" val="14190787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93F45-01E4-6945-B8E7-BFA373B972C9}"/>
              </a:ext>
            </a:extLst>
          </p:cNvPr>
          <p:cNvSpPr>
            <a:spLocks noGrp="1"/>
          </p:cNvSpPr>
          <p:nvPr>
            <p:ph type="title"/>
          </p:nvPr>
        </p:nvSpPr>
        <p:spPr/>
        <p:txBody>
          <a:bodyPr/>
          <a:lstStyle/>
          <a:p>
            <a:r>
              <a:rPr lang="en-US" dirty="0"/>
              <a:t>First Example Scenario</a:t>
            </a:r>
          </a:p>
        </p:txBody>
      </p:sp>
      <p:sp>
        <p:nvSpPr>
          <p:cNvPr id="3" name="Content Placeholder 2">
            <a:extLst>
              <a:ext uri="{FF2B5EF4-FFF2-40B4-BE49-F238E27FC236}">
                <a16:creationId xmlns:a16="http://schemas.microsoft.com/office/drawing/2014/main" id="{3B097296-82FC-C748-8041-2A94F15D2028}"/>
              </a:ext>
            </a:extLst>
          </p:cNvPr>
          <p:cNvSpPr>
            <a:spLocks noGrp="1"/>
          </p:cNvSpPr>
          <p:nvPr>
            <p:ph idx="1"/>
          </p:nvPr>
        </p:nvSpPr>
        <p:spPr>
          <a:xfrm>
            <a:off x="152400" y="1063752"/>
            <a:ext cx="8534400" cy="5641848"/>
          </a:xfrm>
        </p:spPr>
        <p:txBody>
          <a:bodyPr>
            <a:normAutofit fontScale="92500" lnSpcReduction="10000"/>
          </a:bodyPr>
          <a:lstStyle/>
          <a:p>
            <a:pPr fontAlgn="base"/>
            <a:r>
              <a:rPr lang="en-IN" dirty="0"/>
              <a:t>Suppose you are creating an account on  </a:t>
            </a:r>
            <a:r>
              <a:rPr lang="en-IN" dirty="0">
                <a:solidFill>
                  <a:srgbClr val="FF0000"/>
                </a:solidFill>
              </a:rPr>
              <a:t>Goodreads</a:t>
            </a:r>
            <a:r>
              <a:rPr lang="en-IN" dirty="0"/>
              <a:t>, you want to enter a cool username, you entered it and got a message, “Username is already taken”. </a:t>
            </a:r>
          </a:p>
          <a:p>
            <a:pPr fontAlgn="base"/>
            <a:r>
              <a:rPr lang="en-IN" dirty="0"/>
              <a:t>You added your birth date along username, still no luck. Now you have added your university roll number also, still got “Username is already taken”. It’s really frustrating, isn’t it? </a:t>
            </a:r>
          </a:p>
          <a:p>
            <a:pPr fontAlgn="base"/>
            <a:r>
              <a:rPr lang="en-IN" dirty="0"/>
              <a:t>But have you ever thought how quickly Goodreads checks the  availability of username by searching millions of username registered with it. </a:t>
            </a:r>
          </a:p>
          <a:p>
            <a:pPr lvl="1" fontAlgn="base"/>
            <a:r>
              <a:rPr lang="en-IN" b="1" dirty="0"/>
              <a:t>Linear search</a:t>
            </a:r>
            <a:r>
              <a:rPr lang="en-IN" dirty="0"/>
              <a:t> : </a:t>
            </a:r>
            <a:r>
              <a:rPr lang="en-IN" dirty="0">
                <a:solidFill>
                  <a:schemeClr val="tx1"/>
                </a:solidFill>
              </a:rPr>
              <a:t>Bad idea</a:t>
            </a:r>
            <a:r>
              <a:rPr lang="en-IN" dirty="0"/>
              <a:t>!</a:t>
            </a:r>
          </a:p>
          <a:p>
            <a:pPr lvl="1" fontAlgn="base"/>
            <a:r>
              <a:rPr lang="en-IN" b="1" dirty="0"/>
              <a:t>Binary Search</a:t>
            </a:r>
            <a:r>
              <a:rPr lang="en-IN" dirty="0"/>
              <a:t> : </a:t>
            </a:r>
            <a:r>
              <a:rPr lang="en-IN" dirty="0">
                <a:solidFill>
                  <a:schemeClr val="tx1"/>
                </a:solidFill>
              </a:rPr>
              <a:t>Way too much work Sorting etc </a:t>
            </a:r>
            <a:r>
              <a:rPr lang="en-IN" dirty="0"/>
              <a:t>!!</a:t>
            </a:r>
            <a:endParaRPr lang="en-US" dirty="0"/>
          </a:p>
        </p:txBody>
      </p:sp>
      <p:sp>
        <p:nvSpPr>
          <p:cNvPr id="4" name="Slide Number Placeholder 3">
            <a:extLst>
              <a:ext uri="{FF2B5EF4-FFF2-40B4-BE49-F238E27FC236}">
                <a16:creationId xmlns:a16="http://schemas.microsoft.com/office/drawing/2014/main" id="{9458CD6F-AE15-AC4D-A8D4-420404B830FF}"/>
              </a:ext>
            </a:extLst>
          </p:cNvPr>
          <p:cNvSpPr>
            <a:spLocks noGrp="1"/>
          </p:cNvSpPr>
          <p:nvPr>
            <p:ph type="sldNum" sz="quarter" idx="12"/>
          </p:nvPr>
        </p:nvSpPr>
        <p:spPr/>
        <p:txBody>
          <a:bodyPr/>
          <a:lstStyle/>
          <a:p>
            <a:fld id="{19B12225-5612-419B-A8D5-4B8EEE4C217E}" type="slidenum">
              <a:rPr lang="en-US" smtClean="0"/>
              <a:pPr/>
              <a:t>62</a:t>
            </a:fld>
            <a:endParaRPr lang="en-US"/>
          </a:p>
        </p:txBody>
      </p:sp>
    </p:spTree>
    <p:extLst>
      <p:ext uri="{BB962C8B-B14F-4D97-AF65-F5344CB8AC3E}">
        <p14:creationId xmlns:p14="http://schemas.microsoft.com/office/powerpoint/2010/main" val="19977944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93B7D-41D1-154B-8301-7BB11DC038EE}"/>
              </a:ext>
            </a:extLst>
          </p:cNvPr>
          <p:cNvSpPr>
            <a:spLocks noGrp="1"/>
          </p:cNvSpPr>
          <p:nvPr>
            <p:ph type="title"/>
          </p:nvPr>
        </p:nvSpPr>
        <p:spPr/>
        <p:txBody>
          <a:bodyPr/>
          <a:lstStyle/>
          <a:p>
            <a:r>
              <a:rPr lang="en-US" dirty="0"/>
              <a:t>Scenario Contd.</a:t>
            </a:r>
          </a:p>
        </p:txBody>
      </p:sp>
      <p:sp>
        <p:nvSpPr>
          <p:cNvPr id="3" name="Content Placeholder 2">
            <a:extLst>
              <a:ext uri="{FF2B5EF4-FFF2-40B4-BE49-F238E27FC236}">
                <a16:creationId xmlns:a16="http://schemas.microsoft.com/office/drawing/2014/main" id="{A26269E3-10E4-C940-A5DF-813DC3C71CE5}"/>
              </a:ext>
            </a:extLst>
          </p:cNvPr>
          <p:cNvSpPr>
            <a:spLocks noGrp="1"/>
          </p:cNvSpPr>
          <p:nvPr>
            <p:ph idx="1"/>
          </p:nvPr>
        </p:nvSpPr>
        <p:spPr>
          <a:xfrm>
            <a:off x="457200" y="1295400"/>
            <a:ext cx="8305800" cy="5257801"/>
          </a:xfrm>
        </p:spPr>
        <p:txBody>
          <a:bodyPr>
            <a:normAutofit fontScale="92500" lnSpcReduction="20000"/>
          </a:bodyPr>
          <a:lstStyle/>
          <a:p>
            <a:pPr fontAlgn="base"/>
            <a:r>
              <a:rPr lang="en-IN" b="1" dirty="0"/>
              <a:t>Bloom Filter</a:t>
            </a:r>
            <a:r>
              <a:rPr lang="en-IN" dirty="0"/>
              <a:t> is a data structure that can do this job.</a:t>
            </a:r>
          </a:p>
          <a:p>
            <a:pPr fontAlgn="base"/>
            <a:r>
              <a:rPr lang="en-IN" b="1" dirty="0"/>
              <a:t>What is Bloom Filter?</a:t>
            </a:r>
            <a:endParaRPr lang="en-IN" dirty="0"/>
          </a:p>
          <a:p>
            <a:pPr fontAlgn="base"/>
            <a:r>
              <a:rPr lang="en-IN" dirty="0"/>
              <a:t>A Bloom filter is a </a:t>
            </a:r>
            <a:r>
              <a:rPr lang="en-IN" b="1" dirty="0"/>
              <a:t>space-efficient probabilistic</a:t>
            </a:r>
            <a:r>
              <a:rPr lang="en-IN" dirty="0"/>
              <a:t> data structure that is used to test whether an element is a member of a set. </a:t>
            </a:r>
          </a:p>
          <a:p>
            <a:pPr fontAlgn="base"/>
            <a:r>
              <a:rPr lang="en-IN" dirty="0"/>
              <a:t>For example, checking availability of username is set membership problem, where the set is the list of all registered username. </a:t>
            </a:r>
          </a:p>
          <a:p>
            <a:pPr fontAlgn="base"/>
            <a:r>
              <a:rPr lang="en-IN" dirty="0"/>
              <a:t>The price we pay for efficiency is that it is probabilistic in nature that means, there might be some False Positive results. </a:t>
            </a:r>
          </a:p>
          <a:p>
            <a:pPr fontAlgn="base"/>
            <a:r>
              <a:rPr lang="en-IN" b="1" dirty="0"/>
              <a:t>False positive means</a:t>
            </a:r>
            <a:r>
              <a:rPr lang="en-IN" dirty="0"/>
              <a:t>, it might tell that given username is already taken but actually it’s not.</a:t>
            </a:r>
          </a:p>
          <a:p>
            <a:endParaRPr lang="en-US" dirty="0"/>
          </a:p>
        </p:txBody>
      </p:sp>
      <p:sp>
        <p:nvSpPr>
          <p:cNvPr id="4" name="Slide Number Placeholder 3">
            <a:extLst>
              <a:ext uri="{FF2B5EF4-FFF2-40B4-BE49-F238E27FC236}">
                <a16:creationId xmlns:a16="http://schemas.microsoft.com/office/drawing/2014/main" id="{2FB1258F-7C4F-6842-85A5-ACB7094BF638}"/>
              </a:ext>
            </a:extLst>
          </p:cNvPr>
          <p:cNvSpPr>
            <a:spLocks noGrp="1"/>
          </p:cNvSpPr>
          <p:nvPr>
            <p:ph type="sldNum" sz="quarter" idx="12"/>
          </p:nvPr>
        </p:nvSpPr>
        <p:spPr/>
        <p:txBody>
          <a:bodyPr/>
          <a:lstStyle/>
          <a:p>
            <a:fld id="{19B12225-5612-419B-A8D5-4B8EEE4C217E}" type="slidenum">
              <a:rPr lang="en-US" smtClean="0"/>
              <a:pPr/>
              <a:t>63</a:t>
            </a:fld>
            <a:endParaRPr lang="en-US"/>
          </a:p>
        </p:txBody>
      </p:sp>
    </p:spTree>
    <p:extLst>
      <p:ext uri="{BB962C8B-B14F-4D97-AF65-F5344CB8AC3E}">
        <p14:creationId xmlns:p14="http://schemas.microsoft.com/office/powerpoint/2010/main" val="2132319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58952"/>
          </a:xfrm>
        </p:spPr>
        <p:txBody>
          <a:bodyPr>
            <a:normAutofit fontScale="90000"/>
          </a:bodyPr>
          <a:lstStyle/>
          <a:p>
            <a:pPr algn="ctr"/>
            <a:r>
              <a:rPr lang="en-US" dirty="0"/>
              <a:t>Example -  Google Chrome</a:t>
            </a:r>
          </a:p>
        </p:txBody>
      </p:sp>
      <p:sp>
        <p:nvSpPr>
          <p:cNvPr id="3" name="Content Placeholder 2"/>
          <p:cNvSpPr>
            <a:spLocks noGrp="1"/>
          </p:cNvSpPr>
          <p:nvPr>
            <p:ph idx="1"/>
          </p:nvPr>
        </p:nvSpPr>
        <p:spPr>
          <a:xfrm>
            <a:off x="179070" y="1262575"/>
            <a:ext cx="8785860" cy="5288280"/>
          </a:xfrm>
        </p:spPr>
        <p:txBody>
          <a:bodyPr>
            <a:noAutofit/>
          </a:bodyPr>
          <a:lstStyle/>
          <a:p>
            <a:r>
              <a:rPr lang="en-US" sz="2800" dirty="0"/>
              <a:t>Chrome needs to store a blacklist of dangerous URLs. </a:t>
            </a:r>
          </a:p>
          <a:p>
            <a:r>
              <a:rPr lang="en-US" sz="2800" dirty="0"/>
              <a:t>Each time a user is about to navigate to new page, need to check against the blacklist</a:t>
            </a:r>
          </a:p>
          <a:p>
            <a:r>
              <a:rPr lang="en-IN" sz="2800" dirty="0"/>
              <a:t>Size of black list – around a million; Min and max length of a URL is 2 -2083. </a:t>
            </a:r>
          </a:p>
          <a:p>
            <a:r>
              <a:rPr lang="en-IN" sz="2800" dirty="0"/>
              <a:t>Thus, we may need disk accesses to determine whether the current URL is to be allowed or not.  </a:t>
            </a:r>
          </a:p>
          <a:p>
            <a:r>
              <a:rPr lang="en-US" sz="2800" dirty="0"/>
              <a:t>Considering the large numbers of users accessing websites using Chrome continuously, this is indeed a data steam with very high velocity</a:t>
            </a:r>
          </a:p>
          <a:p>
            <a:r>
              <a:rPr lang="en-IN" sz="2800" dirty="0">
                <a:solidFill>
                  <a:srgbClr val="FF0000"/>
                </a:solidFill>
              </a:rPr>
              <a:t>Algorithm will use main mem only and yet will filter most of the undesired stream elements</a:t>
            </a:r>
            <a:r>
              <a:rPr lang="en-IN" sz="2800" dirty="0"/>
              <a:t>.</a:t>
            </a:r>
            <a:endParaRPr lang="en-US" sz="28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64</a:t>
            </a:fld>
            <a:endParaRPr lang="en-US"/>
          </a:p>
        </p:txBody>
      </p:sp>
    </p:spTree>
    <p:extLst>
      <p:ext uri="{BB962C8B-B14F-4D97-AF65-F5344CB8AC3E}">
        <p14:creationId xmlns:p14="http://schemas.microsoft.com/office/powerpoint/2010/main" val="2946715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1352"/>
          </a:xfrm>
        </p:spPr>
        <p:txBody>
          <a:bodyPr/>
          <a:lstStyle/>
          <a:p>
            <a:r>
              <a:rPr lang="en-US" dirty="0"/>
              <a:t>Motivating Example</a:t>
            </a:r>
          </a:p>
        </p:txBody>
      </p:sp>
      <p:sp>
        <p:nvSpPr>
          <p:cNvPr id="3" name="Content Placeholder 2"/>
          <p:cNvSpPr>
            <a:spLocks noGrp="1"/>
          </p:cNvSpPr>
          <p:nvPr>
            <p:ph idx="1"/>
          </p:nvPr>
        </p:nvSpPr>
        <p:spPr>
          <a:xfrm>
            <a:off x="225083" y="1063752"/>
            <a:ext cx="8713177" cy="5519928"/>
          </a:xfrm>
        </p:spPr>
        <p:txBody>
          <a:bodyPr>
            <a:noAutofit/>
          </a:bodyPr>
          <a:lstStyle/>
          <a:p>
            <a:r>
              <a:rPr lang="en-IN" sz="2600" dirty="0"/>
              <a:t>Let us assume we want to use about one megabyte of available main memory to store the blacklist. </a:t>
            </a:r>
          </a:p>
          <a:p>
            <a:r>
              <a:rPr lang="en-IN" sz="2600" dirty="0"/>
              <a:t>Bloom filter uses the main memory as a bit array being able to store eight million bits.  </a:t>
            </a:r>
          </a:p>
          <a:p>
            <a:r>
              <a:rPr lang="en-IN" sz="2600" dirty="0"/>
              <a:t>A hash function “</a:t>
            </a:r>
            <a:r>
              <a:rPr lang="en-IN" sz="2600" b="1" dirty="0"/>
              <a:t>h</a:t>
            </a:r>
            <a:r>
              <a:rPr lang="en-IN" sz="2600" dirty="0"/>
              <a:t>” that maps each URL in the blacklist to one of eight million buckets. That corresponding bit in the bit array is set to 1. All other bits of the array remain 0.</a:t>
            </a:r>
            <a:endParaRPr lang="en-US" sz="2600" dirty="0"/>
          </a:p>
          <a:p>
            <a:r>
              <a:rPr lang="en-IN" sz="2600" dirty="0"/>
              <a:t>It is possible that two URLs could hash to the same bit. </a:t>
            </a:r>
          </a:p>
          <a:p>
            <a:pPr lvl="1"/>
            <a:r>
              <a:rPr lang="en-IN" sz="2600" dirty="0"/>
              <a:t>When a stream element arrives, we hash its URL. If the bit to which it hashes is 1, then we need to further check whether this URL is safe for browsing or not. </a:t>
            </a:r>
          </a:p>
          <a:p>
            <a:pPr lvl="1"/>
            <a:r>
              <a:rPr lang="en-IN" sz="2600" dirty="0"/>
              <a:t>But if the URL hashes to a 0, then definitely address is not in the blacklist so we can ignore this stream element.</a:t>
            </a:r>
            <a:endParaRPr lang="en-US" sz="2600" dirty="0"/>
          </a:p>
          <a:p>
            <a:endParaRPr lang="en-US" sz="26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65</a:t>
            </a:fld>
            <a:endParaRPr lang="en-US"/>
          </a:p>
        </p:txBody>
      </p:sp>
    </p:spTree>
    <p:extLst>
      <p:ext uri="{BB962C8B-B14F-4D97-AF65-F5344CB8AC3E}">
        <p14:creationId xmlns:p14="http://schemas.microsoft.com/office/powerpoint/2010/main" val="25499813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72A36F-0349-D140-ABAD-F7143B030BD3}"/>
              </a:ext>
            </a:extLst>
          </p:cNvPr>
          <p:cNvSpPr>
            <a:spLocks noGrp="1"/>
          </p:cNvSpPr>
          <p:nvPr>
            <p:ph type="title"/>
          </p:nvPr>
        </p:nvSpPr>
        <p:spPr/>
        <p:txBody>
          <a:bodyPr/>
          <a:lstStyle/>
          <a:p>
            <a:r>
              <a:rPr lang="en-US" dirty="0"/>
              <a:t>Simple Example</a:t>
            </a:r>
          </a:p>
        </p:txBody>
      </p:sp>
      <p:sp>
        <p:nvSpPr>
          <p:cNvPr id="4" name="Slide Number Placeholder 3">
            <a:extLst>
              <a:ext uri="{FF2B5EF4-FFF2-40B4-BE49-F238E27FC236}">
                <a16:creationId xmlns:a16="http://schemas.microsoft.com/office/drawing/2014/main" id="{7806F2E4-8B0E-0E46-8F91-2CA0A4CF819F}"/>
              </a:ext>
            </a:extLst>
          </p:cNvPr>
          <p:cNvSpPr>
            <a:spLocks noGrp="1"/>
          </p:cNvSpPr>
          <p:nvPr>
            <p:ph type="sldNum" sz="quarter" idx="12"/>
          </p:nvPr>
        </p:nvSpPr>
        <p:spPr/>
        <p:txBody>
          <a:bodyPr/>
          <a:lstStyle/>
          <a:p>
            <a:fld id="{19B12225-5612-419B-A8D5-4B8EEE4C217E}" type="slidenum">
              <a:rPr lang="en-US" smtClean="0"/>
              <a:pPr/>
              <a:t>66</a:t>
            </a:fld>
            <a:endParaRPr lang="en-US"/>
          </a:p>
        </p:txBody>
      </p:sp>
      <p:pic>
        <p:nvPicPr>
          <p:cNvPr id="7" name="Picture 6">
            <a:extLst>
              <a:ext uri="{FF2B5EF4-FFF2-40B4-BE49-F238E27FC236}">
                <a16:creationId xmlns:a16="http://schemas.microsoft.com/office/drawing/2014/main" id="{7915736B-0B22-D745-BCEB-317B893A2C13}"/>
              </a:ext>
            </a:extLst>
          </p:cNvPr>
          <p:cNvPicPr>
            <a:picLocks noChangeAspect="1"/>
          </p:cNvPicPr>
          <p:nvPr/>
        </p:nvPicPr>
        <p:blipFill>
          <a:blip r:embed="rId2"/>
          <a:stretch>
            <a:fillRect/>
          </a:stretch>
        </p:blipFill>
        <p:spPr>
          <a:xfrm>
            <a:off x="450850" y="990600"/>
            <a:ext cx="8242300" cy="5593080"/>
          </a:xfrm>
          <a:prstGeom prst="rect">
            <a:avLst/>
          </a:prstGeom>
        </p:spPr>
      </p:pic>
    </p:spTree>
    <p:extLst>
      <p:ext uri="{BB962C8B-B14F-4D97-AF65-F5344CB8AC3E}">
        <p14:creationId xmlns:p14="http://schemas.microsoft.com/office/powerpoint/2010/main" val="18286720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3"/>
          <p:cNvSpPr>
            <a:spLocks noGrp="1"/>
          </p:cNvSpPr>
          <p:nvPr>
            <p:ph type="sldNum" sz="quarter" idx="10"/>
          </p:nvPr>
        </p:nvSpPr>
        <p:spPr/>
        <p:txBody>
          <a:bodyPr/>
          <a:lstStyle/>
          <a:p>
            <a:fld id="{A804BBA8-C391-4BD4-8D07-F0406A7EECCD}" type="slidenum">
              <a:rPr lang="en-US" altLang="en-US"/>
              <a:pPr/>
              <a:t>67</a:t>
            </a:fld>
            <a:endParaRPr lang="en-US" altLang="en-US"/>
          </a:p>
        </p:txBody>
      </p:sp>
      <p:sp>
        <p:nvSpPr>
          <p:cNvPr id="394242" name="Rectangle 2"/>
          <p:cNvSpPr>
            <a:spLocks noGrp="1" noChangeArrowheads="1"/>
          </p:cNvSpPr>
          <p:nvPr>
            <p:ph type="title"/>
          </p:nvPr>
        </p:nvSpPr>
        <p:spPr/>
        <p:txBody>
          <a:bodyPr/>
          <a:lstStyle/>
          <a:p>
            <a:r>
              <a:rPr lang="en-US" altLang="en-US"/>
              <a:t>Bloom Filters</a:t>
            </a:r>
          </a:p>
        </p:txBody>
      </p:sp>
      <p:sp>
        <p:nvSpPr>
          <p:cNvPr id="394243" name="Rectangle 3"/>
          <p:cNvSpPr>
            <a:spLocks noGrp="1" noChangeArrowheads="1"/>
          </p:cNvSpPr>
          <p:nvPr>
            <p:ph type="body" idx="1"/>
          </p:nvPr>
        </p:nvSpPr>
        <p:spPr>
          <a:xfrm>
            <a:off x="446649" y="1143000"/>
            <a:ext cx="8229600" cy="2819400"/>
          </a:xfrm>
        </p:spPr>
        <p:txBody>
          <a:bodyPr>
            <a:noAutofit/>
          </a:bodyPr>
          <a:lstStyle/>
          <a:p>
            <a:r>
              <a:rPr lang="en-US" altLang="en-US" dirty="0"/>
              <a:t>Bloom filters compactly encode set membership</a:t>
            </a:r>
          </a:p>
          <a:p>
            <a:pPr lvl="1"/>
            <a:r>
              <a:rPr lang="en-US" altLang="en-US" dirty="0">
                <a:solidFill>
                  <a:schemeClr val="tx1"/>
                </a:solidFill>
              </a:rPr>
              <a:t>k</a:t>
            </a:r>
            <a:r>
              <a:rPr lang="en-US" altLang="en-US" dirty="0"/>
              <a:t> hash functions map items to bit vector </a:t>
            </a:r>
            <a:r>
              <a:rPr lang="en-US" altLang="en-US" dirty="0">
                <a:solidFill>
                  <a:schemeClr val="tx1"/>
                </a:solidFill>
              </a:rPr>
              <a:t>k</a:t>
            </a:r>
            <a:r>
              <a:rPr lang="en-US" altLang="en-US" dirty="0"/>
              <a:t> times</a:t>
            </a:r>
          </a:p>
          <a:p>
            <a:pPr lvl="1"/>
            <a:r>
              <a:rPr lang="en-US" altLang="en-US" dirty="0"/>
              <a:t>Set all </a:t>
            </a:r>
            <a:r>
              <a:rPr lang="en-US" altLang="en-US" dirty="0">
                <a:solidFill>
                  <a:schemeClr val="tx1"/>
                </a:solidFill>
              </a:rPr>
              <a:t>k</a:t>
            </a:r>
            <a:r>
              <a:rPr lang="en-US" altLang="en-US" dirty="0"/>
              <a:t> entries to </a:t>
            </a:r>
            <a:r>
              <a:rPr lang="en-US" altLang="en-US" b="1" dirty="0">
                <a:solidFill>
                  <a:schemeClr val="tx1"/>
                </a:solidFill>
              </a:rPr>
              <a:t>1</a:t>
            </a:r>
            <a:r>
              <a:rPr lang="en-US" altLang="en-US" dirty="0"/>
              <a:t> to indicate item is present</a:t>
            </a:r>
          </a:p>
          <a:p>
            <a:pPr lvl="1"/>
            <a:r>
              <a:rPr lang="en-US" altLang="en-US" dirty="0"/>
              <a:t>Can lookup items, store set of size </a:t>
            </a:r>
            <a:r>
              <a:rPr lang="en-US" altLang="en-US" dirty="0">
                <a:solidFill>
                  <a:schemeClr val="tx1"/>
                </a:solidFill>
              </a:rPr>
              <a:t>n</a:t>
            </a:r>
            <a:r>
              <a:rPr lang="en-US" altLang="en-US" dirty="0"/>
              <a:t> in </a:t>
            </a:r>
            <a:r>
              <a:rPr lang="en-US" altLang="en-US" dirty="0">
                <a:solidFill>
                  <a:schemeClr val="tx1"/>
                </a:solidFill>
              </a:rPr>
              <a:t>~ 2n </a:t>
            </a:r>
            <a:r>
              <a:rPr lang="en-US" altLang="en-US" dirty="0"/>
              <a:t>bit</a:t>
            </a:r>
            <a:endParaRPr lang="en-US" altLang="en-US" sz="3200" dirty="0"/>
          </a:p>
        </p:txBody>
      </p:sp>
      <p:grpSp>
        <p:nvGrpSpPr>
          <p:cNvPr id="2" name="Group 1"/>
          <p:cNvGrpSpPr/>
          <p:nvPr/>
        </p:nvGrpSpPr>
        <p:grpSpPr>
          <a:xfrm>
            <a:off x="609600" y="4267200"/>
            <a:ext cx="7848600" cy="2133600"/>
            <a:chOff x="1143000" y="3352800"/>
            <a:chExt cx="6096000" cy="1600200"/>
          </a:xfrm>
        </p:grpSpPr>
        <p:sp>
          <p:nvSpPr>
            <p:cNvPr id="394244" name="Oval 4"/>
            <p:cNvSpPr>
              <a:spLocks noChangeArrowheads="1"/>
            </p:cNvSpPr>
            <p:nvPr/>
          </p:nvSpPr>
          <p:spPr bwMode="auto">
            <a:xfrm>
              <a:off x="2996839" y="3352800"/>
              <a:ext cx="508361" cy="5334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dirty="0">
                  <a:solidFill>
                    <a:schemeClr val="accent1"/>
                  </a:solidFill>
                </a:rPr>
                <a:t>item</a:t>
              </a:r>
            </a:p>
          </p:txBody>
        </p:sp>
        <p:sp>
          <p:nvSpPr>
            <p:cNvPr id="394245" name="Rectangle 5"/>
            <p:cNvSpPr>
              <a:spLocks noChangeArrowheads="1"/>
            </p:cNvSpPr>
            <p:nvPr/>
          </p:nvSpPr>
          <p:spPr bwMode="auto">
            <a:xfrm>
              <a:off x="1143000" y="4343400"/>
              <a:ext cx="60960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4246" name="Rectangle 6"/>
            <p:cNvSpPr>
              <a:spLocks noChangeArrowheads="1"/>
            </p:cNvSpPr>
            <p:nvPr/>
          </p:nvSpPr>
          <p:spPr bwMode="auto">
            <a:xfrm>
              <a:off x="1143000" y="4343400"/>
              <a:ext cx="6096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4247" name="Rectangle 7"/>
            <p:cNvSpPr>
              <a:spLocks noChangeArrowheads="1"/>
            </p:cNvSpPr>
            <p:nvPr/>
          </p:nvSpPr>
          <p:spPr bwMode="auto">
            <a:xfrm>
              <a:off x="1752600" y="4343400"/>
              <a:ext cx="6096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t>1</a:t>
              </a:r>
            </a:p>
          </p:txBody>
        </p:sp>
        <p:sp>
          <p:nvSpPr>
            <p:cNvPr id="394248" name="Rectangle 8"/>
            <p:cNvSpPr>
              <a:spLocks noChangeArrowheads="1"/>
            </p:cNvSpPr>
            <p:nvPr/>
          </p:nvSpPr>
          <p:spPr bwMode="auto">
            <a:xfrm>
              <a:off x="2362200" y="4343400"/>
              <a:ext cx="6096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a:p>
          </p:txBody>
        </p:sp>
        <p:sp>
          <p:nvSpPr>
            <p:cNvPr id="394249" name="Rectangle 9"/>
            <p:cNvSpPr>
              <a:spLocks noChangeArrowheads="1"/>
            </p:cNvSpPr>
            <p:nvPr/>
          </p:nvSpPr>
          <p:spPr bwMode="auto">
            <a:xfrm>
              <a:off x="2971800" y="4343400"/>
              <a:ext cx="6096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4250" name="Rectangle 10"/>
            <p:cNvSpPr>
              <a:spLocks noChangeArrowheads="1"/>
            </p:cNvSpPr>
            <p:nvPr/>
          </p:nvSpPr>
          <p:spPr bwMode="auto">
            <a:xfrm>
              <a:off x="3581400" y="4343400"/>
              <a:ext cx="6096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4251" name="Rectangle 11"/>
            <p:cNvSpPr>
              <a:spLocks noChangeArrowheads="1"/>
            </p:cNvSpPr>
            <p:nvPr/>
          </p:nvSpPr>
          <p:spPr bwMode="auto">
            <a:xfrm>
              <a:off x="4191000" y="4343400"/>
              <a:ext cx="6096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a:p>
          </p:txBody>
        </p:sp>
        <p:sp>
          <p:nvSpPr>
            <p:cNvPr id="394252" name="Rectangle 12"/>
            <p:cNvSpPr>
              <a:spLocks noChangeArrowheads="1"/>
            </p:cNvSpPr>
            <p:nvPr/>
          </p:nvSpPr>
          <p:spPr bwMode="auto">
            <a:xfrm>
              <a:off x="4800600" y="4343400"/>
              <a:ext cx="6096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4253" name="Rectangle 13"/>
            <p:cNvSpPr>
              <a:spLocks noChangeArrowheads="1"/>
            </p:cNvSpPr>
            <p:nvPr/>
          </p:nvSpPr>
          <p:spPr bwMode="auto">
            <a:xfrm>
              <a:off x="5410200" y="4343400"/>
              <a:ext cx="6096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4254" name="Rectangle 14"/>
            <p:cNvSpPr>
              <a:spLocks noChangeArrowheads="1"/>
            </p:cNvSpPr>
            <p:nvPr/>
          </p:nvSpPr>
          <p:spPr bwMode="auto">
            <a:xfrm>
              <a:off x="6019800" y="4343400"/>
              <a:ext cx="6096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4255" name="Rectangle 15"/>
            <p:cNvSpPr>
              <a:spLocks noChangeArrowheads="1"/>
            </p:cNvSpPr>
            <p:nvPr/>
          </p:nvSpPr>
          <p:spPr bwMode="auto">
            <a:xfrm>
              <a:off x="6629400" y="4343400"/>
              <a:ext cx="6096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94256" name="AutoShape 16"/>
            <p:cNvCxnSpPr>
              <a:cxnSpLocks noChangeShapeType="1"/>
              <a:stCxn id="394244" idx="4"/>
              <a:endCxn id="394247" idx="0"/>
            </p:cNvCxnSpPr>
            <p:nvPr/>
          </p:nvCxnSpPr>
          <p:spPr bwMode="auto">
            <a:xfrm flipH="1">
              <a:off x="2057400" y="3886200"/>
              <a:ext cx="1193620" cy="45720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4257" name="AutoShape 17"/>
            <p:cNvCxnSpPr>
              <a:cxnSpLocks noChangeShapeType="1"/>
              <a:stCxn id="394244" idx="4"/>
              <a:endCxn id="394251" idx="0"/>
            </p:cNvCxnSpPr>
            <p:nvPr/>
          </p:nvCxnSpPr>
          <p:spPr bwMode="auto">
            <a:xfrm>
              <a:off x="3251020" y="3886200"/>
              <a:ext cx="1244780" cy="45720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4258" name="AutoShape 18"/>
            <p:cNvCxnSpPr>
              <a:cxnSpLocks noChangeShapeType="1"/>
              <a:stCxn id="394244" idx="4"/>
              <a:endCxn id="394254" idx="0"/>
            </p:cNvCxnSpPr>
            <p:nvPr/>
          </p:nvCxnSpPr>
          <p:spPr bwMode="auto">
            <a:xfrm>
              <a:off x="3251020" y="3886200"/>
              <a:ext cx="3073580" cy="457200"/>
            </a:xfrm>
            <a:prstGeom prst="straightConnector1">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4259" name="Rectangle 19"/>
            <p:cNvSpPr>
              <a:spLocks noChangeArrowheads="1"/>
            </p:cNvSpPr>
            <p:nvPr/>
          </p:nvSpPr>
          <p:spPr bwMode="auto">
            <a:xfrm>
              <a:off x="4191000" y="4343400"/>
              <a:ext cx="6096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dirty="0"/>
                <a:t>1</a:t>
              </a:r>
            </a:p>
          </p:txBody>
        </p:sp>
        <p:sp>
          <p:nvSpPr>
            <p:cNvPr id="394260" name="Rectangle 20"/>
            <p:cNvSpPr>
              <a:spLocks noChangeArrowheads="1"/>
            </p:cNvSpPr>
            <p:nvPr/>
          </p:nvSpPr>
          <p:spPr bwMode="auto">
            <a:xfrm>
              <a:off x="6019800" y="4343400"/>
              <a:ext cx="6096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t>1</a:t>
              </a:r>
            </a:p>
          </p:txBody>
        </p:sp>
      </p:grpSp>
    </p:spTree>
    <p:extLst>
      <p:ext uri="{BB962C8B-B14F-4D97-AF65-F5344CB8AC3E}">
        <p14:creationId xmlns:p14="http://schemas.microsoft.com/office/powerpoint/2010/main" val="2677200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1A1B9-9505-8B49-9740-AF8CE317D996}"/>
              </a:ext>
            </a:extLst>
          </p:cNvPr>
          <p:cNvSpPr>
            <a:spLocks noGrp="1"/>
          </p:cNvSpPr>
          <p:nvPr>
            <p:ph type="title"/>
          </p:nvPr>
        </p:nvSpPr>
        <p:spPr/>
        <p:txBody>
          <a:bodyPr/>
          <a:lstStyle/>
          <a:p>
            <a:r>
              <a:rPr lang="en-US" dirty="0"/>
              <a:t>3 Hash Function Bloom Filter</a:t>
            </a:r>
          </a:p>
        </p:txBody>
      </p:sp>
      <p:sp>
        <p:nvSpPr>
          <p:cNvPr id="3" name="Slide Number Placeholder 2">
            <a:extLst>
              <a:ext uri="{FF2B5EF4-FFF2-40B4-BE49-F238E27FC236}">
                <a16:creationId xmlns:a16="http://schemas.microsoft.com/office/drawing/2014/main" id="{1DD49B93-8773-0545-9548-59E95A8C0BE4}"/>
              </a:ext>
            </a:extLst>
          </p:cNvPr>
          <p:cNvSpPr>
            <a:spLocks noGrp="1"/>
          </p:cNvSpPr>
          <p:nvPr>
            <p:ph type="sldNum" sz="quarter" idx="12"/>
          </p:nvPr>
        </p:nvSpPr>
        <p:spPr/>
        <p:txBody>
          <a:bodyPr/>
          <a:lstStyle/>
          <a:p>
            <a:fld id="{19B12225-5612-419B-A8D5-4B8EEE4C217E}" type="slidenum">
              <a:rPr lang="en-US" smtClean="0"/>
              <a:pPr/>
              <a:t>68</a:t>
            </a:fld>
            <a:endParaRPr lang="en-US"/>
          </a:p>
        </p:txBody>
      </p:sp>
      <p:pic>
        <p:nvPicPr>
          <p:cNvPr id="10242" name="Picture 2" descr="How does the data gets hashed and stored in a bit array of dynamic size?">
            <a:extLst>
              <a:ext uri="{FF2B5EF4-FFF2-40B4-BE49-F238E27FC236}">
                <a16:creationId xmlns:a16="http://schemas.microsoft.com/office/drawing/2014/main" id="{C1B5E1BE-58DC-184D-8CEA-7CA442542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8686800" cy="4930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7550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Bloom Filter Overview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864" y="1063752"/>
                <a:ext cx="8759190" cy="5519928"/>
              </a:xfrm>
            </p:spPr>
            <p:txBody>
              <a:bodyPr>
                <a:noAutofit/>
              </a:bodyPr>
              <a:lstStyle/>
              <a:p>
                <a:r>
                  <a:rPr lang="en-IN" sz="3000" dirty="0"/>
                  <a:t>Both insertions and membership queries should be performed in constant time. </a:t>
                </a:r>
              </a:p>
              <a:p>
                <a:r>
                  <a:rPr lang="en-IN" sz="3000" dirty="0"/>
                  <a:t>A Bloom filter is a bit vector B of m bits, with k independent hash functions </a:t>
                </a:r>
                <a14:m>
                  <m:oMath xmlns:m="http://schemas.openxmlformats.org/officeDocument/2006/math">
                    <m:sSub>
                      <m:sSubPr>
                        <m:ctrlPr>
                          <a:rPr lang="en-US" sz="3000" i="1">
                            <a:latin typeface="Cambria Math" panose="02040503050406030204" pitchFamily="18" charset="0"/>
                          </a:rPr>
                        </m:ctrlPr>
                      </m:sSubPr>
                      <m:e>
                        <m:r>
                          <a:rPr lang="en-IN" sz="3000" i="1">
                            <a:latin typeface="Cambria Math" panose="02040503050406030204" pitchFamily="18" charset="0"/>
                          </a:rPr>
                          <m:t>h</m:t>
                        </m:r>
                      </m:e>
                      <m:sub>
                        <m:r>
                          <a:rPr lang="en-IN" sz="3000" i="1">
                            <a:latin typeface="Cambria Math" panose="02040503050406030204" pitchFamily="18" charset="0"/>
                          </a:rPr>
                          <m:t>1</m:t>
                        </m:r>
                      </m:sub>
                    </m:sSub>
                    <m:r>
                      <a:rPr lang="en-IN" sz="3000" i="1">
                        <a:latin typeface="Cambria Math" panose="02040503050406030204" pitchFamily="18" charset="0"/>
                      </a:rPr>
                      <m:t>, ..., </m:t>
                    </m:r>
                    <m:sSub>
                      <m:sSubPr>
                        <m:ctrlPr>
                          <a:rPr lang="en-US" sz="3000" i="1">
                            <a:latin typeface="Cambria Math" panose="02040503050406030204" pitchFamily="18" charset="0"/>
                          </a:rPr>
                        </m:ctrlPr>
                      </m:sSubPr>
                      <m:e>
                        <m:r>
                          <a:rPr lang="en-IN" sz="3000" i="1">
                            <a:latin typeface="Cambria Math" panose="02040503050406030204" pitchFamily="18" charset="0"/>
                          </a:rPr>
                          <m:t>h</m:t>
                        </m:r>
                      </m:e>
                      <m:sub>
                        <m:r>
                          <a:rPr lang="en-IN" sz="3000" i="1">
                            <a:latin typeface="Cambria Math" panose="02040503050406030204" pitchFamily="18" charset="0"/>
                          </a:rPr>
                          <m:t>𝑘</m:t>
                        </m:r>
                      </m:sub>
                    </m:sSub>
                  </m:oMath>
                </a14:m>
                <a:r>
                  <a:rPr lang="en-IN" sz="3000" dirty="0"/>
                  <a:t> that map each key in U to the set </a:t>
                </a:r>
                <a14:m>
                  <m:oMath xmlns:m="http://schemas.openxmlformats.org/officeDocument/2006/math">
                    <m:sSub>
                      <m:sSubPr>
                        <m:ctrlPr>
                          <a:rPr lang="en-US" sz="3000" i="1">
                            <a:latin typeface="Cambria Math" panose="02040503050406030204" pitchFamily="18" charset="0"/>
                          </a:rPr>
                        </m:ctrlPr>
                      </m:sSubPr>
                      <m:e>
                        <m:r>
                          <a:rPr lang="en-IN" sz="3000" i="1">
                            <a:latin typeface="Cambria Math" panose="02040503050406030204" pitchFamily="18" charset="0"/>
                          </a:rPr>
                          <m:t>𝑅</m:t>
                        </m:r>
                      </m:e>
                      <m:sub>
                        <m:r>
                          <a:rPr lang="en-IN" sz="3000" i="1">
                            <a:latin typeface="Cambria Math" panose="02040503050406030204" pitchFamily="18" charset="0"/>
                          </a:rPr>
                          <m:t>𝑚</m:t>
                        </m:r>
                      </m:sub>
                    </m:sSub>
                    <m:r>
                      <a:rPr lang="en-IN" sz="3000" i="1">
                        <a:latin typeface="Cambria Math" panose="02040503050406030204" pitchFamily="18" charset="0"/>
                      </a:rPr>
                      <m:t> = 0, 1, ..., </m:t>
                    </m:r>
                    <m:r>
                      <a:rPr lang="en-IN" sz="3000" i="1">
                        <a:latin typeface="Cambria Math" panose="02040503050406030204" pitchFamily="18" charset="0"/>
                      </a:rPr>
                      <m:t>𝑚</m:t>
                    </m:r>
                    <m:r>
                      <a:rPr lang="en-IN" sz="3000" i="1">
                        <a:latin typeface="Cambria Math" panose="02040503050406030204" pitchFamily="18" charset="0"/>
                      </a:rPr>
                      <m:t> − 1</m:t>
                    </m:r>
                  </m:oMath>
                </a14:m>
                <a:r>
                  <a:rPr lang="en-IN" sz="3000" dirty="0"/>
                  <a:t>. </a:t>
                </a:r>
              </a:p>
              <a:p>
                <a:r>
                  <a:rPr lang="en-IN" sz="3000" dirty="0"/>
                  <a:t>We assume that each hash function </a:t>
                </a:r>
                <a14:m>
                  <m:oMath xmlns:m="http://schemas.openxmlformats.org/officeDocument/2006/math">
                    <m:r>
                      <a:rPr lang="en-IN" sz="3000" i="1">
                        <a:latin typeface="Cambria Math" panose="02040503050406030204" pitchFamily="18" charset="0"/>
                      </a:rPr>
                      <m:t>h𝑖</m:t>
                    </m:r>
                    <m:r>
                      <a:rPr lang="en-IN" sz="3000" i="1">
                        <a:latin typeface="Cambria Math" panose="02040503050406030204" pitchFamily="18" charset="0"/>
                      </a:rPr>
                      <m:t> </m:t>
                    </m:r>
                  </m:oMath>
                </a14:m>
                <a:r>
                  <a:rPr lang="en-IN" sz="3000" dirty="0"/>
                  <a:t>maps a uniformly at random chosen key </a:t>
                </a:r>
                <a14:m>
                  <m:oMath xmlns:m="http://schemas.openxmlformats.org/officeDocument/2006/math">
                    <m:r>
                      <a:rPr lang="en-IN" sz="3000" i="1">
                        <a:latin typeface="Cambria Math" panose="02040503050406030204" pitchFamily="18" charset="0"/>
                      </a:rPr>
                      <m:t>𝑥</m:t>
                    </m:r>
                    <m:r>
                      <a:rPr lang="en-IN" sz="3000" i="1">
                        <a:latin typeface="Cambria Math" panose="02040503050406030204" pitchFamily="18" charset="0"/>
                      </a:rPr>
                      <m:t> ∈ </m:t>
                    </m:r>
                    <m:r>
                      <a:rPr lang="en-IN" sz="3000" i="1">
                        <a:latin typeface="Cambria Math" panose="02040503050406030204" pitchFamily="18" charset="0"/>
                      </a:rPr>
                      <m:t>𝑈</m:t>
                    </m:r>
                  </m:oMath>
                </a14:m>
                <a:r>
                  <a:rPr lang="en-IN" sz="3000" dirty="0"/>
                  <a:t> to each element of </a:t>
                </a:r>
                <a14:m>
                  <m:oMath xmlns:m="http://schemas.openxmlformats.org/officeDocument/2006/math">
                    <m:sSub>
                      <m:sSubPr>
                        <m:ctrlPr>
                          <a:rPr lang="en-US" sz="3000" i="1">
                            <a:latin typeface="Cambria Math" panose="02040503050406030204" pitchFamily="18" charset="0"/>
                          </a:rPr>
                        </m:ctrlPr>
                      </m:sSubPr>
                      <m:e>
                        <m:r>
                          <a:rPr lang="en-IN" sz="3000" i="1">
                            <a:latin typeface="Cambria Math" panose="02040503050406030204" pitchFamily="18" charset="0"/>
                          </a:rPr>
                          <m:t>𝑅</m:t>
                        </m:r>
                      </m:e>
                      <m:sub>
                        <m:r>
                          <a:rPr lang="en-IN" sz="3000" i="1">
                            <a:latin typeface="Cambria Math" panose="02040503050406030204" pitchFamily="18" charset="0"/>
                          </a:rPr>
                          <m:t>𝑚</m:t>
                        </m:r>
                      </m:sub>
                    </m:sSub>
                  </m:oMath>
                </a14:m>
                <a:r>
                  <a:rPr lang="en-IN" sz="3000" dirty="0"/>
                  <a:t> with equal probability. </a:t>
                </a:r>
              </a:p>
              <a:p>
                <a:r>
                  <a:rPr lang="en-IN" sz="3000" dirty="0"/>
                  <a:t>Since we assume the hash functions are independent, it follows that the vector </a:t>
                </a:r>
                <a14:m>
                  <m:oMath xmlns:m="http://schemas.openxmlformats.org/officeDocument/2006/math">
                    <m:r>
                      <a:rPr lang="en-IN" sz="3000" i="1">
                        <a:latin typeface="Cambria Math" panose="02040503050406030204" pitchFamily="18" charset="0"/>
                      </a:rPr>
                      <m:t>(</m:t>
                    </m:r>
                    <m:sSub>
                      <m:sSubPr>
                        <m:ctrlPr>
                          <a:rPr lang="en-US" sz="3000" i="1">
                            <a:latin typeface="Cambria Math" panose="02040503050406030204" pitchFamily="18" charset="0"/>
                          </a:rPr>
                        </m:ctrlPr>
                      </m:sSubPr>
                      <m:e>
                        <m:r>
                          <a:rPr lang="en-IN" sz="3000" i="1">
                            <a:latin typeface="Cambria Math" panose="02040503050406030204" pitchFamily="18" charset="0"/>
                          </a:rPr>
                          <m:t>h</m:t>
                        </m:r>
                      </m:e>
                      <m:sub>
                        <m:r>
                          <a:rPr lang="en-IN" sz="3000" i="1">
                            <a:latin typeface="Cambria Math" panose="02040503050406030204" pitchFamily="18" charset="0"/>
                          </a:rPr>
                          <m:t>1</m:t>
                        </m:r>
                      </m:sub>
                    </m:sSub>
                    <m:r>
                      <a:rPr lang="en-IN" sz="3000" i="1">
                        <a:latin typeface="Cambria Math" panose="02040503050406030204" pitchFamily="18" charset="0"/>
                      </a:rPr>
                      <m:t>(</m:t>
                    </m:r>
                    <m:r>
                      <a:rPr lang="en-IN" sz="3000" i="1">
                        <a:latin typeface="Cambria Math" panose="02040503050406030204" pitchFamily="18" charset="0"/>
                      </a:rPr>
                      <m:t>𝑥</m:t>
                    </m:r>
                    <m:r>
                      <a:rPr lang="en-IN" sz="3000" i="1">
                        <a:latin typeface="Cambria Math" panose="02040503050406030204" pitchFamily="18" charset="0"/>
                      </a:rPr>
                      <m:t>), .., </m:t>
                    </m:r>
                    <m:sSub>
                      <m:sSubPr>
                        <m:ctrlPr>
                          <a:rPr lang="en-US" sz="3000" i="1">
                            <a:latin typeface="Cambria Math" panose="02040503050406030204" pitchFamily="18" charset="0"/>
                          </a:rPr>
                        </m:ctrlPr>
                      </m:sSubPr>
                      <m:e>
                        <m:r>
                          <a:rPr lang="en-IN" sz="3000" i="1">
                            <a:latin typeface="Cambria Math" panose="02040503050406030204" pitchFamily="18" charset="0"/>
                          </a:rPr>
                          <m:t>h</m:t>
                        </m:r>
                      </m:e>
                      <m:sub>
                        <m:r>
                          <a:rPr lang="en-IN" sz="3000" i="1">
                            <a:latin typeface="Cambria Math" panose="02040503050406030204" pitchFamily="18" charset="0"/>
                          </a:rPr>
                          <m:t>𝑘</m:t>
                        </m:r>
                      </m:sub>
                    </m:sSub>
                    <m:r>
                      <a:rPr lang="en-IN" sz="3000" i="1">
                        <a:latin typeface="Cambria Math" panose="02040503050406030204" pitchFamily="18" charset="0"/>
                      </a:rPr>
                      <m:t>(</m:t>
                    </m:r>
                    <m:r>
                      <a:rPr lang="en-IN" sz="3000" i="1">
                        <a:latin typeface="Cambria Math" panose="02040503050406030204" pitchFamily="18" charset="0"/>
                      </a:rPr>
                      <m:t>𝑥</m:t>
                    </m:r>
                    <m:r>
                      <a:rPr lang="en-IN" sz="3000" i="1">
                        <a:latin typeface="Cambria Math" panose="02040503050406030204" pitchFamily="18" charset="0"/>
                      </a:rPr>
                      <m:t>))</m:t>
                    </m:r>
                  </m:oMath>
                </a14:m>
                <a:r>
                  <a:rPr lang="en-IN" sz="3000" dirty="0"/>
                  <a:t> is equally likely to be any of the </a:t>
                </a:r>
                <a14:m>
                  <m:oMath xmlns:m="http://schemas.openxmlformats.org/officeDocument/2006/math">
                    <m:sSub>
                      <m:sSubPr>
                        <m:ctrlPr>
                          <a:rPr lang="en-US" sz="3000" i="1">
                            <a:latin typeface="Cambria Math" panose="02040503050406030204" pitchFamily="18" charset="0"/>
                          </a:rPr>
                        </m:ctrlPr>
                      </m:sSubPr>
                      <m:e>
                        <m:r>
                          <a:rPr lang="en-IN" sz="3000" i="1">
                            <a:latin typeface="Cambria Math" panose="02040503050406030204" pitchFamily="18" charset="0"/>
                          </a:rPr>
                          <m:t>𝑚</m:t>
                        </m:r>
                      </m:e>
                      <m:sub>
                        <m:r>
                          <a:rPr lang="en-IN" sz="3000" i="1">
                            <a:latin typeface="Cambria Math" panose="02040503050406030204" pitchFamily="18" charset="0"/>
                          </a:rPr>
                          <m:t>𝑘</m:t>
                        </m:r>
                      </m:sub>
                    </m:sSub>
                  </m:oMath>
                </a14:m>
                <a:r>
                  <a:rPr lang="en-IN" sz="3000" dirty="0"/>
                  <a:t> k-tuples of elements from </a:t>
                </a:r>
                <a14:m>
                  <m:oMath xmlns:m="http://schemas.openxmlformats.org/officeDocument/2006/math">
                    <m:sSub>
                      <m:sSubPr>
                        <m:ctrlPr>
                          <a:rPr lang="en-US" sz="3000" i="1">
                            <a:latin typeface="Cambria Math" panose="02040503050406030204" pitchFamily="18" charset="0"/>
                          </a:rPr>
                        </m:ctrlPr>
                      </m:sSubPr>
                      <m:e>
                        <m:r>
                          <a:rPr lang="en-IN" sz="3000" i="1">
                            <a:latin typeface="Cambria Math" panose="02040503050406030204" pitchFamily="18" charset="0"/>
                          </a:rPr>
                          <m:t>𝑅</m:t>
                        </m:r>
                      </m:e>
                      <m:sub>
                        <m:r>
                          <a:rPr lang="en-IN" sz="3000" i="1">
                            <a:latin typeface="Cambria Math" panose="02040503050406030204" pitchFamily="18" charset="0"/>
                          </a:rPr>
                          <m:t>𝑚</m:t>
                        </m:r>
                      </m:sub>
                    </m:sSub>
                  </m:oMath>
                </a14:m>
                <a:endParaRPr lang="en-US" sz="3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864" y="1063752"/>
                <a:ext cx="8759190" cy="5519928"/>
              </a:xfrm>
              <a:blipFill rotWithShape="0">
                <a:blip r:embed="rId2" cstate="print"/>
                <a:stretch>
                  <a:fillRect t="-552" b="-541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9B12225-5612-419B-A8D5-4B8EEE4C217E}" type="slidenum">
              <a:rPr lang="en-US" smtClean="0"/>
              <a:pPr/>
              <a:t>69</a:t>
            </a:fld>
            <a:endParaRPr lang="en-US"/>
          </a:p>
        </p:txBody>
      </p:sp>
    </p:spTree>
    <p:extLst>
      <p:ext uri="{BB962C8B-B14F-4D97-AF65-F5344CB8AC3E}">
        <p14:creationId xmlns:p14="http://schemas.microsoft.com/office/powerpoint/2010/main" val="2446386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C513-A54E-EC44-BC32-C284E1841BEF}"/>
              </a:ext>
            </a:extLst>
          </p:cNvPr>
          <p:cNvSpPr>
            <a:spLocks noGrp="1"/>
          </p:cNvSpPr>
          <p:nvPr>
            <p:ph type="title"/>
          </p:nvPr>
        </p:nvSpPr>
        <p:spPr/>
        <p:txBody>
          <a:bodyPr>
            <a:normAutofit/>
          </a:bodyPr>
          <a:lstStyle/>
          <a:p>
            <a:r>
              <a:rPr lang="en-IN" b="0" dirty="0"/>
              <a:t>Process events from IoT devices</a:t>
            </a:r>
            <a:endParaRPr lang="en-US" dirty="0"/>
          </a:p>
        </p:txBody>
      </p:sp>
      <p:sp>
        <p:nvSpPr>
          <p:cNvPr id="3" name="Slide Number Placeholder 2">
            <a:extLst>
              <a:ext uri="{FF2B5EF4-FFF2-40B4-BE49-F238E27FC236}">
                <a16:creationId xmlns:a16="http://schemas.microsoft.com/office/drawing/2014/main" id="{96BAC496-2DB3-D14E-B1B4-B3C557F19342}"/>
              </a:ext>
            </a:extLst>
          </p:cNvPr>
          <p:cNvSpPr>
            <a:spLocks noGrp="1"/>
          </p:cNvSpPr>
          <p:nvPr>
            <p:ph type="sldNum" sz="quarter" idx="12"/>
          </p:nvPr>
        </p:nvSpPr>
        <p:spPr/>
        <p:txBody>
          <a:bodyPr/>
          <a:lstStyle/>
          <a:p>
            <a:fld id="{19B12225-5612-419B-A8D5-4B8EEE4C217E}" type="slidenum">
              <a:rPr lang="en-US" smtClean="0"/>
              <a:pPr/>
              <a:t>7</a:t>
            </a:fld>
            <a:endParaRPr lang="en-US"/>
          </a:p>
        </p:txBody>
      </p:sp>
      <p:sp>
        <p:nvSpPr>
          <p:cNvPr id="5" name="TextBox 4">
            <a:extLst>
              <a:ext uri="{FF2B5EF4-FFF2-40B4-BE49-F238E27FC236}">
                <a16:creationId xmlns:a16="http://schemas.microsoft.com/office/drawing/2014/main" id="{72AF6B4C-57BF-7145-9DFD-4D25FCB7FA12}"/>
              </a:ext>
            </a:extLst>
          </p:cNvPr>
          <p:cNvSpPr txBox="1"/>
          <p:nvPr/>
        </p:nvSpPr>
        <p:spPr>
          <a:xfrm>
            <a:off x="76200" y="5419635"/>
            <a:ext cx="8862060" cy="1323439"/>
          </a:xfrm>
          <a:prstGeom prst="rect">
            <a:avLst/>
          </a:prstGeom>
          <a:noFill/>
        </p:spPr>
        <p:txBody>
          <a:bodyPr wrap="square">
            <a:spAutoFit/>
          </a:bodyPr>
          <a:lstStyle/>
          <a:p>
            <a:pPr marL="342900" indent="-342900">
              <a:buFont typeface="Arial" panose="020B0604020202020204" pitchFamily="34" charset="0"/>
              <a:buChar char="•"/>
            </a:pPr>
            <a:r>
              <a:rPr lang="en-IN" sz="2000" b="0" i="0" dirty="0">
                <a:solidFill>
                  <a:srgbClr val="1A1A1A"/>
                </a:solidFill>
                <a:effectLst/>
                <a:latin typeface="Times New Roman" panose="02020603050405020304" pitchFamily="18" charset="0"/>
                <a:cs typeface="Times New Roman" panose="02020603050405020304" pitchFamily="18" charset="0"/>
              </a:rPr>
              <a:t>Smart factories, connected cars, smart cities, and other IoT devices generate a lot of data continuously.</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Stream processing solution captures IoT data streams and processes them in a centralized way</a:t>
            </a:r>
            <a:endParaRPr lang="en-US" sz="2000" dirty="0">
              <a:latin typeface="Times New Roman" panose="02020603050405020304" pitchFamily="18" charset="0"/>
              <a:cs typeface="Times New Roman" panose="02020603050405020304" pitchFamily="18" charset="0"/>
            </a:endParaRPr>
          </a:p>
        </p:txBody>
      </p:sp>
      <p:pic>
        <p:nvPicPr>
          <p:cNvPr id="7" name="Process events from IoT devices.mp4" descr="Process events from IoT devices.mp4">
            <a:hlinkClick r:id="" action="ppaction://media"/>
            <a:extLst>
              <a:ext uri="{FF2B5EF4-FFF2-40B4-BE49-F238E27FC236}">
                <a16:creationId xmlns:a16="http://schemas.microsoft.com/office/drawing/2014/main" id="{BC6E80B0-F14F-8B41-9476-F618B0770E6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0200" y="1197273"/>
            <a:ext cx="7899596" cy="4015689"/>
          </a:xfrm>
          <a:prstGeom prst="rect">
            <a:avLst/>
          </a:prstGeom>
        </p:spPr>
      </p:pic>
    </p:spTree>
    <p:extLst>
      <p:ext uri="{BB962C8B-B14F-4D97-AF65-F5344CB8AC3E}">
        <p14:creationId xmlns:p14="http://schemas.microsoft.com/office/powerpoint/2010/main" val="221990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Algorithm</a:t>
            </a:r>
          </a:p>
        </p:txBody>
      </p:sp>
      <mc:AlternateContent xmlns:mc="http://schemas.openxmlformats.org/markup-compatibility/2006" xmlns:a14="http://schemas.microsoft.com/office/drawing/2010/main">
        <mc:Choice Requires="a14">
          <p:sp>
            <p:nvSpPr>
              <p:cNvPr id="8" name="Content Placeholder 7"/>
              <p:cNvSpPr>
                <a:spLocks noGrp="1"/>
              </p:cNvSpPr>
              <p:nvPr>
                <p:ph idx="1"/>
              </p:nvPr>
            </p:nvSpPr>
            <p:spPr>
              <a:xfrm>
                <a:off x="304800" y="1295400"/>
                <a:ext cx="8382000" cy="5257801"/>
              </a:xfrm>
            </p:spPr>
            <p:txBody>
              <a:bodyPr>
                <a:normAutofit lnSpcReduction="10000"/>
              </a:bodyPr>
              <a:lstStyle/>
              <a:p>
                <a:pPr lvl="0"/>
                <a:r>
                  <a:rPr lang="en-IN" i="1" dirty="0"/>
                  <a:t>Initially all m bits of B are set to 0</a:t>
                </a:r>
                <a:r>
                  <a:rPr lang="en-IN" dirty="0"/>
                  <a:t>. </a:t>
                </a:r>
                <a:endParaRPr lang="en-US" dirty="0"/>
              </a:p>
              <a:p>
                <a:pPr lvl="0"/>
                <a:r>
                  <a:rPr lang="en-IN" i="1" dirty="0"/>
                  <a:t>Insert x into S.</a:t>
                </a:r>
              </a:p>
              <a:p>
                <a:pPr lvl="0"/>
                <a:r>
                  <a:rPr lang="en-IN" i="1" dirty="0"/>
                  <a:t> Compute </a:t>
                </a:r>
                <a14:m>
                  <m:oMath xmlns:m="http://schemas.openxmlformats.org/officeDocument/2006/math">
                    <m:sSub>
                      <m:sSubPr>
                        <m:ctrlPr>
                          <a:rPr lang="en-US" i="1">
                            <a:latin typeface="Cambria Math" panose="02040503050406030204" pitchFamily="18" charset="0"/>
                          </a:rPr>
                        </m:ctrlPr>
                      </m:sSubPr>
                      <m:e>
                        <m:r>
                          <a:rPr lang="en-IN" b="0" i="1">
                            <a:latin typeface="Cambria Math" panose="02040503050406030204" pitchFamily="18" charset="0"/>
                          </a:rPr>
                          <m:t>h</m:t>
                        </m:r>
                      </m:e>
                      <m:sub>
                        <m:r>
                          <a:rPr lang="en-IN" b="0" i="1">
                            <a:latin typeface="Cambria Math" panose="02040503050406030204" pitchFamily="18" charset="0"/>
                          </a:rPr>
                          <m:t>1</m:t>
                        </m:r>
                      </m:sub>
                    </m:sSub>
                    <m:r>
                      <a:rPr lang="en-IN" b="0" i="1">
                        <a:latin typeface="Cambria Math" panose="02040503050406030204" pitchFamily="18" charset="0"/>
                      </a:rPr>
                      <m:t>(</m:t>
                    </m:r>
                    <m:r>
                      <a:rPr lang="en-IN" b="0" i="1">
                        <a:latin typeface="Cambria Math" panose="02040503050406030204" pitchFamily="18" charset="0"/>
                      </a:rPr>
                      <m:t>𝑥</m:t>
                    </m:r>
                    <m:r>
                      <a:rPr lang="en-IN" b="0" i="1">
                        <a:latin typeface="Cambria Math" panose="02040503050406030204" pitchFamily="18" charset="0"/>
                      </a:rPr>
                      <m:t>), .., </m:t>
                    </m:r>
                    <m:sSub>
                      <m:sSubPr>
                        <m:ctrlPr>
                          <a:rPr lang="en-US" i="1">
                            <a:latin typeface="Cambria Math" panose="02040503050406030204" pitchFamily="18" charset="0"/>
                          </a:rPr>
                        </m:ctrlPr>
                      </m:sSubPr>
                      <m:e>
                        <m:r>
                          <a:rPr lang="en-IN" b="0" i="1">
                            <a:latin typeface="Cambria Math" panose="02040503050406030204" pitchFamily="18" charset="0"/>
                          </a:rPr>
                          <m:t>h</m:t>
                        </m:r>
                      </m:e>
                      <m:sub>
                        <m:r>
                          <a:rPr lang="en-IN" b="0" i="1">
                            <a:latin typeface="Cambria Math" panose="02040503050406030204" pitchFamily="18" charset="0"/>
                          </a:rPr>
                          <m:t>𝑘</m:t>
                        </m:r>
                      </m:sub>
                    </m:sSub>
                    <m:r>
                      <a:rPr lang="en-IN" b="0" i="1">
                        <a:latin typeface="Cambria Math" panose="02040503050406030204" pitchFamily="18" charset="0"/>
                      </a:rPr>
                      <m:t>(</m:t>
                    </m:r>
                    <m:r>
                      <a:rPr lang="en-IN" b="0" i="1">
                        <a:latin typeface="Cambria Math" panose="02040503050406030204" pitchFamily="18" charset="0"/>
                      </a:rPr>
                      <m:t>𝑥</m:t>
                    </m:r>
                    <m:r>
                      <a:rPr lang="en-IN" b="0" i="1">
                        <a:latin typeface="Cambria Math" panose="02040503050406030204" pitchFamily="18" charset="0"/>
                      </a:rPr>
                      <m:t>)</m:t>
                    </m:r>
                  </m:oMath>
                </a14:m>
                <a:r>
                  <a:rPr lang="en-IN" i="1" dirty="0"/>
                  <a:t> </a:t>
                </a:r>
                <a:endParaRPr lang="en-US" dirty="0"/>
              </a:p>
              <a:p>
                <a:r>
                  <a:rPr lang="en-IN" i="1" dirty="0"/>
                  <a:t>Set B[</a:t>
                </a:r>
                <a14:m>
                  <m:oMath xmlns:m="http://schemas.openxmlformats.org/officeDocument/2006/math">
                    <m:sSub>
                      <m:sSubPr>
                        <m:ctrlPr>
                          <a:rPr lang="en-US" i="1">
                            <a:latin typeface="Cambria Math" panose="02040503050406030204" pitchFamily="18" charset="0"/>
                          </a:rPr>
                        </m:ctrlPr>
                      </m:sSubPr>
                      <m:e>
                        <m:r>
                          <a:rPr lang="en-IN" b="0" i="1">
                            <a:latin typeface="Cambria Math" panose="02040503050406030204" pitchFamily="18" charset="0"/>
                          </a:rPr>
                          <m:t>h</m:t>
                        </m:r>
                      </m:e>
                      <m:sub>
                        <m:r>
                          <a:rPr lang="en-IN" b="0" i="1">
                            <a:latin typeface="Cambria Math" panose="02040503050406030204" pitchFamily="18" charset="0"/>
                          </a:rPr>
                          <m:t>1</m:t>
                        </m:r>
                      </m:sub>
                    </m:sSub>
                    <m:r>
                      <a:rPr lang="en-IN" b="0" i="1">
                        <a:latin typeface="Cambria Math" panose="02040503050406030204" pitchFamily="18" charset="0"/>
                      </a:rPr>
                      <m:t>(</m:t>
                    </m:r>
                    <m:r>
                      <a:rPr lang="en-IN" b="0" i="1">
                        <a:latin typeface="Cambria Math" panose="02040503050406030204" pitchFamily="18" charset="0"/>
                      </a:rPr>
                      <m:t>𝑥</m:t>
                    </m:r>
                    <m:r>
                      <a:rPr lang="en-IN" b="0" i="1">
                        <a:latin typeface="Cambria Math" panose="02040503050406030204" pitchFamily="18" charset="0"/>
                      </a:rPr>
                      <m:t>)</m:t>
                    </m:r>
                  </m:oMath>
                </a14:m>
                <a:r>
                  <a:rPr lang="en-IN" i="1" dirty="0"/>
                  <a:t>] = B[</a:t>
                </a:r>
                <a14:m>
                  <m:oMath xmlns:m="http://schemas.openxmlformats.org/officeDocument/2006/math">
                    <m:sSub>
                      <m:sSubPr>
                        <m:ctrlPr>
                          <a:rPr lang="en-US" i="1">
                            <a:latin typeface="Cambria Math" panose="02040503050406030204" pitchFamily="18" charset="0"/>
                          </a:rPr>
                        </m:ctrlPr>
                      </m:sSubPr>
                      <m:e>
                        <m:r>
                          <a:rPr lang="en-IN" b="0" i="1">
                            <a:latin typeface="Cambria Math" panose="02040503050406030204" pitchFamily="18" charset="0"/>
                          </a:rPr>
                          <m:t>h</m:t>
                        </m:r>
                      </m:e>
                      <m:sub>
                        <m:r>
                          <a:rPr lang="en-IN" b="0" i="1">
                            <a:latin typeface="Cambria Math" panose="02040503050406030204" pitchFamily="18" charset="0"/>
                          </a:rPr>
                          <m:t>2</m:t>
                        </m:r>
                      </m:sub>
                    </m:sSub>
                    <m:r>
                      <a:rPr lang="en-IN" b="0" i="1">
                        <a:latin typeface="Cambria Math" panose="02040503050406030204" pitchFamily="18" charset="0"/>
                      </a:rPr>
                      <m:t>(</m:t>
                    </m:r>
                    <m:r>
                      <a:rPr lang="en-IN" b="0" i="1">
                        <a:latin typeface="Cambria Math" panose="02040503050406030204" pitchFamily="18" charset="0"/>
                      </a:rPr>
                      <m:t>𝑥</m:t>
                    </m:r>
                    <m:r>
                      <a:rPr lang="en-IN" b="0" i="1">
                        <a:latin typeface="Cambria Math" panose="02040503050406030204" pitchFamily="18" charset="0"/>
                      </a:rPr>
                      <m:t>)</m:t>
                    </m:r>
                  </m:oMath>
                </a14:m>
                <a:r>
                  <a:rPr lang="en-IN" i="1" dirty="0"/>
                  <a:t>] = ... = B[</a:t>
                </a:r>
                <a14:m>
                  <m:oMath xmlns:m="http://schemas.openxmlformats.org/officeDocument/2006/math">
                    <m:sSub>
                      <m:sSubPr>
                        <m:ctrlPr>
                          <a:rPr lang="en-US" i="1">
                            <a:latin typeface="Cambria Math" panose="02040503050406030204" pitchFamily="18" charset="0"/>
                          </a:rPr>
                        </m:ctrlPr>
                      </m:sSubPr>
                      <m:e>
                        <m:r>
                          <a:rPr lang="en-IN" b="0" i="1">
                            <a:latin typeface="Cambria Math" panose="02040503050406030204" pitchFamily="18" charset="0"/>
                          </a:rPr>
                          <m:t>h</m:t>
                        </m:r>
                      </m:e>
                      <m:sub>
                        <m:r>
                          <a:rPr lang="en-IN" b="0" i="1">
                            <a:latin typeface="Cambria Math" panose="02040503050406030204" pitchFamily="18" charset="0"/>
                          </a:rPr>
                          <m:t>𝑘</m:t>
                        </m:r>
                      </m:sub>
                    </m:sSub>
                    <m:r>
                      <a:rPr lang="en-IN" b="0" i="1">
                        <a:latin typeface="Cambria Math" panose="02040503050406030204" pitchFamily="18" charset="0"/>
                      </a:rPr>
                      <m:t>(</m:t>
                    </m:r>
                    <m:r>
                      <a:rPr lang="en-IN" b="0" i="1">
                        <a:latin typeface="Cambria Math" panose="02040503050406030204" pitchFamily="18" charset="0"/>
                      </a:rPr>
                      <m:t>𝑥</m:t>
                    </m:r>
                    <m:r>
                      <a:rPr lang="en-IN" b="0" i="1">
                        <a:latin typeface="Cambria Math" panose="02040503050406030204" pitchFamily="18" charset="0"/>
                      </a:rPr>
                      <m:t>)</m:t>
                    </m:r>
                  </m:oMath>
                </a14:m>
                <a:r>
                  <a:rPr lang="en-IN" i="1" dirty="0"/>
                  <a:t>] = 1.</a:t>
                </a:r>
                <a:endParaRPr lang="en-US" dirty="0"/>
              </a:p>
              <a:p>
                <a:pPr lvl="0"/>
                <a:endParaRPr lang="en-IN" i="1" dirty="0"/>
              </a:p>
              <a:p>
                <a:pPr lvl="0"/>
                <a:r>
                  <a:rPr lang="en-IN" i="1" dirty="0"/>
                  <a:t>Query if x ∈ S.  </a:t>
                </a:r>
              </a:p>
              <a:p>
                <a:pPr lvl="1"/>
                <a:r>
                  <a:rPr lang="en-IN" sz="3600" i="1" dirty="0">
                    <a:solidFill>
                      <a:srgbClr val="7030A0"/>
                    </a:solidFill>
                  </a:rPr>
                  <a:t>Compute </a:t>
                </a:r>
                <a14:m>
                  <m:oMath xmlns:m="http://schemas.openxmlformats.org/officeDocument/2006/math">
                    <m:sSub>
                      <m:sSubPr>
                        <m:ctrlPr>
                          <a:rPr lang="en-US" sz="3600" i="1">
                            <a:solidFill>
                              <a:srgbClr val="7030A0"/>
                            </a:solidFill>
                            <a:latin typeface="Cambria Math" panose="02040503050406030204" pitchFamily="18" charset="0"/>
                          </a:rPr>
                        </m:ctrlPr>
                      </m:sSubPr>
                      <m:e>
                        <m:r>
                          <a:rPr lang="en-IN" sz="3600" b="0" i="1">
                            <a:solidFill>
                              <a:srgbClr val="7030A0"/>
                            </a:solidFill>
                            <a:latin typeface="Cambria Math" panose="02040503050406030204" pitchFamily="18" charset="0"/>
                          </a:rPr>
                          <m:t>h</m:t>
                        </m:r>
                      </m:e>
                      <m:sub>
                        <m:r>
                          <a:rPr lang="en-IN" sz="3600" b="0" i="1">
                            <a:solidFill>
                              <a:srgbClr val="7030A0"/>
                            </a:solidFill>
                            <a:latin typeface="Cambria Math" panose="02040503050406030204" pitchFamily="18" charset="0"/>
                          </a:rPr>
                          <m:t>1</m:t>
                        </m:r>
                      </m:sub>
                    </m:sSub>
                    <m:r>
                      <a:rPr lang="en-IN" sz="3600" b="0" i="1">
                        <a:solidFill>
                          <a:srgbClr val="7030A0"/>
                        </a:solidFill>
                        <a:latin typeface="Cambria Math" panose="02040503050406030204" pitchFamily="18" charset="0"/>
                      </a:rPr>
                      <m:t>(</m:t>
                    </m:r>
                    <m:r>
                      <a:rPr lang="en-IN" sz="3600" b="0" i="1">
                        <a:solidFill>
                          <a:srgbClr val="7030A0"/>
                        </a:solidFill>
                        <a:latin typeface="Cambria Math" panose="02040503050406030204" pitchFamily="18" charset="0"/>
                      </a:rPr>
                      <m:t>𝑥</m:t>
                    </m:r>
                    <m:r>
                      <a:rPr lang="en-IN" sz="3600" b="0" i="1">
                        <a:solidFill>
                          <a:srgbClr val="7030A0"/>
                        </a:solidFill>
                        <a:latin typeface="Cambria Math" panose="02040503050406030204" pitchFamily="18" charset="0"/>
                      </a:rPr>
                      <m:t>), .., </m:t>
                    </m:r>
                    <m:sSub>
                      <m:sSubPr>
                        <m:ctrlPr>
                          <a:rPr lang="en-US" sz="3600" i="1">
                            <a:solidFill>
                              <a:srgbClr val="7030A0"/>
                            </a:solidFill>
                            <a:latin typeface="Cambria Math" panose="02040503050406030204" pitchFamily="18" charset="0"/>
                          </a:rPr>
                        </m:ctrlPr>
                      </m:sSubPr>
                      <m:e>
                        <m:r>
                          <a:rPr lang="en-IN" sz="3600" b="0" i="1">
                            <a:solidFill>
                              <a:srgbClr val="7030A0"/>
                            </a:solidFill>
                            <a:latin typeface="Cambria Math" panose="02040503050406030204" pitchFamily="18" charset="0"/>
                          </a:rPr>
                          <m:t>h</m:t>
                        </m:r>
                      </m:e>
                      <m:sub>
                        <m:r>
                          <a:rPr lang="en-IN" sz="3600" b="0" i="1">
                            <a:solidFill>
                              <a:srgbClr val="7030A0"/>
                            </a:solidFill>
                            <a:latin typeface="Cambria Math" panose="02040503050406030204" pitchFamily="18" charset="0"/>
                          </a:rPr>
                          <m:t>𝑘</m:t>
                        </m:r>
                      </m:sub>
                    </m:sSub>
                    <m:r>
                      <a:rPr lang="en-IN" sz="3600" b="0" i="1">
                        <a:solidFill>
                          <a:srgbClr val="7030A0"/>
                        </a:solidFill>
                        <a:latin typeface="Cambria Math" panose="02040503050406030204" pitchFamily="18" charset="0"/>
                      </a:rPr>
                      <m:t>(</m:t>
                    </m:r>
                    <m:r>
                      <a:rPr lang="en-IN" sz="3600" b="0" i="1">
                        <a:solidFill>
                          <a:srgbClr val="7030A0"/>
                        </a:solidFill>
                        <a:latin typeface="Cambria Math" panose="02040503050406030204" pitchFamily="18" charset="0"/>
                      </a:rPr>
                      <m:t>𝑥</m:t>
                    </m:r>
                    <m:r>
                      <a:rPr lang="en-IN" sz="3600" b="0" i="1">
                        <a:solidFill>
                          <a:srgbClr val="7030A0"/>
                        </a:solidFill>
                        <a:latin typeface="Cambria Math" panose="02040503050406030204" pitchFamily="18" charset="0"/>
                      </a:rPr>
                      <m:t>)</m:t>
                    </m:r>
                  </m:oMath>
                </a14:m>
                <a:r>
                  <a:rPr lang="en-IN" sz="3600" i="1" dirty="0">
                    <a:solidFill>
                      <a:srgbClr val="7030A0"/>
                    </a:solidFill>
                  </a:rPr>
                  <a:t>.</a:t>
                </a:r>
                <a:endParaRPr lang="en-US" sz="3600" dirty="0">
                  <a:solidFill>
                    <a:srgbClr val="7030A0"/>
                  </a:solidFill>
                </a:endParaRPr>
              </a:p>
              <a:p>
                <a:pPr lvl="1"/>
                <a:r>
                  <a:rPr lang="en-IN" sz="3600" i="1" dirty="0">
                    <a:solidFill>
                      <a:srgbClr val="7030A0"/>
                    </a:solidFill>
                  </a:rPr>
                  <a:t> If B[</a:t>
                </a:r>
                <a14:m>
                  <m:oMath xmlns:m="http://schemas.openxmlformats.org/officeDocument/2006/math">
                    <m:sSub>
                      <m:sSubPr>
                        <m:ctrlPr>
                          <a:rPr lang="en-US" sz="3600" i="1">
                            <a:solidFill>
                              <a:srgbClr val="7030A0"/>
                            </a:solidFill>
                            <a:latin typeface="Cambria Math" panose="02040503050406030204" pitchFamily="18" charset="0"/>
                          </a:rPr>
                        </m:ctrlPr>
                      </m:sSubPr>
                      <m:e>
                        <m:r>
                          <a:rPr lang="en-IN" sz="3600" b="0" i="1">
                            <a:solidFill>
                              <a:srgbClr val="7030A0"/>
                            </a:solidFill>
                            <a:latin typeface="Cambria Math" panose="02040503050406030204" pitchFamily="18" charset="0"/>
                          </a:rPr>
                          <m:t>h</m:t>
                        </m:r>
                      </m:e>
                      <m:sub>
                        <m:r>
                          <a:rPr lang="en-IN" sz="3600" b="0" i="1">
                            <a:solidFill>
                              <a:srgbClr val="7030A0"/>
                            </a:solidFill>
                            <a:latin typeface="Cambria Math" panose="02040503050406030204" pitchFamily="18" charset="0"/>
                          </a:rPr>
                          <m:t>1</m:t>
                        </m:r>
                      </m:sub>
                    </m:sSub>
                    <m:r>
                      <a:rPr lang="en-IN" sz="3600" b="0" i="1">
                        <a:solidFill>
                          <a:srgbClr val="7030A0"/>
                        </a:solidFill>
                        <a:latin typeface="Cambria Math" panose="02040503050406030204" pitchFamily="18" charset="0"/>
                      </a:rPr>
                      <m:t>(</m:t>
                    </m:r>
                    <m:r>
                      <a:rPr lang="en-IN" sz="3600" b="0" i="1">
                        <a:solidFill>
                          <a:srgbClr val="7030A0"/>
                        </a:solidFill>
                        <a:latin typeface="Cambria Math" panose="02040503050406030204" pitchFamily="18" charset="0"/>
                      </a:rPr>
                      <m:t>𝑥</m:t>
                    </m:r>
                    <m:r>
                      <a:rPr lang="en-IN" sz="3600" b="0" i="1">
                        <a:solidFill>
                          <a:srgbClr val="7030A0"/>
                        </a:solidFill>
                        <a:latin typeface="Cambria Math" panose="02040503050406030204" pitchFamily="18" charset="0"/>
                      </a:rPr>
                      <m:t>)</m:t>
                    </m:r>
                  </m:oMath>
                </a14:m>
                <a:r>
                  <a:rPr lang="en-IN" sz="3600" i="1" dirty="0">
                    <a:solidFill>
                      <a:srgbClr val="7030A0"/>
                    </a:solidFill>
                  </a:rPr>
                  <a:t>] = B[</a:t>
                </a:r>
                <a14:m>
                  <m:oMath xmlns:m="http://schemas.openxmlformats.org/officeDocument/2006/math">
                    <m:sSub>
                      <m:sSubPr>
                        <m:ctrlPr>
                          <a:rPr lang="en-US" sz="3600" i="1">
                            <a:solidFill>
                              <a:srgbClr val="7030A0"/>
                            </a:solidFill>
                            <a:latin typeface="Cambria Math" panose="02040503050406030204" pitchFamily="18" charset="0"/>
                          </a:rPr>
                        </m:ctrlPr>
                      </m:sSubPr>
                      <m:e>
                        <m:r>
                          <a:rPr lang="en-IN" sz="3600" b="0" i="1">
                            <a:solidFill>
                              <a:srgbClr val="7030A0"/>
                            </a:solidFill>
                            <a:latin typeface="Cambria Math" panose="02040503050406030204" pitchFamily="18" charset="0"/>
                          </a:rPr>
                          <m:t>h</m:t>
                        </m:r>
                      </m:e>
                      <m:sub>
                        <m:r>
                          <a:rPr lang="en-IN" sz="3600" b="0" i="1">
                            <a:solidFill>
                              <a:srgbClr val="7030A0"/>
                            </a:solidFill>
                            <a:latin typeface="Cambria Math" panose="02040503050406030204" pitchFamily="18" charset="0"/>
                          </a:rPr>
                          <m:t>2</m:t>
                        </m:r>
                      </m:sub>
                    </m:sSub>
                    <m:r>
                      <a:rPr lang="en-IN" sz="3600" b="0" i="1">
                        <a:solidFill>
                          <a:srgbClr val="7030A0"/>
                        </a:solidFill>
                        <a:latin typeface="Cambria Math" panose="02040503050406030204" pitchFamily="18" charset="0"/>
                      </a:rPr>
                      <m:t>(</m:t>
                    </m:r>
                    <m:r>
                      <a:rPr lang="en-IN" sz="3600" b="0" i="1">
                        <a:solidFill>
                          <a:srgbClr val="7030A0"/>
                        </a:solidFill>
                        <a:latin typeface="Cambria Math" panose="02040503050406030204" pitchFamily="18" charset="0"/>
                      </a:rPr>
                      <m:t>𝑥</m:t>
                    </m:r>
                    <m:r>
                      <a:rPr lang="en-IN" sz="3600" b="0" i="1">
                        <a:solidFill>
                          <a:srgbClr val="7030A0"/>
                        </a:solidFill>
                        <a:latin typeface="Cambria Math" panose="02040503050406030204" pitchFamily="18" charset="0"/>
                      </a:rPr>
                      <m:t>)</m:t>
                    </m:r>
                  </m:oMath>
                </a14:m>
                <a:r>
                  <a:rPr lang="en-IN" sz="3600" i="1" dirty="0">
                    <a:solidFill>
                      <a:srgbClr val="7030A0"/>
                    </a:solidFill>
                  </a:rPr>
                  <a:t>] = .. = B[</a:t>
                </a:r>
                <a14:m>
                  <m:oMath xmlns:m="http://schemas.openxmlformats.org/officeDocument/2006/math">
                    <m:sSub>
                      <m:sSubPr>
                        <m:ctrlPr>
                          <a:rPr lang="en-US" sz="3600" i="1">
                            <a:solidFill>
                              <a:srgbClr val="7030A0"/>
                            </a:solidFill>
                            <a:latin typeface="Cambria Math" panose="02040503050406030204" pitchFamily="18" charset="0"/>
                          </a:rPr>
                        </m:ctrlPr>
                      </m:sSubPr>
                      <m:e>
                        <m:r>
                          <a:rPr lang="en-IN" sz="3600" b="0" i="1">
                            <a:solidFill>
                              <a:srgbClr val="7030A0"/>
                            </a:solidFill>
                            <a:latin typeface="Cambria Math" panose="02040503050406030204" pitchFamily="18" charset="0"/>
                          </a:rPr>
                          <m:t>h</m:t>
                        </m:r>
                      </m:e>
                      <m:sub>
                        <m:r>
                          <a:rPr lang="en-IN" sz="3600" b="0" i="1">
                            <a:solidFill>
                              <a:srgbClr val="7030A0"/>
                            </a:solidFill>
                            <a:latin typeface="Cambria Math" panose="02040503050406030204" pitchFamily="18" charset="0"/>
                          </a:rPr>
                          <m:t>𝑘</m:t>
                        </m:r>
                      </m:sub>
                    </m:sSub>
                    <m:r>
                      <a:rPr lang="en-IN" sz="3600" b="0" i="1">
                        <a:solidFill>
                          <a:srgbClr val="7030A0"/>
                        </a:solidFill>
                        <a:latin typeface="Cambria Math" panose="02040503050406030204" pitchFamily="18" charset="0"/>
                      </a:rPr>
                      <m:t>(</m:t>
                    </m:r>
                    <m:r>
                      <a:rPr lang="en-IN" sz="3600" b="0" i="1">
                        <a:solidFill>
                          <a:srgbClr val="7030A0"/>
                        </a:solidFill>
                        <a:latin typeface="Cambria Math" panose="02040503050406030204" pitchFamily="18" charset="0"/>
                      </a:rPr>
                      <m:t>𝑥</m:t>
                    </m:r>
                    <m:r>
                      <a:rPr lang="en-IN" sz="3600" b="0" i="1">
                        <a:solidFill>
                          <a:srgbClr val="7030A0"/>
                        </a:solidFill>
                        <a:latin typeface="Cambria Math" panose="02040503050406030204" pitchFamily="18" charset="0"/>
                      </a:rPr>
                      <m:t>)</m:t>
                    </m:r>
                  </m:oMath>
                </a14:m>
                <a:r>
                  <a:rPr lang="en-IN" sz="3600" i="1" dirty="0">
                    <a:solidFill>
                      <a:srgbClr val="7030A0"/>
                    </a:solidFill>
                  </a:rPr>
                  <a:t>] = 1</a:t>
                </a:r>
              </a:p>
              <a:p>
                <a:pPr lvl="2"/>
                <a:r>
                  <a:rPr lang="en-IN" i="1" dirty="0"/>
                  <a:t>  </a:t>
                </a:r>
                <a:r>
                  <a:rPr lang="en-IN" sz="3200" i="1" dirty="0">
                    <a:solidFill>
                      <a:srgbClr val="FF0000"/>
                    </a:solidFill>
                  </a:rPr>
                  <a:t>then answer Yes, else answer No.</a:t>
                </a:r>
                <a:endParaRPr lang="en-US" sz="3200" dirty="0">
                  <a:solidFill>
                    <a:srgbClr val="FF0000"/>
                  </a:solidFill>
                </a:endParaRPr>
              </a:p>
              <a:p>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xfrm>
                <a:off x="304800" y="1295400"/>
                <a:ext cx="8382000" cy="5257801"/>
              </a:xfrm>
              <a:blipFill rotWithShape="0">
                <a:blip r:embed="rId2" cstate="print"/>
                <a:stretch>
                  <a:fillRect t="-1624" r="-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9B12225-5612-419B-A8D5-4B8EEE4C217E}" type="slidenum">
              <a:rPr lang="en-US" smtClean="0"/>
              <a:pPr/>
              <a:t>70</a:t>
            </a:fld>
            <a:endParaRPr lang="en-US"/>
          </a:p>
        </p:txBody>
      </p:sp>
    </p:spTree>
    <p:extLst>
      <p:ext uri="{BB962C8B-B14F-4D97-AF65-F5344CB8AC3E}">
        <p14:creationId xmlns:p14="http://schemas.microsoft.com/office/powerpoint/2010/main" val="20813264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26"/>
          <p:cNvSpPr>
            <a:spLocks noGrp="1" noChangeArrowheads="1"/>
          </p:cNvSpPr>
          <p:nvPr>
            <p:ph type="title"/>
          </p:nvPr>
        </p:nvSpPr>
        <p:spPr>
          <a:xfrm>
            <a:off x="685800" y="152400"/>
            <a:ext cx="7772400" cy="779462"/>
          </a:xfrm>
        </p:spPr>
        <p:txBody>
          <a:bodyPr/>
          <a:lstStyle/>
          <a:p>
            <a:pPr algn="ctr"/>
            <a:r>
              <a:rPr lang="en-US" altLang="en-US" dirty="0"/>
              <a:t>Bloom Filters</a:t>
            </a:r>
          </a:p>
        </p:txBody>
      </p:sp>
      <p:sp>
        <p:nvSpPr>
          <p:cNvPr id="24579" name="Text Box 1027"/>
          <p:cNvSpPr txBox="1">
            <a:spLocks noChangeArrowheads="1"/>
          </p:cNvSpPr>
          <p:nvPr/>
        </p:nvSpPr>
        <p:spPr bwMode="auto">
          <a:xfrm>
            <a:off x="1905000" y="1219200"/>
            <a:ext cx="4970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t>Start with an </a:t>
            </a:r>
            <a:r>
              <a:rPr lang="en-US" altLang="en-US" i="1">
                <a:solidFill>
                  <a:schemeClr val="accent2"/>
                </a:solidFill>
              </a:rPr>
              <a:t>m</a:t>
            </a:r>
            <a:r>
              <a:rPr lang="en-US" altLang="en-US"/>
              <a:t> bit array, filled with 0s.</a:t>
            </a:r>
          </a:p>
        </p:txBody>
      </p:sp>
      <p:sp>
        <p:nvSpPr>
          <p:cNvPr id="24580" name="Text Box 1028"/>
          <p:cNvSpPr txBox="1">
            <a:spLocks noChangeArrowheads="1"/>
          </p:cNvSpPr>
          <p:nvPr/>
        </p:nvSpPr>
        <p:spPr bwMode="auto">
          <a:xfrm>
            <a:off x="914400" y="2514600"/>
            <a:ext cx="7134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t>Hash each item </a:t>
            </a:r>
            <a:r>
              <a:rPr lang="en-US" altLang="en-US" i="1">
                <a:solidFill>
                  <a:schemeClr val="accent2"/>
                </a:solidFill>
              </a:rPr>
              <a:t>x</a:t>
            </a:r>
            <a:r>
              <a:rPr lang="en-US" altLang="en-US" i="1" baseline="-25000">
                <a:solidFill>
                  <a:schemeClr val="accent2"/>
                </a:solidFill>
              </a:rPr>
              <a:t>j</a:t>
            </a:r>
            <a:r>
              <a:rPr lang="en-US" altLang="en-US" i="1">
                <a:solidFill>
                  <a:schemeClr val="accent2"/>
                </a:solidFill>
              </a:rPr>
              <a:t> </a:t>
            </a:r>
            <a:r>
              <a:rPr lang="en-US" altLang="en-US"/>
              <a:t>in</a:t>
            </a:r>
            <a:r>
              <a:rPr lang="en-US" altLang="en-US" i="1">
                <a:solidFill>
                  <a:schemeClr val="accent2"/>
                </a:solidFill>
              </a:rPr>
              <a:t> S k</a:t>
            </a:r>
            <a:r>
              <a:rPr lang="en-US" altLang="en-US"/>
              <a:t> times.  If </a:t>
            </a:r>
            <a:r>
              <a:rPr lang="en-US" altLang="en-US" i="1">
                <a:solidFill>
                  <a:schemeClr val="accent2"/>
                </a:solidFill>
              </a:rPr>
              <a:t>H</a:t>
            </a:r>
            <a:r>
              <a:rPr lang="en-US" altLang="en-US" i="1" baseline="-25000">
                <a:solidFill>
                  <a:schemeClr val="accent2"/>
                </a:solidFill>
              </a:rPr>
              <a:t>i</a:t>
            </a:r>
            <a:r>
              <a:rPr lang="en-US" altLang="en-US">
                <a:solidFill>
                  <a:schemeClr val="accent2"/>
                </a:solidFill>
              </a:rPr>
              <a:t>(</a:t>
            </a:r>
            <a:r>
              <a:rPr lang="en-US" altLang="en-US" i="1">
                <a:solidFill>
                  <a:schemeClr val="accent2"/>
                </a:solidFill>
              </a:rPr>
              <a:t>x</a:t>
            </a:r>
            <a:r>
              <a:rPr lang="en-US" altLang="en-US" i="1" baseline="-25000">
                <a:solidFill>
                  <a:schemeClr val="accent2"/>
                </a:solidFill>
              </a:rPr>
              <a:t>j</a:t>
            </a:r>
            <a:r>
              <a:rPr lang="en-US" altLang="en-US">
                <a:solidFill>
                  <a:schemeClr val="accent2"/>
                </a:solidFill>
              </a:rPr>
              <a:t>) = </a:t>
            </a:r>
            <a:r>
              <a:rPr lang="en-US" altLang="en-US" i="1">
                <a:solidFill>
                  <a:schemeClr val="accent2"/>
                </a:solidFill>
              </a:rPr>
              <a:t>a</a:t>
            </a:r>
            <a:r>
              <a:rPr lang="en-US" altLang="en-US"/>
              <a:t>, set </a:t>
            </a:r>
            <a:r>
              <a:rPr lang="en-US" altLang="en-US" i="1">
                <a:solidFill>
                  <a:schemeClr val="accent2"/>
                </a:solidFill>
              </a:rPr>
              <a:t>B</a:t>
            </a:r>
            <a:r>
              <a:rPr lang="en-US" altLang="en-US">
                <a:solidFill>
                  <a:schemeClr val="accent2"/>
                </a:solidFill>
              </a:rPr>
              <a:t>[</a:t>
            </a:r>
            <a:r>
              <a:rPr lang="en-US" altLang="en-US" i="1">
                <a:solidFill>
                  <a:schemeClr val="accent2"/>
                </a:solidFill>
              </a:rPr>
              <a:t>a</a:t>
            </a:r>
            <a:r>
              <a:rPr lang="en-US" altLang="en-US">
                <a:solidFill>
                  <a:schemeClr val="accent2"/>
                </a:solidFill>
              </a:rPr>
              <a:t>] = 1</a:t>
            </a:r>
            <a:r>
              <a:rPr lang="en-US" altLang="en-US"/>
              <a:t>.</a:t>
            </a:r>
          </a:p>
        </p:txBody>
      </p:sp>
      <p:grpSp>
        <p:nvGrpSpPr>
          <p:cNvPr id="24581" name="Group 1029"/>
          <p:cNvGrpSpPr>
            <a:grpSpLocks/>
          </p:cNvGrpSpPr>
          <p:nvPr/>
        </p:nvGrpSpPr>
        <p:grpSpPr bwMode="auto">
          <a:xfrm>
            <a:off x="381000" y="1644650"/>
            <a:ext cx="7848600" cy="579438"/>
            <a:chOff x="240" y="986"/>
            <a:chExt cx="4944" cy="365"/>
          </a:xfrm>
        </p:grpSpPr>
        <p:sp>
          <p:nvSpPr>
            <p:cNvPr id="24582" name="Rectangle 1030"/>
            <p:cNvSpPr>
              <a:spLocks noChangeArrowheads="1"/>
            </p:cNvSpPr>
            <p:nvPr/>
          </p:nvSpPr>
          <p:spPr bwMode="auto">
            <a:xfrm>
              <a:off x="576" y="1056"/>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583" name="Rectangle 1031"/>
            <p:cNvSpPr>
              <a:spLocks noChangeArrowheads="1"/>
            </p:cNvSpPr>
            <p:nvPr/>
          </p:nvSpPr>
          <p:spPr bwMode="auto">
            <a:xfrm>
              <a:off x="864" y="1056"/>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584" name="Rectangle 1032"/>
            <p:cNvSpPr>
              <a:spLocks noChangeArrowheads="1"/>
            </p:cNvSpPr>
            <p:nvPr/>
          </p:nvSpPr>
          <p:spPr bwMode="auto">
            <a:xfrm>
              <a:off x="1152" y="1056"/>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585" name="Rectangle 1033"/>
            <p:cNvSpPr>
              <a:spLocks noChangeArrowheads="1"/>
            </p:cNvSpPr>
            <p:nvPr/>
          </p:nvSpPr>
          <p:spPr bwMode="auto">
            <a:xfrm>
              <a:off x="1440" y="1056"/>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586" name="Rectangle 1034"/>
            <p:cNvSpPr>
              <a:spLocks noChangeArrowheads="1"/>
            </p:cNvSpPr>
            <p:nvPr/>
          </p:nvSpPr>
          <p:spPr bwMode="auto">
            <a:xfrm>
              <a:off x="1728" y="1056"/>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587" name="Rectangle 1035"/>
            <p:cNvSpPr>
              <a:spLocks noChangeArrowheads="1"/>
            </p:cNvSpPr>
            <p:nvPr/>
          </p:nvSpPr>
          <p:spPr bwMode="auto">
            <a:xfrm>
              <a:off x="2016" y="1056"/>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588" name="Rectangle 1036"/>
            <p:cNvSpPr>
              <a:spLocks noChangeArrowheads="1"/>
            </p:cNvSpPr>
            <p:nvPr/>
          </p:nvSpPr>
          <p:spPr bwMode="auto">
            <a:xfrm>
              <a:off x="2304" y="1056"/>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589" name="Rectangle 1037"/>
            <p:cNvSpPr>
              <a:spLocks noChangeArrowheads="1"/>
            </p:cNvSpPr>
            <p:nvPr/>
          </p:nvSpPr>
          <p:spPr bwMode="auto">
            <a:xfrm>
              <a:off x="2592" y="1056"/>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590" name="Rectangle 1038"/>
            <p:cNvSpPr>
              <a:spLocks noChangeArrowheads="1"/>
            </p:cNvSpPr>
            <p:nvPr/>
          </p:nvSpPr>
          <p:spPr bwMode="auto">
            <a:xfrm>
              <a:off x="2880" y="1056"/>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591" name="Rectangle 1039"/>
            <p:cNvSpPr>
              <a:spLocks noChangeArrowheads="1"/>
            </p:cNvSpPr>
            <p:nvPr/>
          </p:nvSpPr>
          <p:spPr bwMode="auto">
            <a:xfrm>
              <a:off x="3168" y="1056"/>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592" name="Rectangle 1040"/>
            <p:cNvSpPr>
              <a:spLocks noChangeArrowheads="1"/>
            </p:cNvSpPr>
            <p:nvPr/>
          </p:nvSpPr>
          <p:spPr bwMode="auto">
            <a:xfrm>
              <a:off x="3456" y="1056"/>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593" name="Rectangle 1041"/>
            <p:cNvSpPr>
              <a:spLocks noChangeArrowheads="1"/>
            </p:cNvSpPr>
            <p:nvPr/>
          </p:nvSpPr>
          <p:spPr bwMode="auto">
            <a:xfrm>
              <a:off x="3744" y="1056"/>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594" name="Rectangle 1042"/>
            <p:cNvSpPr>
              <a:spLocks noChangeArrowheads="1"/>
            </p:cNvSpPr>
            <p:nvPr/>
          </p:nvSpPr>
          <p:spPr bwMode="auto">
            <a:xfrm>
              <a:off x="4032" y="1056"/>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595" name="Rectangle 1043"/>
            <p:cNvSpPr>
              <a:spLocks noChangeArrowheads="1"/>
            </p:cNvSpPr>
            <p:nvPr/>
          </p:nvSpPr>
          <p:spPr bwMode="auto">
            <a:xfrm>
              <a:off x="4320" y="1056"/>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596" name="Rectangle 1044"/>
            <p:cNvSpPr>
              <a:spLocks noChangeArrowheads="1"/>
            </p:cNvSpPr>
            <p:nvPr/>
          </p:nvSpPr>
          <p:spPr bwMode="auto">
            <a:xfrm>
              <a:off x="4608" y="1056"/>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597" name="Rectangle 1045"/>
            <p:cNvSpPr>
              <a:spLocks noChangeArrowheads="1"/>
            </p:cNvSpPr>
            <p:nvPr/>
          </p:nvSpPr>
          <p:spPr bwMode="auto">
            <a:xfrm>
              <a:off x="4896" y="1056"/>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598" name="Text Box 1046"/>
            <p:cNvSpPr txBox="1">
              <a:spLocks noChangeArrowheads="1"/>
            </p:cNvSpPr>
            <p:nvPr/>
          </p:nvSpPr>
          <p:spPr bwMode="auto">
            <a:xfrm>
              <a:off x="240" y="986"/>
              <a:ext cx="24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3200" i="1">
                  <a:solidFill>
                    <a:schemeClr val="accent2"/>
                  </a:solidFill>
                </a:rPr>
                <a:t>B</a:t>
              </a:r>
              <a:endParaRPr lang="en-US" altLang="en-US"/>
            </a:p>
          </p:txBody>
        </p:sp>
      </p:grpSp>
      <p:grpSp>
        <p:nvGrpSpPr>
          <p:cNvPr id="24599" name="Group 1047"/>
          <p:cNvGrpSpPr>
            <a:grpSpLocks/>
          </p:cNvGrpSpPr>
          <p:nvPr/>
        </p:nvGrpSpPr>
        <p:grpSpPr bwMode="auto">
          <a:xfrm>
            <a:off x="381000" y="2925763"/>
            <a:ext cx="7848600" cy="579437"/>
            <a:chOff x="240" y="1795"/>
            <a:chExt cx="4944" cy="365"/>
          </a:xfrm>
        </p:grpSpPr>
        <p:sp>
          <p:nvSpPr>
            <p:cNvPr id="24600" name="Rectangle 1048"/>
            <p:cNvSpPr>
              <a:spLocks noChangeArrowheads="1"/>
            </p:cNvSpPr>
            <p:nvPr/>
          </p:nvSpPr>
          <p:spPr bwMode="auto">
            <a:xfrm>
              <a:off x="576" y="1865"/>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01" name="Rectangle 1049"/>
            <p:cNvSpPr>
              <a:spLocks noChangeArrowheads="1"/>
            </p:cNvSpPr>
            <p:nvPr/>
          </p:nvSpPr>
          <p:spPr bwMode="auto">
            <a:xfrm>
              <a:off x="864" y="1865"/>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a:t>
              </a:r>
            </a:p>
          </p:txBody>
        </p:sp>
        <p:sp>
          <p:nvSpPr>
            <p:cNvPr id="24602" name="Rectangle 1050"/>
            <p:cNvSpPr>
              <a:spLocks noChangeArrowheads="1"/>
            </p:cNvSpPr>
            <p:nvPr/>
          </p:nvSpPr>
          <p:spPr bwMode="auto">
            <a:xfrm>
              <a:off x="1152" y="1865"/>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03" name="Rectangle 1051"/>
            <p:cNvSpPr>
              <a:spLocks noChangeArrowheads="1"/>
            </p:cNvSpPr>
            <p:nvPr/>
          </p:nvSpPr>
          <p:spPr bwMode="auto">
            <a:xfrm>
              <a:off x="1440" y="1865"/>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04" name="Rectangle 1052"/>
            <p:cNvSpPr>
              <a:spLocks noChangeArrowheads="1"/>
            </p:cNvSpPr>
            <p:nvPr/>
          </p:nvSpPr>
          <p:spPr bwMode="auto">
            <a:xfrm>
              <a:off x="1728" y="1865"/>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a:t>
              </a:r>
            </a:p>
          </p:txBody>
        </p:sp>
        <p:sp>
          <p:nvSpPr>
            <p:cNvPr id="24605" name="Rectangle 1053"/>
            <p:cNvSpPr>
              <a:spLocks noChangeArrowheads="1"/>
            </p:cNvSpPr>
            <p:nvPr/>
          </p:nvSpPr>
          <p:spPr bwMode="auto">
            <a:xfrm>
              <a:off x="2016" y="1865"/>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06" name="Rectangle 1054"/>
            <p:cNvSpPr>
              <a:spLocks noChangeArrowheads="1"/>
            </p:cNvSpPr>
            <p:nvPr/>
          </p:nvSpPr>
          <p:spPr bwMode="auto">
            <a:xfrm>
              <a:off x="2304" y="1865"/>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a:t>
              </a:r>
            </a:p>
          </p:txBody>
        </p:sp>
        <p:sp>
          <p:nvSpPr>
            <p:cNvPr id="24607" name="Rectangle 1055"/>
            <p:cNvSpPr>
              <a:spLocks noChangeArrowheads="1"/>
            </p:cNvSpPr>
            <p:nvPr/>
          </p:nvSpPr>
          <p:spPr bwMode="auto">
            <a:xfrm>
              <a:off x="2592" y="1865"/>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08" name="Rectangle 1056"/>
            <p:cNvSpPr>
              <a:spLocks noChangeArrowheads="1"/>
            </p:cNvSpPr>
            <p:nvPr/>
          </p:nvSpPr>
          <p:spPr bwMode="auto">
            <a:xfrm>
              <a:off x="2880" y="1865"/>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09" name="Rectangle 1057"/>
            <p:cNvSpPr>
              <a:spLocks noChangeArrowheads="1"/>
            </p:cNvSpPr>
            <p:nvPr/>
          </p:nvSpPr>
          <p:spPr bwMode="auto">
            <a:xfrm>
              <a:off x="3168" y="1865"/>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a:t>
              </a:r>
            </a:p>
          </p:txBody>
        </p:sp>
        <p:sp>
          <p:nvSpPr>
            <p:cNvPr id="24610" name="Rectangle 1058"/>
            <p:cNvSpPr>
              <a:spLocks noChangeArrowheads="1"/>
            </p:cNvSpPr>
            <p:nvPr/>
          </p:nvSpPr>
          <p:spPr bwMode="auto">
            <a:xfrm>
              <a:off x="3456" y="1865"/>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a:t>
              </a:r>
            </a:p>
          </p:txBody>
        </p:sp>
        <p:sp>
          <p:nvSpPr>
            <p:cNvPr id="24611" name="Rectangle 1059"/>
            <p:cNvSpPr>
              <a:spLocks noChangeArrowheads="1"/>
            </p:cNvSpPr>
            <p:nvPr/>
          </p:nvSpPr>
          <p:spPr bwMode="auto">
            <a:xfrm>
              <a:off x="3744" y="1865"/>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a:t>
              </a:r>
            </a:p>
          </p:txBody>
        </p:sp>
        <p:sp>
          <p:nvSpPr>
            <p:cNvPr id="24612" name="Rectangle 1060"/>
            <p:cNvSpPr>
              <a:spLocks noChangeArrowheads="1"/>
            </p:cNvSpPr>
            <p:nvPr/>
          </p:nvSpPr>
          <p:spPr bwMode="auto">
            <a:xfrm>
              <a:off x="4032" y="1865"/>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13" name="Rectangle 1061"/>
            <p:cNvSpPr>
              <a:spLocks noChangeArrowheads="1"/>
            </p:cNvSpPr>
            <p:nvPr/>
          </p:nvSpPr>
          <p:spPr bwMode="auto">
            <a:xfrm>
              <a:off x="4320" y="1865"/>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a:t>
              </a:r>
            </a:p>
          </p:txBody>
        </p:sp>
        <p:sp>
          <p:nvSpPr>
            <p:cNvPr id="24614" name="Rectangle 1062"/>
            <p:cNvSpPr>
              <a:spLocks noChangeArrowheads="1"/>
            </p:cNvSpPr>
            <p:nvPr/>
          </p:nvSpPr>
          <p:spPr bwMode="auto">
            <a:xfrm>
              <a:off x="4608" y="1865"/>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a:t>
              </a:r>
            </a:p>
          </p:txBody>
        </p:sp>
        <p:sp>
          <p:nvSpPr>
            <p:cNvPr id="24615" name="Rectangle 1063"/>
            <p:cNvSpPr>
              <a:spLocks noChangeArrowheads="1"/>
            </p:cNvSpPr>
            <p:nvPr/>
          </p:nvSpPr>
          <p:spPr bwMode="auto">
            <a:xfrm>
              <a:off x="4896" y="1865"/>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16" name="Text Box 1064"/>
            <p:cNvSpPr txBox="1">
              <a:spLocks noChangeArrowheads="1"/>
            </p:cNvSpPr>
            <p:nvPr/>
          </p:nvSpPr>
          <p:spPr bwMode="auto">
            <a:xfrm>
              <a:off x="240" y="1795"/>
              <a:ext cx="24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3200" i="1">
                  <a:solidFill>
                    <a:schemeClr val="accent2"/>
                  </a:solidFill>
                </a:rPr>
                <a:t>B</a:t>
              </a:r>
              <a:endParaRPr lang="en-US" altLang="en-US"/>
            </a:p>
          </p:txBody>
        </p:sp>
      </p:grpSp>
      <p:sp>
        <p:nvSpPr>
          <p:cNvPr id="24617" name="Text Box 1065"/>
          <p:cNvSpPr txBox="1">
            <a:spLocks noChangeArrowheads="1"/>
          </p:cNvSpPr>
          <p:nvPr/>
        </p:nvSpPr>
        <p:spPr bwMode="auto">
          <a:xfrm>
            <a:off x="685800" y="3810000"/>
            <a:ext cx="7732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t>To check if </a:t>
            </a:r>
            <a:r>
              <a:rPr lang="en-US" altLang="en-US" i="1">
                <a:solidFill>
                  <a:schemeClr val="accent2"/>
                </a:solidFill>
              </a:rPr>
              <a:t>y</a:t>
            </a:r>
            <a:r>
              <a:rPr lang="en-US" altLang="en-US"/>
              <a:t> is in </a:t>
            </a:r>
            <a:r>
              <a:rPr lang="en-US" altLang="en-US" i="1">
                <a:solidFill>
                  <a:schemeClr val="accent2"/>
                </a:solidFill>
              </a:rPr>
              <a:t>S</a:t>
            </a:r>
            <a:r>
              <a:rPr lang="en-US" altLang="en-US"/>
              <a:t>, check </a:t>
            </a:r>
            <a:r>
              <a:rPr lang="en-US" altLang="en-US" i="1">
                <a:solidFill>
                  <a:schemeClr val="accent2"/>
                </a:solidFill>
              </a:rPr>
              <a:t>B</a:t>
            </a:r>
            <a:r>
              <a:rPr lang="en-US" altLang="en-US"/>
              <a:t> at </a:t>
            </a:r>
            <a:r>
              <a:rPr lang="en-US" altLang="en-US" i="1">
                <a:solidFill>
                  <a:schemeClr val="accent2"/>
                </a:solidFill>
              </a:rPr>
              <a:t>H</a:t>
            </a:r>
            <a:r>
              <a:rPr lang="en-US" altLang="en-US" i="1" baseline="-25000">
                <a:solidFill>
                  <a:schemeClr val="accent2"/>
                </a:solidFill>
              </a:rPr>
              <a:t>i</a:t>
            </a:r>
            <a:r>
              <a:rPr lang="en-US" altLang="en-US">
                <a:solidFill>
                  <a:schemeClr val="accent2"/>
                </a:solidFill>
              </a:rPr>
              <a:t>(</a:t>
            </a:r>
            <a:r>
              <a:rPr lang="en-US" altLang="en-US" i="1">
                <a:solidFill>
                  <a:schemeClr val="accent2"/>
                </a:solidFill>
              </a:rPr>
              <a:t>y</a:t>
            </a:r>
            <a:r>
              <a:rPr lang="en-US" altLang="en-US">
                <a:solidFill>
                  <a:schemeClr val="accent2"/>
                </a:solidFill>
              </a:rPr>
              <a:t>)</a:t>
            </a:r>
            <a:r>
              <a:rPr lang="en-US" altLang="en-US"/>
              <a:t>.  All </a:t>
            </a:r>
            <a:r>
              <a:rPr lang="en-US" altLang="en-US" i="1">
                <a:solidFill>
                  <a:schemeClr val="accent2"/>
                </a:solidFill>
              </a:rPr>
              <a:t>k</a:t>
            </a:r>
            <a:r>
              <a:rPr lang="en-US" altLang="en-US"/>
              <a:t> values must be </a:t>
            </a:r>
            <a:r>
              <a:rPr lang="en-US" altLang="en-US">
                <a:solidFill>
                  <a:srgbClr val="CC0000"/>
                </a:solidFill>
              </a:rPr>
              <a:t>1</a:t>
            </a:r>
            <a:r>
              <a:rPr lang="en-US" altLang="en-US"/>
              <a:t>.</a:t>
            </a:r>
          </a:p>
        </p:txBody>
      </p:sp>
      <p:grpSp>
        <p:nvGrpSpPr>
          <p:cNvPr id="24618" name="Group 1066"/>
          <p:cNvGrpSpPr>
            <a:grpSpLocks/>
          </p:cNvGrpSpPr>
          <p:nvPr/>
        </p:nvGrpSpPr>
        <p:grpSpPr bwMode="auto">
          <a:xfrm>
            <a:off x="381000" y="4205288"/>
            <a:ext cx="7848600" cy="579437"/>
            <a:chOff x="240" y="2640"/>
            <a:chExt cx="4944" cy="365"/>
          </a:xfrm>
        </p:grpSpPr>
        <p:sp>
          <p:nvSpPr>
            <p:cNvPr id="24619" name="Rectangle 1067"/>
            <p:cNvSpPr>
              <a:spLocks noChangeArrowheads="1"/>
            </p:cNvSpPr>
            <p:nvPr/>
          </p:nvSpPr>
          <p:spPr bwMode="auto">
            <a:xfrm>
              <a:off x="576" y="2710"/>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20" name="Rectangle 1068"/>
            <p:cNvSpPr>
              <a:spLocks noChangeArrowheads="1"/>
            </p:cNvSpPr>
            <p:nvPr/>
          </p:nvSpPr>
          <p:spPr bwMode="auto">
            <a:xfrm>
              <a:off x="864" y="2710"/>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a:t>
              </a:r>
            </a:p>
          </p:txBody>
        </p:sp>
        <p:sp>
          <p:nvSpPr>
            <p:cNvPr id="24621" name="Rectangle 1069"/>
            <p:cNvSpPr>
              <a:spLocks noChangeArrowheads="1"/>
            </p:cNvSpPr>
            <p:nvPr/>
          </p:nvSpPr>
          <p:spPr bwMode="auto">
            <a:xfrm>
              <a:off x="1152" y="2710"/>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22" name="Rectangle 1070"/>
            <p:cNvSpPr>
              <a:spLocks noChangeArrowheads="1"/>
            </p:cNvSpPr>
            <p:nvPr/>
          </p:nvSpPr>
          <p:spPr bwMode="auto">
            <a:xfrm>
              <a:off x="1440" y="2710"/>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solidFill>
                    <a:srgbClr val="CC0000"/>
                  </a:solidFill>
                </a:rPr>
                <a:t>0</a:t>
              </a:r>
              <a:endParaRPr lang="en-US" altLang="en-US"/>
            </a:p>
          </p:txBody>
        </p:sp>
        <p:sp>
          <p:nvSpPr>
            <p:cNvPr id="24623" name="Rectangle 1071"/>
            <p:cNvSpPr>
              <a:spLocks noChangeArrowheads="1"/>
            </p:cNvSpPr>
            <p:nvPr/>
          </p:nvSpPr>
          <p:spPr bwMode="auto">
            <a:xfrm>
              <a:off x="1728" y="2710"/>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a:t>
              </a:r>
            </a:p>
          </p:txBody>
        </p:sp>
        <p:sp>
          <p:nvSpPr>
            <p:cNvPr id="24624" name="Rectangle 1072"/>
            <p:cNvSpPr>
              <a:spLocks noChangeArrowheads="1"/>
            </p:cNvSpPr>
            <p:nvPr/>
          </p:nvSpPr>
          <p:spPr bwMode="auto">
            <a:xfrm>
              <a:off x="2016" y="2710"/>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25" name="Rectangle 1073"/>
            <p:cNvSpPr>
              <a:spLocks noChangeArrowheads="1"/>
            </p:cNvSpPr>
            <p:nvPr/>
          </p:nvSpPr>
          <p:spPr bwMode="auto">
            <a:xfrm>
              <a:off x="2304" y="2710"/>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solidFill>
                    <a:srgbClr val="CC0000"/>
                  </a:solidFill>
                </a:rPr>
                <a:t>1</a:t>
              </a:r>
              <a:endParaRPr lang="en-US" altLang="en-US"/>
            </a:p>
          </p:txBody>
        </p:sp>
        <p:sp>
          <p:nvSpPr>
            <p:cNvPr id="24626" name="Rectangle 1074"/>
            <p:cNvSpPr>
              <a:spLocks noChangeArrowheads="1"/>
            </p:cNvSpPr>
            <p:nvPr/>
          </p:nvSpPr>
          <p:spPr bwMode="auto">
            <a:xfrm>
              <a:off x="2592" y="2710"/>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27" name="Rectangle 1075"/>
            <p:cNvSpPr>
              <a:spLocks noChangeArrowheads="1"/>
            </p:cNvSpPr>
            <p:nvPr/>
          </p:nvSpPr>
          <p:spPr bwMode="auto">
            <a:xfrm>
              <a:off x="2880" y="2710"/>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28" name="Rectangle 1076"/>
            <p:cNvSpPr>
              <a:spLocks noChangeArrowheads="1"/>
            </p:cNvSpPr>
            <p:nvPr/>
          </p:nvSpPr>
          <p:spPr bwMode="auto">
            <a:xfrm>
              <a:off x="3168" y="2710"/>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a:t>
              </a:r>
            </a:p>
          </p:txBody>
        </p:sp>
        <p:sp>
          <p:nvSpPr>
            <p:cNvPr id="24629" name="Rectangle 1077"/>
            <p:cNvSpPr>
              <a:spLocks noChangeArrowheads="1"/>
            </p:cNvSpPr>
            <p:nvPr/>
          </p:nvSpPr>
          <p:spPr bwMode="auto">
            <a:xfrm>
              <a:off x="3456" y="2710"/>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solidFill>
                    <a:srgbClr val="CC0000"/>
                  </a:solidFill>
                </a:rPr>
                <a:t>1</a:t>
              </a:r>
              <a:endParaRPr lang="en-US" altLang="en-US"/>
            </a:p>
          </p:txBody>
        </p:sp>
        <p:sp>
          <p:nvSpPr>
            <p:cNvPr id="24630" name="Rectangle 1078"/>
            <p:cNvSpPr>
              <a:spLocks noChangeArrowheads="1"/>
            </p:cNvSpPr>
            <p:nvPr/>
          </p:nvSpPr>
          <p:spPr bwMode="auto">
            <a:xfrm>
              <a:off x="3744" y="2710"/>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a:t>
              </a:r>
            </a:p>
          </p:txBody>
        </p:sp>
        <p:sp>
          <p:nvSpPr>
            <p:cNvPr id="24631" name="Rectangle 1079"/>
            <p:cNvSpPr>
              <a:spLocks noChangeArrowheads="1"/>
            </p:cNvSpPr>
            <p:nvPr/>
          </p:nvSpPr>
          <p:spPr bwMode="auto">
            <a:xfrm>
              <a:off x="4032" y="2710"/>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32" name="Rectangle 1080"/>
            <p:cNvSpPr>
              <a:spLocks noChangeArrowheads="1"/>
            </p:cNvSpPr>
            <p:nvPr/>
          </p:nvSpPr>
          <p:spPr bwMode="auto">
            <a:xfrm>
              <a:off x="4320" y="2710"/>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a:t>
              </a:r>
            </a:p>
          </p:txBody>
        </p:sp>
        <p:sp>
          <p:nvSpPr>
            <p:cNvPr id="24633" name="Rectangle 1081"/>
            <p:cNvSpPr>
              <a:spLocks noChangeArrowheads="1"/>
            </p:cNvSpPr>
            <p:nvPr/>
          </p:nvSpPr>
          <p:spPr bwMode="auto">
            <a:xfrm>
              <a:off x="4608" y="2710"/>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a:t>
              </a:r>
            </a:p>
          </p:txBody>
        </p:sp>
        <p:sp>
          <p:nvSpPr>
            <p:cNvPr id="24634" name="Rectangle 1082"/>
            <p:cNvSpPr>
              <a:spLocks noChangeArrowheads="1"/>
            </p:cNvSpPr>
            <p:nvPr/>
          </p:nvSpPr>
          <p:spPr bwMode="auto">
            <a:xfrm>
              <a:off x="4896" y="2710"/>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35" name="Text Box 1083"/>
            <p:cNvSpPr txBox="1">
              <a:spLocks noChangeArrowheads="1"/>
            </p:cNvSpPr>
            <p:nvPr/>
          </p:nvSpPr>
          <p:spPr bwMode="auto">
            <a:xfrm>
              <a:off x="240" y="2640"/>
              <a:ext cx="24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3200" i="1">
                  <a:solidFill>
                    <a:schemeClr val="accent2"/>
                  </a:solidFill>
                </a:rPr>
                <a:t>B</a:t>
              </a:r>
              <a:endParaRPr lang="en-US" altLang="en-US"/>
            </a:p>
          </p:txBody>
        </p:sp>
      </p:grpSp>
      <p:grpSp>
        <p:nvGrpSpPr>
          <p:cNvPr id="24636" name="Group 1084"/>
          <p:cNvGrpSpPr>
            <a:grpSpLocks/>
          </p:cNvGrpSpPr>
          <p:nvPr/>
        </p:nvGrpSpPr>
        <p:grpSpPr bwMode="auto">
          <a:xfrm>
            <a:off x="381000" y="5486400"/>
            <a:ext cx="7848600" cy="579438"/>
            <a:chOff x="240" y="3504"/>
            <a:chExt cx="4944" cy="365"/>
          </a:xfrm>
        </p:grpSpPr>
        <p:sp>
          <p:nvSpPr>
            <p:cNvPr id="24637" name="Rectangle 1085"/>
            <p:cNvSpPr>
              <a:spLocks noChangeArrowheads="1"/>
            </p:cNvSpPr>
            <p:nvPr/>
          </p:nvSpPr>
          <p:spPr bwMode="auto">
            <a:xfrm>
              <a:off x="576" y="3574"/>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38" name="Rectangle 1086"/>
            <p:cNvSpPr>
              <a:spLocks noChangeArrowheads="1"/>
            </p:cNvSpPr>
            <p:nvPr/>
          </p:nvSpPr>
          <p:spPr bwMode="auto">
            <a:xfrm>
              <a:off x="864" y="3574"/>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a:t>
              </a:r>
            </a:p>
          </p:txBody>
        </p:sp>
        <p:sp>
          <p:nvSpPr>
            <p:cNvPr id="24639" name="Rectangle 1087"/>
            <p:cNvSpPr>
              <a:spLocks noChangeArrowheads="1"/>
            </p:cNvSpPr>
            <p:nvPr/>
          </p:nvSpPr>
          <p:spPr bwMode="auto">
            <a:xfrm>
              <a:off x="1152" y="3574"/>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40" name="Rectangle 1088"/>
            <p:cNvSpPr>
              <a:spLocks noChangeArrowheads="1"/>
            </p:cNvSpPr>
            <p:nvPr/>
          </p:nvSpPr>
          <p:spPr bwMode="auto">
            <a:xfrm>
              <a:off x="1440" y="3574"/>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41" name="Rectangle 1089"/>
            <p:cNvSpPr>
              <a:spLocks noChangeArrowheads="1"/>
            </p:cNvSpPr>
            <p:nvPr/>
          </p:nvSpPr>
          <p:spPr bwMode="auto">
            <a:xfrm>
              <a:off x="1728" y="3574"/>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solidFill>
                    <a:srgbClr val="CC0000"/>
                  </a:solidFill>
                </a:rPr>
                <a:t>1</a:t>
              </a:r>
              <a:endParaRPr lang="en-US" altLang="en-US"/>
            </a:p>
          </p:txBody>
        </p:sp>
        <p:sp>
          <p:nvSpPr>
            <p:cNvPr id="24642" name="Rectangle 1090"/>
            <p:cNvSpPr>
              <a:spLocks noChangeArrowheads="1"/>
            </p:cNvSpPr>
            <p:nvPr/>
          </p:nvSpPr>
          <p:spPr bwMode="auto">
            <a:xfrm>
              <a:off x="2016" y="3574"/>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43" name="Rectangle 1091"/>
            <p:cNvSpPr>
              <a:spLocks noChangeArrowheads="1"/>
            </p:cNvSpPr>
            <p:nvPr/>
          </p:nvSpPr>
          <p:spPr bwMode="auto">
            <a:xfrm>
              <a:off x="2304" y="3574"/>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solidFill>
                    <a:srgbClr val="CC0000"/>
                  </a:solidFill>
                </a:rPr>
                <a:t>1</a:t>
              </a:r>
              <a:endParaRPr lang="en-US" altLang="en-US"/>
            </a:p>
          </p:txBody>
        </p:sp>
        <p:sp>
          <p:nvSpPr>
            <p:cNvPr id="24644" name="Rectangle 1092"/>
            <p:cNvSpPr>
              <a:spLocks noChangeArrowheads="1"/>
            </p:cNvSpPr>
            <p:nvPr/>
          </p:nvSpPr>
          <p:spPr bwMode="auto">
            <a:xfrm>
              <a:off x="2592" y="3574"/>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45" name="Rectangle 1093"/>
            <p:cNvSpPr>
              <a:spLocks noChangeArrowheads="1"/>
            </p:cNvSpPr>
            <p:nvPr/>
          </p:nvSpPr>
          <p:spPr bwMode="auto">
            <a:xfrm>
              <a:off x="2880" y="3574"/>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46" name="Rectangle 1094"/>
            <p:cNvSpPr>
              <a:spLocks noChangeArrowheads="1"/>
            </p:cNvSpPr>
            <p:nvPr/>
          </p:nvSpPr>
          <p:spPr bwMode="auto">
            <a:xfrm>
              <a:off x="3168" y="3574"/>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a:t>
              </a:r>
            </a:p>
          </p:txBody>
        </p:sp>
        <p:sp>
          <p:nvSpPr>
            <p:cNvPr id="24647" name="Rectangle 1095"/>
            <p:cNvSpPr>
              <a:spLocks noChangeArrowheads="1"/>
            </p:cNvSpPr>
            <p:nvPr/>
          </p:nvSpPr>
          <p:spPr bwMode="auto">
            <a:xfrm>
              <a:off x="3456" y="3574"/>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solidFill>
                    <a:srgbClr val="CC0000"/>
                  </a:solidFill>
                </a:rPr>
                <a:t>1</a:t>
              </a:r>
              <a:endParaRPr lang="en-US" altLang="en-US"/>
            </a:p>
          </p:txBody>
        </p:sp>
        <p:sp>
          <p:nvSpPr>
            <p:cNvPr id="24648" name="Rectangle 1096"/>
            <p:cNvSpPr>
              <a:spLocks noChangeArrowheads="1"/>
            </p:cNvSpPr>
            <p:nvPr/>
          </p:nvSpPr>
          <p:spPr bwMode="auto">
            <a:xfrm>
              <a:off x="3744" y="3574"/>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a:t>
              </a:r>
            </a:p>
          </p:txBody>
        </p:sp>
        <p:sp>
          <p:nvSpPr>
            <p:cNvPr id="24649" name="Rectangle 1097"/>
            <p:cNvSpPr>
              <a:spLocks noChangeArrowheads="1"/>
            </p:cNvSpPr>
            <p:nvPr/>
          </p:nvSpPr>
          <p:spPr bwMode="auto">
            <a:xfrm>
              <a:off x="4032" y="3574"/>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50" name="Rectangle 1098"/>
            <p:cNvSpPr>
              <a:spLocks noChangeArrowheads="1"/>
            </p:cNvSpPr>
            <p:nvPr/>
          </p:nvSpPr>
          <p:spPr bwMode="auto">
            <a:xfrm>
              <a:off x="4320" y="3574"/>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a:t>
              </a:r>
            </a:p>
          </p:txBody>
        </p:sp>
        <p:sp>
          <p:nvSpPr>
            <p:cNvPr id="24651" name="Rectangle 1099"/>
            <p:cNvSpPr>
              <a:spLocks noChangeArrowheads="1"/>
            </p:cNvSpPr>
            <p:nvPr/>
          </p:nvSpPr>
          <p:spPr bwMode="auto">
            <a:xfrm>
              <a:off x="4608" y="3574"/>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a:t>
              </a:r>
            </a:p>
          </p:txBody>
        </p:sp>
        <p:sp>
          <p:nvSpPr>
            <p:cNvPr id="24652" name="Rectangle 1100"/>
            <p:cNvSpPr>
              <a:spLocks noChangeArrowheads="1"/>
            </p:cNvSpPr>
            <p:nvPr/>
          </p:nvSpPr>
          <p:spPr bwMode="auto">
            <a:xfrm>
              <a:off x="4896" y="3574"/>
              <a:ext cx="288"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0</a:t>
              </a:r>
            </a:p>
          </p:txBody>
        </p:sp>
        <p:sp>
          <p:nvSpPr>
            <p:cNvPr id="24653" name="Text Box 1101"/>
            <p:cNvSpPr txBox="1">
              <a:spLocks noChangeArrowheads="1"/>
            </p:cNvSpPr>
            <p:nvPr/>
          </p:nvSpPr>
          <p:spPr bwMode="auto">
            <a:xfrm>
              <a:off x="240" y="3504"/>
              <a:ext cx="24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3200" i="1">
                  <a:solidFill>
                    <a:schemeClr val="accent2"/>
                  </a:solidFill>
                </a:rPr>
                <a:t>B</a:t>
              </a:r>
              <a:endParaRPr lang="en-US" altLang="en-US"/>
            </a:p>
          </p:txBody>
        </p:sp>
      </p:grpSp>
      <p:sp>
        <p:nvSpPr>
          <p:cNvPr id="24654" name="Text Box 1102"/>
          <p:cNvSpPr txBox="1">
            <a:spLocks noChangeArrowheads="1"/>
          </p:cNvSpPr>
          <p:nvPr/>
        </p:nvSpPr>
        <p:spPr bwMode="auto">
          <a:xfrm>
            <a:off x="381000" y="5105400"/>
            <a:ext cx="8461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t>Possible to have a false positive;  all </a:t>
            </a:r>
            <a:r>
              <a:rPr lang="en-US" altLang="en-US" i="1">
                <a:solidFill>
                  <a:schemeClr val="accent2"/>
                </a:solidFill>
              </a:rPr>
              <a:t>k</a:t>
            </a:r>
            <a:r>
              <a:rPr lang="en-US" altLang="en-US"/>
              <a:t> values are </a:t>
            </a:r>
            <a:r>
              <a:rPr lang="en-US" altLang="en-US">
                <a:solidFill>
                  <a:srgbClr val="CC0000"/>
                </a:solidFill>
              </a:rPr>
              <a:t>1</a:t>
            </a:r>
            <a:r>
              <a:rPr lang="en-US" altLang="en-US"/>
              <a:t>, but </a:t>
            </a:r>
            <a:r>
              <a:rPr lang="en-US" altLang="en-US" i="1">
                <a:solidFill>
                  <a:schemeClr val="accent2"/>
                </a:solidFill>
              </a:rPr>
              <a:t>y</a:t>
            </a:r>
            <a:r>
              <a:rPr lang="en-US" altLang="en-US"/>
              <a:t> is not in </a:t>
            </a:r>
            <a:r>
              <a:rPr lang="en-US" altLang="en-US" i="1">
                <a:solidFill>
                  <a:schemeClr val="accent2"/>
                </a:solidFill>
              </a:rPr>
              <a:t>S</a:t>
            </a:r>
            <a:r>
              <a:rPr lang="en-US" altLang="en-US"/>
              <a:t>.</a:t>
            </a:r>
          </a:p>
        </p:txBody>
      </p:sp>
      <p:sp>
        <p:nvSpPr>
          <p:cNvPr id="24655" name="Text Box 1103"/>
          <p:cNvSpPr txBox="1">
            <a:spLocks noChangeArrowheads="1"/>
          </p:cNvSpPr>
          <p:nvPr/>
        </p:nvSpPr>
        <p:spPr bwMode="auto">
          <a:xfrm>
            <a:off x="441325" y="6172200"/>
            <a:ext cx="836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accent2"/>
                </a:solidFill>
              </a:rPr>
              <a:t>n</a:t>
            </a:r>
            <a:r>
              <a:rPr lang="en-US" altLang="en-US"/>
              <a:t> items                               </a:t>
            </a:r>
            <a:r>
              <a:rPr lang="en-US" altLang="en-US" i="1">
                <a:solidFill>
                  <a:schemeClr val="accent2"/>
                </a:solidFill>
              </a:rPr>
              <a:t>m</a:t>
            </a:r>
            <a:r>
              <a:rPr lang="en-US" altLang="en-US"/>
              <a:t> </a:t>
            </a:r>
            <a:r>
              <a:rPr lang="en-US" altLang="en-US">
                <a:solidFill>
                  <a:schemeClr val="accent2"/>
                </a:solidFill>
              </a:rPr>
              <a:t>= </a:t>
            </a:r>
            <a:r>
              <a:rPr lang="en-US" altLang="en-US" i="1">
                <a:solidFill>
                  <a:schemeClr val="accent2"/>
                </a:solidFill>
              </a:rPr>
              <a:t>cn</a:t>
            </a:r>
            <a:r>
              <a:rPr lang="en-US" altLang="en-US"/>
              <a:t> bits                     </a:t>
            </a:r>
            <a:r>
              <a:rPr lang="en-US" altLang="en-US" i="1">
                <a:solidFill>
                  <a:schemeClr val="accent2"/>
                </a:solidFill>
              </a:rPr>
              <a:t>k</a:t>
            </a:r>
            <a:r>
              <a:rPr lang="en-US" altLang="en-US"/>
              <a:t> hash functions</a:t>
            </a:r>
          </a:p>
        </p:txBody>
      </p:sp>
      <p:sp>
        <p:nvSpPr>
          <p:cNvPr id="80" name="Slide Number Placeholder 79"/>
          <p:cNvSpPr>
            <a:spLocks noGrp="1"/>
          </p:cNvSpPr>
          <p:nvPr>
            <p:ph type="sldNum" sz="quarter" idx="12"/>
          </p:nvPr>
        </p:nvSpPr>
        <p:spPr/>
        <p:txBody>
          <a:bodyPr/>
          <a:lstStyle/>
          <a:p>
            <a:fld id="{19B12225-5612-419B-A8D5-4B8EEE4C217E}" type="slidenum">
              <a:rPr lang="en-US" smtClean="0"/>
              <a:pPr/>
              <a:t>71</a:t>
            </a:fld>
            <a:endParaRPr lang="en-US"/>
          </a:p>
        </p:txBody>
      </p:sp>
    </p:spTree>
    <p:extLst>
      <p:ext uri="{BB962C8B-B14F-4D97-AF65-F5344CB8AC3E}">
        <p14:creationId xmlns:p14="http://schemas.microsoft.com/office/powerpoint/2010/main" val="24623193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771F8E0-51F1-49E0-8FAC-9B0EAD340FF3}" type="slidenum">
              <a:rPr lang="en-US" altLang="en-US"/>
              <a:pPr/>
              <a:t>72</a:t>
            </a:fld>
            <a:endParaRPr lang="en-US" altLang="en-US"/>
          </a:p>
        </p:txBody>
      </p:sp>
      <p:sp>
        <p:nvSpPr>
          <p:cNvPr id="30722" name="Rectangle 2"/>
          <p:cNvSpPr>
            <a:spLocks noGrp="1" noChangeArrowheads="1"/>
          </p:cNvSpPr>
          <p:nvPr>
            <p:ph type="title"/>
          </p:nvPr>
        </p:nvSpPr>
        <p:spPr>
          <a:xfrm>
            <a:off x="685800" y="143039"/>
            <a:ext cx="7772400" cy="851041"/>
          </a:xfrm>
        </p:spPr>
        <p:txBody>
          <a:bodyPr/>
          <a:lstStyle/>
          <a:p>
            <a:pPr algn="ctr"/>
            <a:r>
              <a:rPr lang="en-US" altLang="en-US" dirty="0"/>
              <a:t>Errors</a:t>
            </a:r>
          </a:p>
        </p:txBody>
      </p:sp>
      <p:sp>
        <p:nvSpPr>
          <p:cNvPr id="30723" name="Rectangle 3"/>
          <p:cNvSpPr>
            <a:spLocks noGrp="1" noChangeArrowheads="1"/>
          </p:cNvSpPr>
          <p:nvPr>
            <p:ph type="body" idx="1"/>
          </p:nvPr>
        </p:nvSpPr>
        <p:spPr>
          <a:xfrm>
            <a:off x="152400" y="1143000"/>
            <a:ext cx="8785860" cy="5440680"/>
          </a:xfrm>
        </p:spPr>
        <p:txBody>
          <a:bodyPr>
            <a:normAutofit fontScale="92500" lnSpcReduction="10000"/>
          </a:bodyPr>
          <a:lstStyle/>
          <a:p>
            <a:r>
              <a:rPr lang="en-US" altLang="en-US" dirty="0">
                <a:solidFill>
                  <a:srgbClr val="CC0000"/>
                </a:solidFill>
              </a:rPr>
              <a:t>Assumption:  </a:t>
            </a:r>
            <a:r>
              <a:rPr lang="en-US" altLang="en-US" dirty="0"/>
              <a:t>We have good hash functions, look random.</a:t>
            </a:r>
          </a:p>
          <a:p>
            <a:r>
              <a:rPr lang="en-US" altLang="en-US" dirty="0"/>
              <a:t>Given </a:t>
            </a:r>
            <a:r>
              <a:rPr lang="en-US" altLang="en-US" i="1" dirty="0">
                <a:solidFill>
                  <a:schemeClr val="accent2"/>
                </a:solidFill>
              </a:rPr>
              <a:t>m</a:t>
            </a:r>
            <a:r>
              <a:rPr lang="en-US" altLang="en-US" dirty="0"/>
              <a:t> bits for filter and </a:t>
            </a:r>
            <a:r>
              <a:rPr lang="en-US" altLang="en-US" i="1" dirty="0">
                <a:solidFill>
                  <a:schemeClr val="accent2"/>
                </a:solidFill>
              </a:rPr>
              <a:t>n</a:t>
            </a:r>
            <a:r>
              <a:rPr lang="en-US" altLang="en-US" dirty="0"/>
              <a:t> elements, </a:t>
            </a:r>
            <a:r>
              <a:rPr lang="en-US" altLang="en-US" dirty="0">
                <a:solidFill>
                  <a:srgbClr val="CC0000"/>
                </a:solidFill>
              </a:rPr>
              <a:t>choose</a:t>
            </a:r>
            <a:r>
              <a:rPr lang="en-US" altLang="en-US" dirty="0"/>
              <a:t> number </a:t>
            </a:r>
            <a:r>
              <a:rPr lang="en-US" altLang="en-US" i="1" dirty="0">
                <a:solidFill>
                  <a:schemeClr val="accent2"/>
                </a:solidFill>
              </a:rPr>
              <a:t>k</a:t>
            </a:r>
            <a:r>
              <a:rPr lang="en-US" altLang="en-US" dirty="0"/>
              <a:t> of hash functions to minimize false positives:</a:t>
            </a:r>
          </a:p>
          <a:p>
            <a:r>
              <a:rPr lang="en-US" altLang="en-US" dirty="0"/>
              <a:t>Let </a:t>
            </a:r>
          </a:p>
          <a:p>
            <a:pPr lvl="1"/>
            <a:endParaRPr lang="en-US" altLang="en-US" dirty="0"/>
          </a:p>
          <a:p>
            <a:r>
              <a:rPr lang="en-US" altLang="en-US" dirty="0"/>
              <a:t>Let</a:t>
            </a:r>
          </a:p>
          <a:p>
            <a:endParaRPr lang="en-US" altLang="en-US" dirty="0"/>
          </a:p>
          <a:p>
            <a:r>
              <a:rPr lang="en-US" altLang="en-US" dirty="0"/>
              <a:t>As </a:t>
            </a:r>
            <a:r>
              <a:rPr lang="en-US" altLang="en-US" i="1" dirty="0">
                <a:solidFill>
                  <a:schemeClr val="accent2"/>
                </a:solidFill>
              </a:rPr>
              <a:t>k </a:t>
            </a:r>
            <a:r>
              <a:rPr lang="en-US" altLang="en-US" dirty="0"/>
              <a:t>increases, more chances to find a 0, but more 1’s in the array.</a:t>
            </a:r>
          </a:p>
          <a:p>
            <a:r>
              <a:rPr lang="en-US" altLang="en-US" dirty="0"/>
              <a:t>Find optimal at </a:t>
            </a:r>
            <a:r>
              <a:rPr lang="en-US" altLang="en-US" i="1" dirty="0">
                <a:solidFill>
                  <a:schemeClr val="accent2"/>
                </a:solidFill>
              </a:rPr>
              <a:t>k</a:t>
            </a:r>
            <a:r>
              <a:rPr lang="en-US" altLang="en-US" dirty="0">
                <a:solidFill>
                  <a:schemeClr val="accent2"/>
                </a:solidFill>
              </a:rPr>
              <a:t> = (ln 2)</a:t>
            </a:r>
            <a:r>
              <a:rPr lang="en-US" altLang="en-US" i="1" dirty="0">
                <a:solidFill>
                  <a:schemeClr val="accent2"/>
                </a:solidFill>
              </a:rPr>
              <a:t>m</a:t>
            </a:r>
            <a:r>
              <a:rPr lang="en-US" altLang="en-US" dirty="0">
                <a:solidFill>
                  <a:schemeClr val="accent2"/>
                </a:solidFill>
              </a:rPr>
              <a:t>/</a:t>
            </a:r>
            <a:r>
              <a:rPr lang="en-US" altLang="en-US" i="1" dirty="0">
                <a:solidFill>
                  <a:schemeClr val="accent2"/>
                </a:solidFill>
              </a:rPr>
              <a:t>n</a:t>
            </a:r>
            <a:r>
              <a:rPr lang="en-US" altLang="en-US" dirty="0"/>
              <a:t> by calculus.</a:t>
            </a:r>
          </a:p>
        </p:txBody>
      </p:sp>
      <p:graphicFrame>
        <p:nvGraphicFramePr>
          <p:cNvPr id="30724" name="Object 4"/>
          <p:cNvGraphicFramePr>
            <a:graphicFrameLocks noChangeAspect="1"/>
          </p:cNvGraphicFramePr>
          <p:nvPr>
            <p:extLst>
              <p:ext uri="{D42A27DB-BD31-4B8C-83A1-F6EECF244321}">
                <p14:modId xmlns:p14="http://schemas.microsoft.com/office/powerpoint/2010/main" val="3458677311"/>
              </p:ext>
            </p:extLst>
          </p:nvPr>
        </p:nvGraphicFramePr>
        <p:xfrm>
          <a:off x="1439863" y="3379788"/>
          <a:ext cx="7027862" cy="608012"/>
        </p:xfrm>
        <a:graphic>
          <a:graphicData uri="http://schemas.openxmlformats.org/presentationml/2006/ole">
            <mc:AlternateContent xmlns:mc="http://schemas.openxmlformats.org/markup-compatibility/2006">
              <mc:Choice xmlns:v="urn:schemas-microsoft-com:vml" Requires="v">
                <p:oleObj spid="_x0000_s2404" name="Equation" r:id="rId3" imgW="2514600" imgH="228600" progId="Equation.3">
                  <p:embed/>
                </p:oleObj>
              </mc:Choice>
              <mc:Fallback>
                <p:oleObj name="Equation" r:id="rId3" imgW="2514600" imgH="228600" progId="Equation.3">
                  <p:embed/>
                  <p:pic>
                    <p:nvPicPr>
                      <p:cNvPr id="0" name="Picture 1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9863" y="3379788"/>
                        <a:ext cx="7027862" cy="60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5" name="Object 5"/>
          <p:cNvGraphicFramePr>
            <a:graphicFrameLocks noChangeAspect="1"/>
          </p:cNvGraphicFramePr>
          <p:nvPr>
            <p:extLst>
              <p:ext uri="{D42A27DB-BD31-4B8C-83A1-F6EECF244321}">
                <p14:modId xmlns:p14="http://schemas.microsoft.com/office/powerpoint/2010/main" val="1087267339"/>
              </p:ext>
            </p:extLst>
          </p:nvPr>
        </p:nvGraphicFramePr>
        <p:xfrm>
          <a:off x="1098550" y="4221163"/>
          <a:ext cx="7939088" cy="585787"/>
        </p:xfrm>
        <a:graphic>
          <a:graphicData uri="http://schemas.openxmlformats.org/presentationml/2006/ole">
            <mc:AlternateContent xmlns:mc="http://schemas.openxmlformats.org/markup-compatibility/2006">
              <mc:Choice xmlns:v="urn:schemas-microsoft-com:vml" Requires="v">
                <p:oleObj spid="_x0000_s2405" name="Equation" r:id="rId5" imgW="2463480" imgH="228600" progId="Equation.3">
                  <p:embed/>
                </p:oleObj>
              </mc:Choice>
              <mc:Fallback>
                <p:oleObj name="Equation" r:id="rId5" imgW="2463480" imgH="228600" progId="Equation.3">
                  <p:embed/>
                  <p:pic>
                    <p:nvPicPr>
                      <p:cNvPr id="0" name="Picture 1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8550" y="4221163"/>
                        <a:ext cx="7939088" cy="585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864039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TW" sz="4000"/>
              <a:t>The probability of a false positive</a:t>
            </a:r>
          </a:p>
        </p:txBody>
      </p:sp>
      <p:sp>
        <p:nvSpPr>
          <p:cNvPr id="11267" name="Rectangle 3"/>
          <p:cNvSpPr>
            <a:spLocks noGrp="1" noChangeArrowheads="1"/>
          </p:cNvSpPr>
          <p:nvPr>
            <p:ph type="body" idx="1"/>
          </p:nvPr>
        </p:nvSpPr>
        <p:spPr/>
        <p:txBody>
          <a:bodyPr/>
          <a:lstStyle/>
          <a:p>
            <a:r>
              <a:rPr lang="en-US" altLang="zh-TW"/>
              <a:t>We assume the hash function are random.</a:t>
            </a:r>
          </a:p>
          <a:p>
            <a:r>
              <a:rPr lang="en-US" altLang="zh-TW"/>
              <a:t>After all the elements of S are hashed into the bloom filters ,the probability that a specific bit is still 0 is</a:t>
            </a:r>
          </a:p>
          <a:p>
            <a:pPr>
              <a:buFont typeface="Wingdings" panose="05000000000000000000" pitchFamily="2" charset="2"/>
              <a:buNone/>
            </a:pPr>
            <a:r>
              <a:rPr lang="en-US" altLang="zh-TW"/>
              <a:t>		</a:t>
            </a:r>
          </a:p>
        </p:txBody>
      </p:sp>
      <p:graphicFrame>
        <p:nvGraphicFramePr>
          <p:cNvPr id="11269" name="Object 5"/>
          <p:cNvGraphicFramePr>
            <a:graphicFrameLocks noChangeAspect="1"/>
          </p:cNvGraphicFramePr>
          <p:nvPr/>
        </p:nvGraphicFramePr>
        <p:xfrm>
          <a:off x="4089400" y="5440363"/>
          <a:ext cx="914400" cy="198437"/>
        </p:xfrm>
        <a:graphic>
          <a:graphicData uri="http://schemas.openxmlformats.org/presentationml/2006/ole">
            <mc:AlternateContent xmlns:mc="http://schemas.openxmlformats.org/markup-compatibility/2006">
              <mc:Choice xmlns:v="urn:schemas-microsoft-com:vml" Requires="v">
                <p:oleObj spid="_x0000_s7466" name="Equation" r:id="rId3" imgW="435285" imgH="677109" progId="">
                  <p:embed/>
                </p:oleObj>
              </mc:Choice>
              <mc:Fallback>
                <p:oleObj name="Equation" r:id="rId3" imgW="435285" imgH="677109" progId="">
                  <p:embed/>
                  <p:pic>
                    <p:nvPicPr>
                      <p:cNvPr id="0" name="Picture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9400" y="5440363"/>
                        <a:ext cx="914400" cy="198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2" name="Object 8"/>
          <p:cNvGraphicFramePr>
            <a:graphicFrameLocks noChangeAspect="1"/>
          </p:cNvGraphicFramePr>
          <p:nvPr>
            <p:extLst>
              <p:ext uri="{D42A27DB-BD31-4B8C-83A1-F6EECF244321}">
                <p14:modId xmlns:p14="http://schemas.microsoft.com/office/powerpoint/2010/main" val="298314598"/>
              </p:ext>
            </p:extLst>
          </p:nvPr>
        </p:nvGraphicFramePr>
        <p:xfrm>
          <a:off x="1524000" y="3810000"/>
          <a:ext cx="5791200" cy="2133600"/>
        </p:xfrm>
        <a:graphic>
          <a:graphicData uri="http://schemas.openxmlformats.org/presentationml/2006/ole">
            <mc:AlternateContent xmlns:mc="http://schemas.openxmlformats.org/markup-compatibility/2006">
              <mc:Choice xmlns:v="urn:schemas-microsoft-com:vml" Requires="v">
                <p:oleObj spid="_x0000_s7467" name="Equation" r:id="rId5" imgW="1295400" imgH="393700" progId="">
                  <p:embed/>
                </p:oleObj>
              </mc:Choice>
              <mc:Fallback>
                <p:oleObj name="Equation" r:id="rId5" imgW="1295400" imgH="393700" progId="">
                  <p:embed/>
                  <p:pic>
                    <p:nvPicPr>
                      <p:cNvPr id="0" name="Picture 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3810000"/>
                        <a:ext cx="5791200" cy="213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Slide Number Placeholder 5"/>
          <p:cNvSpPr>
            <a:spLocks noGrp="1"/>
          </p:cNvSpPr>
          <p:nvPr>
            <p:ph type="sldNum" sz="quarter" idx="12"/>
          </p:nvPr>
        </p:nvSpPr>
        <p:spPr/>
        <p:txBody>
          <a:bodyPr/>
          <a:lstStyle/>
          <a:p>
            <a:fld id="{19B12225-5612-419B-A8D5-4B8EEE4C217E}" type="slidenum">
              <a:rPr lang="en-US" smtClean="0"/>
              <a:pPr/>
              <a:t>73</a:t>
            </a:fld>
            <a:endParaRPr lang="en-US"/>
          </a:p>
        </p:txBody>
      </p:sp>
    </p:spTree>
    <p:extLst>
      <p:ext uri="{BB962C8B-B14F-4D97-AF65-F5344CB8AC3E}">
        <p14:creationId xmlns:p14="http://schemas.microsoft.com/office/powerpoint/2010/main" val="32083517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304800"/>
            <a:ext cx="8229600" cy="758952"/>
          </a:xfrm>
        </p:spPr>
        <p:txBody>
          <a:bodyPr>
            <a:normAutofit fontScale="90000"/>
          </a:bodyPr>
          <a:lstStyle/>
          <a:p>
            <a:pPr algn="ctr"/>
            <a:r>
              <a:rPr lang="en-US" altLang="zh-TW" dirty="0"/>
              <a:t>Analysis </a:t>
            </a:r>
          </a:p>
        </p:txBody>
      </p:sp>
      <p:sp>
        <p:nvSpPr>
          <p:cNvPr id="13315" name="Rectangle 3"/>
          <p:cNvSpPr>
            <a:spLocks noGrp="1" noChangeArrowheads="1"/>
          </p:cNvSpPr>
          <p:nvPr>
            <p:ph type="body" idx="1"/>
          </p:nvPr>
        </p:nvSpPr>
        <p:spPr>
          <a:xfrm>
            <a:off x="457200" y="1295400"/>
            <a:ext cx="8458200" cy="5257801"/>
          </a:xfrm>
        </p:spPr>
        <p:txBody>
          <a:bodyPr/>
          <a:lstStyle/>
          <a:p>
            <a:pPr>
              <a:lnSpc>
                <a:spcPct val="90000"/>
              </a:lnSpc>
            </a:pPr>
            <a:r>
              <a:rPr lang="en-US" altLang="zh-TW" sz="2800" dirty="0"/>
              <a:t>The probability of a false positive f is </a:t>
            </a:r>
          </a:p>
          <a:p>
            <a:pPr>
              <a:lnSpc>
                <a:spcPct val="90000"/>
              </a:lnSpc>
              <a:buFont typeface="Wingdings" panose="05000000000000000000" pitchFamily="2" charset="2"/>
              <a:buNone/>
            </a:pPr>
            <a:r>
              <a:rPr lang="en-US" altLang="zh-TW" sz="2800" dirty="0"/>
              <a:t>		</a:t>
            </a:r>
          </a:p>
          <a:p>
            <a:pPr>
              <a:lnSpc>
                <a:spcPct val="90000"/>
              </a:lnSpc>
            </a:pPr>
            <a:r>
              <a:rPr lang="en-US" altLang="zh-TW" sz="2800" dirty="0"/>
              <a:t>To find the optimal k to minimize f .</a:t>
            </a:r>
          </a:p>
          <a:p>
            <a:pPr>
              <a:lnSpc>
                <a:spcPct val="90000"/>
              </a:lnSpc>
              <a:buFont typeface="Wingdings" panose="05000000000000000000" pitchFamily="2" charset="2"/>
              <a:buNone/>
            </a:pPr>
            <a:r>
              <a:rPr lang="en-US" altLang="zh-TW" sz="2800" dirty="0"/>
              <a:t>Minimize f </a:t>
            </a:r>
            <a:r>
              <a:rPr lang="en-US" altLang="zh-TW" sz="2800" dirty="0">
                <a:sym typeface="Wingdings" panose="05000000000000000000" pitchFamily="2" charset="2"/>
              </a:rPr>
              <a:t> </a:t>
            </a:r>
            <a:r>
              <a:rPr lang="en-US" altLang="zh-TW" sz="2800" dirty="0" err="1">
                <a:sym typeface="Wingdings" panose="05000000000000000000" pitchFamily="2" charset="2"/>
              </a:rPr>
              <a:t>iff</a:t>
            </a:r>
            <a:r>
              <a:rPr lang="en-US" altLang="zh-TW" sz="2800" dirty="0">
                <a:sym typeface="Wingdings" panose="05000000000000000000" pitchFamily="2" charset="2"/>
              </a:rPr>
              <a:t>  minimize g=ln(f)</a:t>
            </a:r>
          </a:p>
          <a:p>
            <a:pPr>
              <a:lnSpc>
                <a:spcPct val="90000"/>
              </a:lnSpc>
              <a:buFont typeface="Wingdings" panose="05000000000000000000" pitchFamily="2" charset="2"/>
              <a:buNone/>
            </a:pPr>
            <a:endParaRPr lang="en-US" altLang="zh-TW" sz="2800" dirty="0"/>
          </a:p>
          <a:p>
            <a:pPr>
              <a:lnSpc>
                <a:spcPct val="90000"/>
              </a:lnSpc>
              <a:buFont typeface="Wingdings" panose="05000000000000000000" pitchFamily="2" charset="2"/>
              <a:buNone/>
            </a:pPr>
            <a:endParaRPr lang="en-US" altLang="zh-TW" sz="2800" dirty="0"/>
          </a:p>
          <a:p>
            <a:pPr>
              <a:lnSpc>
                <a:spcPct val="90000"/>
              </a:lnSpc>
              <a:buFont typeface="Symbol" panose="05050102010706020507" pitchFamily="18" charset="2"/>
              <a:buChar char="Þ"/>
            </a:pPr>
            <a:endParaRPr lang="en-US" altLang="zh-TW" sz="2800" dirty="0"/>
          </a:p>
          <a:p>
            <a:pPr>
              <a:lnSpc>
                <a:spcPct val="90000"/>
              </a:lnSpc>
              <a:buFont typeface="Symbol" panose="05050102010706020507" pitchFamily="18" charset="2"/>
              <a:buChar char="Þ"/>
            </a:pPr>
            <a:endParaRPr lang="en-US" altLang="zh-TW" sz="2800" dirty="0"/>
          </a:p>
          <a:p>
            <a:pPr>
              <a:lnSpc>
                <a:spcPct val="90000"/>
              </a:lnSpc>
              <a:buFont typeface="Symbol" panose="05050102010706020507" pitchFamily="18" charset="2"/>
              <a:buChar char="Þ"/>
            </a:pPr>
            <a:r>
              <a:rPr lang="en-US" altLang="zh-TW" sz="2800" dirty="0"/>
              <a:t>k=ln(2)*(n/m)	</a:t>
            </a:r>
          </a:p>
          <a:p>
            <a:pPr>
              <a:lnSpc>
                <a:spcPct val="90000"/>
              </a:lnSpc>
              <a:buFont typeface="Symbol" panose="05050102010706020507" pitchFamily="18" charset="2"/>
              <a:buChar char="Þ"/>
            </a:pPr>
            <a:r>
              <a:rPr lang="en-US" altLang="zh-TW" sz="2800" dirty="0"/>
              <a:t>f = (1/2)</a:t>
            </a:r>
            <a:r>
              <a:rPr lang="en-US" altLang="zh-TW" sz="2800" baseline="30000" dirty="0"/>
              <a:t>k</a:t>
            </a:r>
            <a:r>
              <a:rPr lang="en-US" altLang="zh-TW" sz="2800" dirty="0"/>
              <a:t> = (0.6185..)</a:t>
            </a:r>
            <a:r>
              <a:rPr lang="en-US" altLang="zh-TW" sz="2800" baseline="30000" dirty="0"/>
              <a:t>n/m</a:t>
            </a:r>
          </a:p>
          <a:p>
            <a:pPr>
              <a:lnSpc>
                <a:spcPct val="90000"/>
              </a:lnSpc>
              <a:buFont typeface="Symbol" panose="05050102010706020507" pitchFamily="18" charset="2"/>
              <a:buNone/>
            </a:pPr>
            <a:r>
              <a:rPr lang="en-US" altLang="zh-TW" sz="2800" dirty="0"/>
              <a:t>The false positive probability falls exponentially in n/m ,the number bits used per item !!</a:t>
            </a:r>
          </a:p>
        </p:txBody>
      </p:sp>
      <p:graphicFrame>
        <p:nvGraphicFramePr>
          <p:cNvPr id="13316" name="Object 4"/>
          <p:cNvGraphicFramePr>
            <a:graphicFrameLocks noChangeAspect="1"/>
          </p:cNvGraphicFramePr>
          <p:nvPr>
            <p:extLst>
              <p:ext uri="{D42A27DB-BD31-4B8C-83A1-F6EECF244321}">
                <p14:modId xmlns:p14="http://schemas.microsoft.com/office/powerpoint/2010/main" val="1267900436"/>
              </p:ext>
            </p:extLst>
          </p:nvPr>
        </p:nvGraphicFramePr>
        <p:xfrm>
          <a:off x="5029200" y="2898902"/>
          <a:ext cx="3551238" cy="511175"/>
        </p:xfrm>
        <a:graphic>
          <a:graphicData uri="http://schemas.openxmlformats.org/presentationml/2006/ole">
            <mc:AlternateContent xmlns:mc="http://schemas.openxmlformats.org/markup-compatibility/2006">
              <mc:Choice xmlns:v="urn:schemas-microsoft-com:vml" Requires="v">
                <p:oleObj spid="_x0000_s9516" name="Equation" r:id="rId3" imgW="1587500" imgH="228600" progId="">
                  <p:embed/>
                </p:oleObj>
              </mc:Choice>
              <mc:Fallback>
                <p:oleObj name="Equation" r:id="rId3" imgW="1587500" imgH="228600" progId="">
                  <p:embed/>
                  <p:pic>
                    <p:nvPicPr>
                      <p:cNvPr id="0" name="Picture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898902"/>
                        <a:ext cx="3551238" cy="511175"/>
                      </a:xfrm>
                      <a:prstGeom prst="rect">
                        <a:avLst/>
                      </a:prstGeom>
                      <a:solidFill>
                        <a:schemeClr val="bg2"/>
                      </a:solidFill>
                    </p:spPr>
                  </p:pic>
                </p:oleObj>
              </mc:Fallback>
            </mc:AlternateContent>
          </a:graphicData>
        </a:graphic>
      </p:graphicFrame>
      <p:graphicFrame>
        <p:nvGraphicFramePr>
          <p:cNvPr id="13317" name="Object 5"/>
          <p:cNvGraphicFramePr>
            <a:graphicFrameLocks noChangeAspect="1"/>
          </p:cNvGraphicFramePr>
          <p:nvPr>
            <p:extLst>
              <p:ext uri="{D42A27DB-BD31-4B8C-83A1-F6EECF244321}">
                <p14:modId xmlns:p14="http://schemas.microsoft.com/office/powerpoint/2010/main" val="482788609"/>
              </p:ext>
            </p:extLst>
          </p:nvPr>
        </p:nvGraphicFramePr>
        <p:xfrm>
          <a:off x="3657600" y="3641725"/>
          <a:ext cx="4800600" cy="990600"/>
        </p:xfrm>
        <a:graphic>
          <a:graphicData uri="http://schemas.openxmlformats.org/presentationml/2006/ole">
            <mc:AlternateContent xmlns:mc="http://schemas.openxmlformats.org/markup-compatibility/2006">
              <mc:Choice xmlns:v="urn:schemas-microsoft-com:vml" Requires="v">
                <p:oleObj spid="_x0000_s9517" name="Equation" r:id="rId5" imgW="2032000" imgH="419100" progId="">
                  <p:embed/>
                </p:oleObj>
              </mc:Choice>
              <mc:Fallback>
                <p:oleObj name="Equation" r:id="rId5" imgW="2032000" imgH="419100" progId="">
                  <p:embed/>
                  <p:pic>
                    <p:nvPicPr>
                      <p:cNvPr id="0" name="Picture 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641725"/>
                        <a:ext cx="4800600" cy="990600"/>
                      </a:xfrm>
                      <a:prstGeom prst="rect">
                        <a:avLst/>
                      </a:prstGeom>
                      <a:solidFill>
                        <a:schemeClr val="bg2"/>
                      </a:solidFill>
                    </p:spPr>
                  </p:pic>
                </p:oleObj>
              </mc:Fallback>
            </mc:AlternateContent>
          </a:graphicData>
        </a:graphic>
      </p:graphicFrame>
      <p:sp>
        <p:nvSpPr>
          <p:cNvPr id="6" name="Slide Number Placeholder 5"/>
          <p:cNvSpPr>
            <a:spLocks noGrp="1"/>
          </p:cNvSpPr>
          <p:nvPr>
            <p:ph type="sldNum" sz="quarter" idx="12"/>
          </p:nvPr>
        </p:nvSpPr>
        <p:spPr/>
        <p:txBody>
          <a:bodyPr/>
          <a:lstStyle/>
          <a:p>
            <a:fld id="{19B12225-5612-419B-A8D5-4B8EEE4C217E}" type="slidenum">
              <a:rPr lang="en-US" smtClean="0"/>
              <a:pPr/>
              <a:t>74</a:t>
            </a:fld>
            <a:endParaRPr lang="en-US"/>
          </a:p>
        </p:txBody>
      </p:sp>
    </p:spTree>
    <p:extLst>
      <p:ext uri="{BB962C8B-B14F-4D97-AF65-F5344CB8AC3E}">
        <p14:creationId xmlns:p14="http://schemas.microsoft.com/office/powerpoint/2010/main" val="18317008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457200" y="1063752"/>
            <a:ext cx="8229600" cy="5489449"/>
          </a:xfrm>
        </p:spPr>
        <p:txBody>
          <a:bodyPr>
            <a:normAutofit lnSpcReduction="10000"/>
          </a:bodyPr>
          <a:lstStyle/>
          <a:p>
            <a:r>
              <a:rPr lang="en-IN" dirty="0"/>
              <a:t>10000 possible keys, in a Bloom filter of exactly N =100 cells, and that we care only about the accuracy of the Bloom filter and not its speed. </a:t>
            </a:r>
          </a:p>
          <a:p>
            <a:r>
              <a:rPr lang="en-IN" dirty="0"/>
              <a:t>For this problem size, what is the best choice of the number of cells per key? (I.e., what value of k gives the smallest possible probability that a key not in S is a false positive?) </a:t>
            </a:r>
          </a:p>
          <a:p>
            <a:r>
              <a:rPr lang="en-IN" dirty="0"/>
              <a:t>What is the probability of a false positive for this choice of k?</a:t>
            </a:r>
            <a:endParaRPr lang="en-US" dirty="0"/>
          </a:p>
          <a:p>
            <a:endParaRPr lang="en-US"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75</a:t>
            </a:fld>
            <a:endParaRPr lang="en-US"/>
          </a:p>
        </p:txBody>
      </p:sp>
    </p:spTree>
    <p:extLst>
      <p:ext uri="{BB962C8B-B14F-4D97-AF65-F5344CB8AC3E}">
        <p14:creationId xmlns:p14="http://schemas.microsoft.com/office/powerpoint/2010/main" val="2394295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Solution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1" y="1063752"/>
                <a:ext cx="8812822" cy="5641848"/>
              </a:xfrm>
            </p:spPr>
            <p:txBody>
              <a:bodyPr>
                <a:noAutofit/>
              </a:bodyPr>
              <a:lstStyle/>
              <a:p>
                <a:r>
                  <a:rPr lang="en-IN" sz="2400" dirty="0"/>
                  <a:t>The probability that a cell is missed is </a:t>
                </a:r>
                <a14:m>
                  <m:oMath xmlns:m="http://schemas.openxmlformats.org/officeDocument/2006/math">
                    <m:sSup>
                      <m:sSupPr>
                        <m:ctrlPr>
                          <a:rPr lang="en-US" sz="2400" i="1">
                            <a:latin typeface="Cambria Math" panose="02040503050406030204" pitchFamily="18" charset="0"/>
                          </a:rPr>
                        </m:ctrlPr>
                      </m:sSupPr>
                      <m:e>
                        <m:r>
                          <a:rPr lang="en-IN" sz="2400">
                            <a:latin typeface="Cambria Math" panose="02040503050406030204" pitchFamily="18" charset="0"/>
                          </a:rPr>
                          <m:t> (1−1/100)</m:t>
                        </m:r>
                      </m:e>
                      <m:sup>
                        <m:r>
                          <a:rPr lang="en-IN" sz="2400">
                            <a:latin typeface="Cambria Math" panose="02040503050406030204" pitchFamily="18" charset="0"/>
                          </a:rPr>
                          <m:t>20</m:t>
                        </m:r>
                        <m:r>
                          <a:rPr lang="en-IN" sz="2400">
                            <a:latin typeface="Cambria Math" panose="02040503050406030204" pitchFamily="18" charset="0"/>
                          </a:rPr>
                          <m:t>𝑘</m:t>
                        </m:r>
                      </m:sup>
                    </m:sSup>
                  </m:oMath>
                </a14:m>
                <a:r>
                  <a:rPr lang="en-IN" sz="2400" dirty="0"/>
                  <a:t>,  so the probability that it is hit is </a:t>
                </a:r>
                <a14:m>
                  <m:oMath xmlns:m="http://schemas.openxmlformats.org/officeDocument/2006/math">
                    <m:r>
                      <a:rPr lang="en-IN" sz="2400">
                        <a:latin typeface="Cambria Math" panose="02040503050406030204" pitchFamily="18" charset="0"/>
                      </a:rPr>
                      <m:t>(1 − </m:t>
                    </m:r>
                    <m:sSup>
                      <m:sSupPr>
                        <m:ctrlPr>
                          <a:rPr lang="en-US" sz="2400" i="1">
                            <a:latin typeface="Cambria Math" panose="02040503050406030204" pitchFamily="18" charset="0"/>
                          </a:rPr>
                        </m:ctrlPr>
                      </m:sSupPr>
                      <m:e>
                        <m:r>
                          <a:rPr lang="en-IN" sz="2400">
                            <a:latin typeface="Cambria Math" panose="02040503050406030204" pitchFamily="18" charset="0"/>
                          </a:rPr>
                          <m:t> (1−1/100)</m:t>
                        </m:r>
                      </m:e>
                      <m:sup>
                        <m:r>
                          <a:rPr lang="en-IN" sz="2400">
                            <a:latin typeface="Cambria Math" panose="02040503050406030204" pitchFamily="18" charset="0"/>
                          </a:rPr>
                          <m:t>20</m:t>
                        </m:r>
                        <m:r>
                          <a:rPr lang="en-IN" sz="2400">
                            <a:latin typeface="Cambria Math" panose="02040503050406030204" pitchFamily="18" charset="0"/>
                          </a:rPr>
                          <m:t>𝑘</m:t>
                        </m:r>
                      </m:sup>
                    </m:sSup>
                    <m:r>
                      <a:rPr lang="en-IN" sz="2400">
                        <a:latin typeface="Cambria Math" panose="02040503050406030204" pitchFamily="18" charset="0"/>
                      </a:rPr>
                      <m:t>)</m:t>
                    </m:r>
                  </m:oMath>
                </a14:m>
                <a:r>
                  <a:rPr lang="en-IN" sz="2400" dirty="0"/>
                  <a:t> and  the probability of a false positive is </a:t>
                </a:r>
                <a14:m>
                  <m:oMath xmlns:m="http://schemas.openxmlformats.org/officeDocument/2006/math">
                    <m:sSup>
                      <m:sSupPr>
                        <m:ctrlPr>
                          <a:rPr lang="en-US" sz="2400" i="1">
                            <a:latin typeface="Cambria Math" panose="02040503050406030204" pitchFamily="18" charset="0"/>
                          </a:rPr>
                        </m:ctrlPr>
                      </m:sSupPr>
                      <m:e>
                        <m:r>
                          <a:rPr lang="en-IN" sz="2400">
                            <a:latin typeface="Cambria Math" panose="02040503050406030204" pitchFamily="18" charset="0"/>
                          </a:rPr>
                          <m:t>(1 − </m:t>
                        </m:r>
                        <m:sSup>
                          <m:sSupPr>
                            <m:ctrlPr>
                              <a:rPr lang="en-US" sz="2400" i="1">
                                <a:latin typeface="Cambria Math" panose="02040503050406030204" pitchFamily="18" charset="0"/>
                              </a:rPr>
                            </m:ctrlPr>
                          </m:sSupPr>
                          <m:e>
                            <m:r>
                              <a:rPr lang="en-IN" sz="2400">
                                <a:latin typeface="Cambria Math" panose="02040503050406030204" pitchFamily="18" charset="0"/>
                              </a:rPr>
                              <m:t> (1−1/100)</m:t>
                            </m:r>
                          </m:e>
                          <m:sup>
                            <m:r>
                              <a:rPr lang="en-IN" sz="2400">
                                <a:latin typeface="Cambria Math" panose="02040503050406030204" pitchFamily="18" charset="0"/>
                              </a:rPr>
                              <m:t>20</m:t>
                            </m:r>
                            <m:r>
                              <a:rPr lang="en-IN" sz="2400">
                                <a:latin typeface="Cambria Math" panose="02040503050406030204" pitchFamily="18" charset="0"/>
                              </a:rPr>
                              <m:t>𝑘</m:t>
                            </m:r>
                          </m:sup>
                        </m:sSup>
                        <m:r>
                          <a:rPr lang="en-IN" sz="2400">
                            <a:latin typeface="Cambria Math" panose="02040503050406030204" pitchFamily="18" charset="0"/>
                          </a:rPr>
                          <m:t>)</m:t>
                        </m:r>
                      </m:e>
                      <m:sup>
                        <m:r>
                          <a:rPr lang="en-IN" sz="2400">
                            <a:latin typeface="Cambria Math" panose="02040503050406030204" pitchFamily="18" charset="0"/>
                          </a:rPr>
                          <m:t>𝑘</m:t>
                        </m:r>
                      </m:sup>
                    </m:sSup>
                  </m:oMath>
                </a14:m>
                <a:r>
                  <a:rPr lang="en-IN" sz="2400" dirty="0"/>
                  <a:t>.  </a:t>
                </a:r>
              </a:p>
              <a:p>
                <a14:m>
                  <m:oMath xmlns:m="http://schemas.openxmlformats.org/officeDocument/2006/math">
                    <m:r>
                      <a:rPr lang="en-IN" sz="2400">
                        <a:latin typeface="Cambria Math" panose="02040503050406030204" pitchFamily="18" charset="0"/>
                      </a:rPr>
                      <m:t>𝑚𝑖𝑛</m:t>
                    </m:r>
                    <m:sSup>
                      <m:sSupPr>
                        <m:ctrlPr>
                          <a:rPr lang="en-US" sz="2400" i="1">
                            <a:latin typeface="Cambria Math" panose="02040503050406030204" pitchFamily="18" charset="0"/>
                          </a:rPr>
                        </m:ctrlPr>
                      </m:sSupPr>
                      <m:e>
                        <m:r>
                          <a:rPr lang="en-IN" sz="2400">
                            <a:latin typeface="Cambria Math" panose="02040503050406030204" pitchFamily="18" charset="0"/>
                          </a:rPr>
                          <m:t>(1 − </m:t>
                        </m:r>
                        <m:sSup>
                          <m:sSupPr>
                            <m:ctrlPr>
                              <a:rPr lang="en-US" sz="2400" i="1">
                                <a:latin typeface="Cambria Math" panose="02040503050406030204" pitchFamily="18" charset="0"/>
                              </a:rPr>
                            </m:ctrlPr>
                          </m:sSupPr>
                          <m:e>
                            <m:r>
                              <a:rPr lang="en-IN" sz="2400">
                                <a:latin typeface="Cambria Math" panose="02040503050406030204" pitchFamily="18" charset="0"/>
                              </a:rPr>
                              <m:t> (1−1/100)</m:t>
                            </m:r>
                          </m:e>
                          <m:sup>
                            <m:r>
                              <a:rPr lang="en-IN" sz="2400">
                                <a:latin typeface="Cambria Math" panose="02040503050406030204" pitchFamily="18" charset="0"/>
                              </a:rPr>
                              <m:t>20</m:t>
                            </m:r>
                            <m:r>
                              <a:rPr lang="en-IN" sz="2400">
                                <a:latin typeface="Cambria Math" panose="02040503050406030204" pitchFamily="18" charset="0"/>
                              </a:rPr>
                              <m:t>𝑘</m:t>
                            </m:r>
                          </m:sup>
                        </m:sSup>
                        <m:r>
                          <a:rPr lang="en-IN" sz="2400">
                            <a:latin typeface="Cambria Math" panose="02040503050406030204" pitchFamily="18" charset="0"/>
                          </a:rPr>
                          <m:t>)</m:t>
                        </m:r>
                      </m:e>
                      <m:sup>
                        <m:r>
                          <a:rPr lang="en-IN" sz="2400">
                            <a:latin typeface="Cambria Math" panose="02040503050406030204" pitchFamily="18" charset="0"/>
                          </a:rPr>
                          <m:t>𝑘</m:t>
                        </m:r>
                      </m:sup>
                    </m:sSup>
                  </m:oMath>
                </a14:m>
                <a:r>
                  <a:rPr lang="en-IN" sz="2400" dirty="0"/>
                  <a:t> for </a:t>
                </a:r>
                <a14:m>
                  <m:oMath xmlns:m="http://schemas.openxmlformats.org/officeDocument/2006/math">
                    <m:r>
                      <a:rPr lang="en-IN" sz="2400">
                        <a:latin typeface="Cambria Math" panose="02040503050406030204" pitchFamily="18" charset="0"/>
                      </a:rPr>
                      <m:t>𝑘</m:t>
                    </m:r>
                  </m:oMath>
                </a14:m>
                <a:r>
                  <a:rPr lang="en-IN" sz="2400" dirty="0"/>
                  <a:t> in range (1, 30)    gives the answer </a:t>
                </a:r>
                <a14:m>
                  <m:oMath xmlns:m="http://schemas.openxmlformats.org/officeDocument/2006/math">
                    <m:r>
                      <a:rPr lang="en-IN" sz="2400">
                        <a:latin typeface="Cambria Math" panose="02040503050406030204" pitchFamily="18" charset="0"/>
                      </a:rPr>
                      <m:t>(0.09286327705662296, 3)</m:t>
                    </m:r>
                  </m:oMath>
                </a14:m>
                <a:r>
                  <a:rPr lang="en-IN" sz="2400" dirty="0"/>
                  <a:t>: that is, setting </a:t>
                </a:r>
                <a14:m>
                  <m:oMath xmlns:m="http://schemas.openxmlformats.org/officeDocument/2006/math">
                    <m:r>
                      <a:rPr lang="en-IN" sz="2400">
                        <a:latin typeface="Cambria Math" panose="02040503050406030204" pitchFamily="18" charset="0"/>
                      </a:rPr>
                      <m:t>𝑘</m:t>
                    </m:r>
                    <m:r>
                      <a:rPr lang="en-IN" sz="2400">
                        <a:latin typeface="Cambria Math" panose="02040503050406030204" pitchFamily="18" charset="0"/>
                      </a:rPr>
                      <m:t>=3</m:t>
                    </m:r>
                  </m:oMath>
                </a14:m>
                <a:r>
                  <a:rPr lang="en-IN" sz="2400" dirty="0"/>
                  <a:t> gives false positive probability approximately </a:t>
                </a:r>
                <a14:m>
                  <m:oMath xmlns:m="http://schemas.openxmlformats.org/officeDocument/2006/math">
                    <m:r>
                      <a:rPr lang="en-IN" sz="2400">
                        <a:latin typeface="Cambria Math" panose="02040503050406030204" pitchFamily="18" charset="0"/>
                      </a:rPr>
                      <m:t>0.0929</m:t>
                    </m:r>
                  </m:oMath>
                </a14:m>
                <a:r>
                  <a:rPr lang="en-IN" sz="2400" dirty="0"/>
                  <a:t>. </a:t>
                </a:r>
              </a:p>
              <a:p>
                <a:r>
                  <a:rPr lang="en-IN" sz="2400" dirty="0"/>
                  <a:t>(k=4 is slightly worse: its false positive probability is approximately 0.0932.) </a:t>
                </a:r>
              </a:p>
              <a:p>
                <a:r>
                  <a:rPr lang="en-IN" sz="2400" dirty="0"/>
                  <a:t>For values of k greater than or equal to 30, the probability that there exists a missed cell is at most  </a:t>
                </a:r>
                <a14:m>
                  <m:oMath xmlns:m="http://schemas.openxmlformats.org/officeDocument/2006/math">
                    <m:sSup>
                      <m:sSupPr>
                        <m:ctrlPr>
                          <a:rPr lang="en-US" sz="2400" i="1">
                            <a:latin typeface="Cambria Math" panose="02040503050406030204" pitchFamily="18" charset="0"/>
                          </a:rPr>
                        </m:ctrlPr>
                      </m:sSupPr>
                      <m:e>
                        <m:r>
                          <a:rPr lang="en-IN" sz="2400">
                            <a:latin typeface="Cambria Math" panose="02040503050406030204" pitchFamily="18" charset="0"/>
                          </a:rPr>
                          <m:t> 100 (1−1/100)</m:t>
                        </m:r>
                      </m:e>
                      <m:sup>
                        <m:r>
                          <a:rPr lang="en-IN" sz="2400">
                            <a:latin typeface="Cambria Math" panose="02040503050406030204" pitchFamily="18" charset="0"/>
                          </a:rPr>
                          <m:t>20</m:t>
                        </m:r>
                        <m:r>
                          <a:rPr lang="en-IN" sz="2400">
                            <a:latin typeface="Cambria Math" panose="02040503050406030204" pitchFamily="18" charset="0"/>
                          </a:rPr>
                          <m:t>𝑘</m:t>
                        </m:r>
                      </m:sup>
                    </m:sSup>
                  </m:oMath>
                </a14:m>
                <a:r>
                  <a:rPr lang="en-IN" sz="2400" dirty="0"/>
                  <a:t> &lt; 0.25, and if there is no missed cell then there is definitely a false positive,  so the probability of a false positive is at least 0.75, clearly not the minimum possible. So it's safe to terminate the computational search for the best </a:t>
                </a:r>
                <a14:m>
                  <m:oMath xmlns:m="http://schemas.openxmlformats.org/officeDocument/2006/math">
                    <m:r>
                      <a:rPr lang="en-IN" sz="2400">
                        <a:latin typeface="Cambria Math" panose="02040503050406030204" pitchFamily="18" charset="0"/>
                      </a:rPr>
                      <m:t>𝑘</m:t>
                    </m:r>
                  </m:oMath>
                </a14:m>
                <a:r>
                  <a:rPr lang="en-IN" sz="2400" dirty="0"/>
                  <a:t> at </a:t>
                </a:r>
                <a14:m>
                  <m:oMath xmlns:m="http://schemas.openxmlformats.org/officeDocument/2006/math">
                    <m:r>
                      <a:rPr lang="en-IN" sz="2400">
                        <a:latin typeface="Cambria Math" panose="02040503050406030204" pitchFamily="18" charset="0"/>
                      </a:rPr>
                      <m:t>𝑘</m:t>
                    </m:r>
                    <m:r>
                      <a:rPr lang="en-IN" sz="2400">
                        <a:latin typeface="Cambria Math" panose="02040503050406030204" pitchFamily="18" charset="0"/>
                      </a:rPr>
                      <m:t>=30</m:t>
                    </m:r>
                  </m:oMath>
                </a14:m>
                <a:r>
                  <a:rPr lang="en-IN" sz="2400" dirty="0"/>
                  <a:t>.</a:t>
                </a:r>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1" y="1063752"/>
                <a:ext cx="8812822" cy="5641848"/>
              </a:xfrm>
              <a:blipFill rotWithShape="0">
                <a:blip r:embed="rId2" cstate="print"/>
                <a:stretch>
                  <a:fillRect r="-1107" b="-302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9B12225-5612-419B-A8D5-4B8EEE4C217E}" type="slidenum">
              <a:rPr lang="en-US" smtClean="0"/>
              <a:pPr/>
              <a:t>76</a:t>
            </a:fld>
            <a:endParaRPr lang="en-US"/>
          </a:p>
        </p:txBody>
      </p:sp>
    </p:spTree>
    <p:extLst>
      <p:ext uri="{BB962C8B-B14F-4D97-AF65-F5344CB8AC3E}">
        <p14:creationId xmlns:p14="http://schemas.microsoft.com/office/powerpoint/2010/main" val="14465668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3FB0726D-8D4F-44A1-91CC-86BD55F14D4F}" type="slidenum">
              <a:rPr lang="en-US" altLang="en-US"/>
              <a:pPr/>
              <a:t>77</a:t>
            </a:fld>
            <a:endParaRPr lang="en-US" altLang="en-US"/>
          </a:p>
        </p:txBody>
      </p:sp>
      <p:sp>
        <p:nvSpPr>
          <p:cNvPr id="33794" name="Rectangle 2"/>
          <p:cNvSpPr>
            <a:spLocks noGrp="1" noChangeArrowheads="1"/>
          </p:cNvSpPr>
          <p:nvPr>
            <p:ph type="title"/>
          </p:nvPr>
        </p:nvSpPr>
        <p:spPr>
          <a:xfrm>
            <a:off x="762000" y="251460"/>
            <a:ext cx="7772400" cy="784860"/>
          </a:xfrm>
        </p:spPr>
        <p:txBody>
          <a:bodyPr/>
          <a:lstStyle/>
          <a:p>
            <a:pPr algn="ctr"/>
            <a:r>
              <a:rPr lang="en-US" altLang="en-US" dirty="0"/>
              <a:t>Tradeoffs</a:t>
            </a:r>
          </a:p>
        </p:txBody>
      </p:sp>
      <p:sp>
        <p:nvSpPr>
          <p:cNvPr id="33795" name="Rectangle 3"/>
          <p:cNvSpPr>
            <a:spLocks noGrp="1" noChangeArrowheads="1"/>
          </p:cNvSpPr>
          <p:nvPr>
            <p:ph type="body" idx="1"/>
          </p:nvPr>
        </p:nvSpPr>
        <p:spPr>
          <a:xfrm>
            <a:off x="228600" y="1600200"/>
            <a:ext cx="8534400" cy="4114800"/>
          </a:xfrm>
        </p:spPr>
        <p:txBody>
          <a:bodyPr>
            <a:normAutofit/>
          </a:bodyPr>
          <a:lstStyle/>
          <a:p>
            <a:r>
              <a:rPr lang="en-US" altLang="en-US" sz="4400" dirty="0"/>
              <a:t>Three parameters.</a:t>
            </a:r>
          </a:p>
          <a:p>
            <a:pPr lvl="1"/>
            <a:r>
              <a:rPr lang="en-US" altLang="en-US" sz="4000" dirty="0"/>
              <a:t>Size </a:t>
            </a:r>
            <a:r>
              <a:rPr lang="en-US" altLang="en-US" sz="4000" i="1" dirty="0">
                <a:solidFill>
                  <a:schemeClr val="accent2"/>
                </a:solidFill>
              </a:rPr>
              <a:t>m</a:t>
            </a:r>
            <a:r>
              <a:rPr lang="en-US" altLang="en-US" sz="4000" dirty="0">
                <a:solidFill>
                  <a:schemeClr val="accent2"/>
                </a:solidFill>
              </a:rPr>
              <a:t>/</a:t>
            </a:r>
            <a:r>
              <a:rPr lang="en-US" altLang="en-US" sz="4000" i="1" dirty="0">
                <a:solidFill>
                  <a:schemeClr val="accent2"/>
                </a:solidFill>
              </a:rPr>
              <a:t>n</a:t>
            </a:r>
            <a:r>
              <a:rPr lang="en-US" altLang="en-US" sz="4000" dirty="0"/>
              <a:t> : bits per item.</a:t>
            </a:r>
          </a:p>
          <a:p>
            <a:pPr lvl="1"/>
            <a:r>
              <a:rPr lang="en-US" altLang="en-US" sz="4000" dirty="0"/>
              <a:t>Time </a:t>
            </a:r>
            <a:r>
              <a:rPr lang="en-US" altLang="en-US" sz="4000" i="1" dirty="0">
                <a:solidFill>
                  <a:schemeClr val="accent2"/>
                </a:solidFill>
              </a:rPr>
              <a:t>k</a:t>
            </a:r>
            <a:r>
              <a:rPr lang="en-US" altLang="en-US" sz="4000" dirty="0"/>
              <a:t> : number of hash functions.</a:t>
            </a:r>
          </a:p>
          <a:p>
            <a:pPr lvl="1"/>
            <a:r>
              <a:rPr lang="en-US" altLang="en-US" sz="4000" dirty="0"/>
              <a:t>Error </a:t>
            </a:r>
            <a:r>
              <a:rPr lang="en-US" altLang="en-US" sz="4000" i="1" dirty="0">
                <a:solidFill>
                  <a:schemeClr val="accent2"/>
                </a:solidFill>
              </a:rPr>
              <a:t>f</a:t>
            </a:r>
            <a:r>
              <a:rPr lang="en-US" altLang="en-US" sz="4000" dirty="0"/>
              <a:t> : false positive probability.</a:t>
            </a:r>
          </a:p>
        </p:txBody>
      </p:sp>
    </p:spTree>
    <p:extLst>
      <p:ext uri="{BB962C8B-B14F-4D97-AF65-F5344CB8AC3E}">
        <p14:creationId xmlns:p14="http://schemas.microsoft.com/office/powerpoint/2010/main" val="17014049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5F12B-F0C1-604A-AA18-B180C6B9E57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D7D5AF7A-0FFE-2248-953D-9F6A1799E7AB}"/>
              </a:ext>
            </a:extLst>
          </p:cNvPr>
          <p:cNvSpPr>
            <a:spLocks noGrp="1"/>
          </p:cNvSpPr>
          <p:nvPr>
            <p:ph idx="1"/>
          </p:nvPr>
        </p:nvSpPr>
        <p:spPr>
          <a:xfrm>
            <a:off x="152400" y="987044"/>
            <a:ext cx="8785860" cy="5733796"/>
          </a:xfrm>
        </p:spPr>
        <p:txBody>
          <a:bodyPr>
            <a:noAutofit/>
          </a:bodyPr>
          <a:lstStyle/>
          <a:p>
            <a:r>
              <a:rPr lang="en-IN" sz="2800" dirty="0"/>
              <a:t>At the heart of every bloom filter lies two key elements</a:t>
            </a:r>
          </a:p>
          <a:p>
            <a:pPr lvl="1">
              <a:spcBef>
                <a:spcPts val="0"/>
              </a:spcBef>
            </a:pPr>
            <a:r>
              <a:rPr lang="en-IN" sz="2200" dirty="0"/>
              <a:t>An array of n bits, initially all set to 0.</a:t>
            </a:r>
          </a:p>
          <a:p>
            <a:pPr lvl="1">
              <a:spcBef>
                <a:spcPts val="0"/>
              </a:spcBef>
            </a:pPr>
            <a:r>
              <a:rPr lang="en-IN" sz="2200" dirty="0"/>
              <a:t>A collection of k independent hash functions h(x). Each hash function takes a value v and generates a number </a:t>
            </a:r>
            <a:r>
              <a:rPr lang="en-IN" sz="2200" dirty="0" err="1"/>
              <a:t>i</a:t>
            </a:r>
            <a:r>
              <a:rPr lang="en-IN" sz="2200" dirty="0"/>
              <a:t> where </a:t>
            </a:r>
            <a:r>
              <a:rPr lang="en-IN" sz="2200" dirty="0" err="1"/>
              <a:t>i</a:t>
            </a:r>
            <a:r>
              <a:rPr lang="en-IN" sz="2200" dirty="0"/>
              <a:t> &lt; n which effectively maps to a position in the bit array.</a:t>
            </a:r>
          </a:p>
          <a:p>
            <a:r>
              <a:rPr lang="en-IN" sz="2800" dirty="0"/>
              <a:t>The underlying idea of a bloom filter is quite simple</a:t>
            </a:r>
          </a:p>
          <a:p>
            <a:pPr marL="622300" lvl="1" indent="-266700">
              <a:spcBef>
                <a:spcPts val="0"/>
              </a:spcBef>
            </a:pPr>
            <a:r>
              <a:rPr lang="en-IN" sz="2200" dirty="0"/>
              <a:t>Initialize bit array of n bits with 0s.  n &gt;&gt; no.  of elements in the set.</a:t>
            </a:r>
          </a:p>
          <a:p>
            <a:pPr marL="622300" lvl="1" indent="-266700">
              <a:spcBef>
                <a:spcPts val="0"/>
              </a:spcBef>
            </a:pPr>
            <a:r>
              <a:rPr lang="en-IN" sz="2200" dirty="0"/>
              <a:t>Whenever the filter sees a new element apply each of the hash functions h(x) on the element. With the value generated, which is an index in the bit array, set the bit to 1 in the array. </a:t>
            </a:r>
          </a:p>
          <a:p>
            <a:pPr marL="622300" lvl="1" indent="-266700">
              <a:spcBef>
                <a:spcPts val="0"/>
              </a:spcBef>
            </a:pPr>
            <a:r>
              <a:rPr lang="en-IN" sz="2200" dirty="0"/>
              <a:t>If there are k hash functions there will be k indices generated. For each of these k positions in the bit array set array[</a:t>
            </a:r>
            <a:r>
              <a:rPr lang="en-IN" sz="2200" dirty="0" err="1"/>
              <a:t>i</a:t>
            </a:r>
            <a:r>
              <a:rPr lang="en-IN" sz="2200" dirty="0"/>
              <a:t>] = 1</a:t>
            </a:r>
          </a:p>
          <a:p>
            <a:pPr marL="622300" lvl="1" indent="-266700">
              <a:spcBef>
                <a:spcPts val="0"/>
              </a:spcBef>
            </a:pPr>
            <a:r>
              <a:rPr lang="en-IN" sz="2200" dirty="0"/>
              <a:t>To check if element is in the set, the same procedure with a twist. </a:t>
            </a:r>
          </a:p>
          <a:p>
            <a:pPr marL="622300" lvl="1" indent="-266700">
              <a:spcBef>
                <a:spcPts val="0"/>
              </a:spcBef>
            </a:pPr>
            <a:r>
              <a:rPr lang="en-IN" sz="2200" dirty="0"/>
              <a:t>Generate k values by applying the k hash-functions on the input. If </a:t>
            </a:r>
            <a:r>
              <a:rPr lang="en-IN" sz="2200" b="1" dirty="0"/>
              <a:t>at least</a:t>
            </a:r>
            <a:r>
              <a:rPr lang="en-IN" sz="2200" dirty="0"/>
              <a:t> one of these k indices in the bit array is set to zero then the element is a new element else this is an existing element in the set.</a:t>
            </a:r>
            <a:br>
              <a:rPr lang="en-IN" sz="2200" dirty="0"/>
            </a:br>
            <a:endParaRPr lang="en-US" sz="2200" dirty="0"/>
          </a:p>
        </p:txBody>
      </p:sp>
      <p:sp>
        <p:nvSpPr>
          <p:cNvPr id="4" name="Slide Number Placeholder 3">
            <a:extLst>
              <a:ext uri="{FF2B5EF4-FFF2-40B4-BE49-F238E27FC236}">
                <a16:creationId xmlns:a16="http://schemas.microsoft.com/office/drawing/2014/main" id="{62E76C5C-EC39-1C43-8144-DF101B13C81B}"/>
              </a:ext>
            </a:extLst>
          </p:cNvPr>
          <p:cNvSpPr>
            <a:spLocks noGrp="1"/>
          </p:cNvSpPr>
          <p:nvPr>
            <p:ph type="sldNum" sz="quarter" idx="12"/>
          </p:nvPr>
        </p:nvSpPr>
        <p:spPr/>
        <p:txBody>
          <a:bodyPr/>
          <a:lstStyle/>
          <a:p>
            <a:fld id="{19B12225-5612-419B-A8D5-4B8EEE4C217E}" type="slidenum">
              <a:rPr lang="en-US" smtClean="0"/>
              <a:pPr/>
              <a:t>78</a:t>
            </a:fld>
            <a:endParaRPr lang="en-US"/>
          </a:p>
        </p:txBody>
      </p:sp>
    </p:spTree>
    <p:extLst>
      <p:ext uri="{BB962C8B-B14F-4D97-AF65-F5344CB8AC3E}">
        <p14:creationId xmlns:p14="http://schemas.microsoft.com/office/powerpoint/2010/main" val="24900959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0B1F4F-9E71-7E4A-85F0-A7551E0A2E51}"/>
              </a:ext>
            </a:extLst>
          </p:cNvPr>
          <p:cNvSpPr>
            <a:spLocks noGrp="1"/>
          </p:cNvSpPr>
          <p:nvPr>
            <p:ph type="sldNum" sz="quarter" idx="12"/>
          </p:nvPr>
        </p:nvSpPr>
        <p:spPr/>
        <p:txBody>
          <a:bodyPr/>
          <a:lstStyle/>
          <a:p>
            <a:fld id="{19B12225-5612-419B-A8D5-4B8EEE4C217E}" type="slidenum">
              <a:rPr lang="en-US" smtClean="0"/>
              <a:pPr/>
              <a:t>79</a:t>
            </a:fld>
            <a:endParaRPr lang="en-US"/>
          </a:p>
        </p:txBody>
      </p:sp>
      <p:pic>
        <p:nvPicPr>
          <p:cNvPr id="12290" name="Picture 2">
            <a:extLst>
              <a:ext uri="{FF2B5EF4-FFF2-40B4-BE49-F238E27FC236}">
                <a16:creationId xmlns:a16="http://schemas.microsoft.com/office/drawing/2014/main" id="{AF0468B4-4389-FC43-821B-68778E7AA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300" y="431800"/>
            <a:ext cx="6121400" cy="599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9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0CE288-EAFF-8645-9676-517E8F46EFE3}"/>
              </a:ext>
            </a:extLst>
          </p:cNvPr>
          <p:cNvSpPr>
            <a:spLocks noGrp="1"/>
          </p:cNvSpPr>
          <p:nvPr>
            <p:ph type="title"/>
          </p:nvPr>
        </p:nvSpPr>
        <p:spPr>
          <a:xfrm>
            <a:off x="214207" y="152400"/>
            <a:ext cx="8724053" cy="838200"/>
          </a:xfrm>
        </p:spPr>
        <p:txBody>
          <a:bodyPr>
            <a:noAutofit/>
          </a:bodyPr>
          <a:lstStyle/>
          <a:p>
            <a:r>
              <a:rPr lang="en-IN" sz="3200" dirty="0"/>
              <a:t>Immediately detect &amp; prevent suspicious activity</a:t>
            </a:r>
            <a:endParaRPr lang="en-US" sz="3200" dirty="0"/>
          </a:p>
        </p:txBody>
      </p:sp>
      <p:sp>
        <p:nvSpPr>
          <p:cNvPr id="4" name="Slide Number Placeholder 3">
            <a:extLst>
              <a:ext uri="{FF2B5EF4-FFF2-40B4-BE49-F238E27FC236}">
                <a16:creationId xmlns:a16="http://schemas.microsoft.com/office/drawing/2014/main" id="{B917C862-A6FD-4E44-A470-B6D93A418308}"/>
              </a:ext>
            </a:extLst>
          </p:cNvPr>
          <p:cNvSpPr>
            <a:spLocks noGrp="1"/>
          </p:cNvSpPr>
          <p:nvPr>
            <p:ph type="sldNum" sz="quarter" idx="12"/>
          </p:nvPr>
        </p:nvSpPr>
        <p:spPr/>
        <p:txBody>
          <a:bodyPr/>
          <a:lstStyle/>
          <a:p>
            <a:fld id="{19B12225-5612-419B-A8D5-4B8EEE4C217E}" type="slidenum">
              <a:rPr lang="en-US" smtClean="0"/>
              <a:pPr/>
              <a:t>8</a:t>
            </a:fld>
            <a:endParaRPr lang="en-US"/>
          </a:p>
        </p:txBody>
      </p:sp>
      <p:pic>
        <p:nvPicPr>
          <p:cNvPr id="6" name="Immediately detect and prevent suspicious activity real.mp4" descr="Immediately detect and prevent suspicious activity real.mp4">
            <a:hlinkClick r:id="" action="ppaction://media"/>
            <a:extLst>
              <a:ext uri="{FF2B5EF4-FFF2-40B4-BE49-F238E27FC236}">
                <a16:creationId xmlns:a16="http://schemas.microsoft.com/office/drawing/2014/main" id="{130B8CF1-D3B5-994C-8F08-0CE72A0965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206" y="1147727"/>
            <a:ext cx="5348393" cy="5438775"/>
          </a:xfrm>
          <a:prstGeom prst="rect">
            <a:avLst/>
          </a:prstGeom>
        </p:spPr>
      </p:pic>
      <p:sp>
        <p:nvSpPr>
          <p:cNvPr id="8" name="TextBox 7">
            <a:extLst>
              <a:ext uri="{FF2B5EF4-FFF2-40B4-BE49-F238E27FC236}">
                <a16:creationId xmlns:a16="http://schemas.microsoft.com/office/drawing/2014/main" id="{855A6D5F-D27D-E146-B5BB-6F5E43302354}"/>
              </a:ext>
            </a:extLst>
          </p:cNvPr>
          <p:cNvSpPr txBox="1"/>
          <p:nvPr/>
        </p:nvSpPr>
        <p:spPr>
          <a:xfrm>
            <a:off x="5732349" y="1279751"/>
            <a:ext cx="3124200" cy="5016758"/>
          </a:xfrm>
          <a:prstGeom prst="rect">
            <a:avLst/>
          </a:prstGeom>
          <a:noFill/>
        </p:spPr>
        <p:txBody>
          <a:bodyPr wrap="square">
            <a:spAutoFit/>
          </a:bodyPr>
          <a:lstStyle/>
          <a:p>
            <a:pPr marL="342900" indent="-342900">
              <a:buFont typeface="Arial" panose="020B0604020202020204" pitchFamily="34" charset="0"/>
              <a:buChar char="•"/>
            </a:pPr>
            <a:r>
              <a:rPr lang="en-IN" sz="2000" b="0" i="0" dirty="0">
                <a:solidFill>
                  <a:srgbClr val="1A1A1A"/>
                </a:solidFill>
                <a:effectLst/>
                <a:latin typeface="Fira Sans" panose="020B0503050000020004" pitchFamily="34" charset="0"/>
              </a:rPr>
              <a:t>In any type of financial transaction fraud or ad fraud, streaming is necessary to detect and automatically react to suspicious activity in real-time.</a:t>
            </a:r>
          </a:p>
          <a:p>
            <a:pPr marL="342900" indent="-342900">
              <a:buFont typeface="Arial" panose="020B0604020202020204" pitchFamily="34" charset="0"/>
              <a:buChar char="•"/>
            </a:pPr>
            <a:r>
              <a:rPr lang="en-IN" sz="2000" b="0" i="0" dirty="0">
                <a:solidFill>
                  <a:srgbClr val="1A1A1A"/>
                </a:solidFill>
                <a:effectLst/>
                <a:latin typeface="Fira Sans" panose="020B0503050000020004" pitchFamily="34" charset="0"/>
              </a:rPr>
              <a:t> We can combine state of the art machine learning anomaly detection algorithms with high performance stream processing engines to prevent fraud.</a:t>
            </a:r>
            <a:endParaRPr lang="en-US" sz="2000" dirty="0"/>
          </a:p>
        </p:txBody>
      </p:sp>
    </p:spTree>
    <p:extLst>
      <p:ext uri="{BB962C8B-B14F-4D97-AF65-F5344CB8AC3E}">
        <p14:creationId xmlns:p14="http://schemas.microsoft.com/office/powerpoint/2010/main" val="371436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6803-261F-B845-8F0F-0A2BBEE5FE06}"/>
              </a:ext>
            </a:extLst>
          </p:cNvPr>
          <p:cNvSpPr>
            <a:spLocks noGrp="1"/>
          </p:cNvSpPr>
          <p:nvPr>
            <p:ph type="title"/>
          </p:nvPr>
        </p:nvSpPr>
        <p:spPr>
          <a:xfrm>
            <a:off x="152400" y="76200"/>
            <a:ext cx="8534400" cy="987552"/>
          </a:xfrm>
        </p:spPr>
        <p:txBody>
          <a:bodyPr>
            <a:noAutofit/>
          </a:bodyPr>
          <a:lstStyle/>
          <a:p>
            <a:r>
              <a:rPr lang="en-IN" sz="3600" dirty="0"/>
              <a:t>Interesting Properties of Bloom Filters </a:t>
            </a:r>
            <a:endParaRPr lang="en-US" sz="3600" dirty="0"/>
          </a:p>
        </p:txBody>
      </p:sp>
      <p:sp>
        <p:nvSpPr>
          <p:cNvPr id="3" name="Content Placeholder 2">
            <a:extLst>
              <a:ext uri="{FF2B5EF4-FFF2-40B4-BE49-F238E27FC236}">
                <a16:creationId xmlns:a16="http://schemas.microsoft.com/office/drawing/2014/main" id="{396F7EFD-65FF-E046-ACC1-7EB48F78E430}"/>
              </a:ext>
            </a:extLst>
          </p:cNvPr>
          <p:cNvSpPr>
            <a:spLocks noGrp="1"/>
          </p:cNvSpPr>
          <p:nvPr>
            <p:ph idx="1"/>
          </p:nvPr>
        </p:nvSpPr>
        <p:spPr>
          <a:xfrm>
            <a:off x="457200" y="1295400"/>
            <a:ext cx="8481060" cy="5257801"/>
          </a:xfrm>
        </p:spPr>
        <p:txBody>
          <a:bodyPr>
            <a:normAutofit fontScale="92500" lnSpcReduction="10000"/>
          </a:bodyPr>
          <a:lstStyle/>
          <a:p>
            <a:pPr fontAlgn="base"/>
            <a:r>
              <a:rPr lang="en-IN" sz="2800" dirty="0"/>
              <a:t>Unlike a standard hash table, a Bloom filter of a fixed size can represent a set with an arbitrarily large number of elements.</a:t>
            </a:r>
          </a:p>
          <a:p>
            <a:pPr fontAlgn="base"/>
            <a:r>
              <a:rPr lang="en-IN" sz="2800" dirty="0"/>
              <a:t>Adding an element never fails. However, the false positive rate increases steadily as elements are added until all bits in the filter are set to 1, at which point all queries yield a positive result.</a:t>
            </a:r>
          </a:p>
          <a:p>
            <a:pPr fontAlgn="base"/>
            <a:r>
              <a:rPr lang="en-IN" sz="2800" dirty="0"/>
              <a:t>Bloom filters never generate </a:t>
            </a:r>
            <a:r>
              <a:rPr lang="en-IN" sz="2800" b="1" dirty="0"/>
              <a:t>false negative</a:t>
            </a:r>
            <a:r>
              <a:rPr lang="en-IN" sz="2800" dirty="0"/>
              <a:t> result, i.e., telling you that a username doesn’t exist when it actually exists.</a:t>
            </a:r>
          </a:p>
          <a:p>
            <a:pPr fontAlgn="base"/>
            <a:r>
              <a:rPr lang="en-IN" sz="2800" dirty="0"/>
              <a:t>Deleting elements from filter is not possible because, if we delete a single element by clearing bits at indices generated by k hash functions, it might cause deletion of few other elements. </a:t>
            </a:r>
            <a:endParaRPr lang="en-US" sz="2800" dirty="0"/>
          </a:p>
        </p:txBody>
      </p:sp>
      <p:sp>
        <p:nvSpPr>
          <p:cNvPr id="4" name="Slide Number Placeholder 3">
            <a:extLst>
              <a:ext uri="{FF2B5EF4-FFF2-40B4-BE49-F238E27FC236}">
                <a16:creationId xmlns:a16="http://schemas.microsoft.com/office/drawing/2014/main" id="{E3D7E4F2-A289-A741-A690-03C02B45911A}"/>
              </a:ext>
            </a:extLst>
          </p:cNvPr>
          <p:cNvSpPr>
            <a:spLocks noGrp="1"/>
          </p:cNvSpPr>
          <p:nvPr>
            <p:ph type="sldNum" sz="quarter" idx="12"/>
          </p:nvPr>
        </p:nvSpPr>
        <p:spPr/>
        <p:txBody>
          <a:bodyPr/>
          <a:lstStyle/>
          <a:p>
            <a:fld id="{19B12225-5612-419B-A8D5-4B8EEE4C217E}" type="slidenum">
              <a:rPr lang="en-US" smtClean="0"/>
              <a:pPr/>
              <a:t>80</a:t>
            </a:fld>
            <a:endParaRPr lang="en-US"/>
          </a:p>
        </p:txBody>
      </p:sp>
    </p:spTree>
    <p:extLst>
      <p:ext uri="{BB962C8B-B14F-4D97-AF65-F5344CB8AC3E}">
        <p14:creationId xmlns:p14="http://schemas.microsoft.com/office/powerpoint/2010/main" val="21204041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F3087-658E-E245-8623-2F8617EF4277}"/>
              </a:ext>
            </a:extLst>
          </p:cNvPr>
          <p:cNvSpPr>
            <a:spLocks noGrp="1"/>
          </p:cNvSpPr>
          <p:nvPr>
            <p:ph type="title"/>
          </p:nvPr>
        </p:nvSpPr>
        <p:spPr/>
        <p:txBody>
          <a:bodyPr/>
          <a:lstStyle/>
          <a:p>
            <a:r>
              <a:rPr lang="en-US" dirty="0"/>
              <a:t>Some  More Examples</a:t>
            </a:r>
          </a:p>
        </p:txBody>
      </p:sp>
      <p:sp>
        <p:nvSpPr>
          <p:cNvPr id="3" name="Content Placeholder 2">
            <a:extLst>
              <a:ext uri="{FF2B5EF4-FFF2-40B4-BE49-F238E27FC236}">
                <a16:creationId xmlns:a16="http://schemas.microsoft.com/office/drawing/2014/main" id="{CAFE4E62-409A-8041-8E13-7A794AAC674D}"/>
              </a:ext>
            </a:extLst>
          </p:cNvPr>
          <p:cNvSpPr>
            <a:spLocks noGrp="1"/>
          </p:cNvSpPr>
          <p:nvPr>
            <p:ph idx="1"/>
          </p:nvPr>
        </p:nvSpPr>
        <p:spPr>
          <a:xfrm>
            <a:off x="205740" y="990601"/>
            <a:ext cx="8732520" cy="5774724"/>
          </a:xfrm>
        </p:spPr>
        <p:txBody>
          <a:bodyPr>
            <a:normAutofit fontScale="85000" lnSpcReduction="20000"/>
          </a:bodyPr>
          <a:lstStyle/>
          <a:p>
            <a:r>
              <a:rPr lang="en-IN" dirty="0"/>
              <a:t>The servers of Akamai Technologies, a content delivery provider, use Bloom filters to prevent "one-hit-wonders" from being stored in its disk caches. </a:t>
            </a:r>
          </a:p>
          <a:p>
            <a:r>
              <a:rPr lang="en-IN" dirty="0"/>
              <a:t>One-hit-wonders are web objects requested by users just once, something that Akamai found applied to nearly three-quarters of their caching infrastructure. </a:t>
            </a:r>
          </a:p>
          <a:p>
            <a:r>
              <a:rPr lang="en-IN" dirty="0"/>
              <a:t>Using a Bloom filter to detect the second request for a web object and caching that object only on its second request prevents one-hit wonders from entering the disk cache, significantly reducing disk workload and increasing disk cache hit rates. </a:t>
            </a:r>
          </a:p>
          <a:p>
            <a:r>
              <a:rPr lang="en-IN" dirty="0"/>
              <a:t>Google Bigtable, Apache HBase and Apache Cassandra, and Postgresql use Bloom filters to reduce the disk lookups for non-existent rows or columns. Avoiding costly disk lookups considerably increases the performance of a database query operation</a:t>
            </a:r>
            <a:endParaRPr lang="en-US" dirty="0"/>
          </a:p>
        </p:txBody>
      </p:sp>
      <p:sp>
        <p:nvSpPr>
          <p:cNvPr id="4" name="Slide Number Placeholder 3">
            <a:extLst>
              <a:ext uri="{FF2B5EF4-FFF2-40B4-BE49-F238E27FC236}">
                <a16:creationId xmlns:a16="http://schemas.microsoft.com/office/drawing/2014/main" id="{2FFB0017-C7DD-654C-B652-5D173D132FD0}"/>
              </a:ext>
            </a:extLst>
          </p:cNvPr>
          <p:cNvSpPr>
            <a:spLocks noGrp="1"/>
          </p:cNvSpPr>
          <p:nvPr>
            <p:ph type="sldNum" sz="quarter" idx="12"/>
          </p:nvPr>
        </p:nvSpPr>
        <p:spPr/>
        <p:txBody>
          <a:bodyPr/>
          <a:lstStyle/>
          <a:p>
            <a:fld id="{19B12225-5612-419B-A8D5-4B8EEE4C217E}" type="slidenum">
              <a:rPr lang="en-US" smtClean="0"/>
              <a:pPr/>
              <a:t>81</a:t>
            </a:fld>
            <a:endParaRPr lang="en-US"/>
          </a:p>
        </p:txBody>
      </p:sp>
    </p:spTree>
    <p:extLst>
      <p:ext uri="{BB962C8B-B14F-4D97-AF65-F5344CB8AC3E}">
        <p14:creationId xmlns:p14="http://schemas.microsoft.com/office/powerpoint/2010/main" val="10788557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F3087-658E-E245-8623-2F8617EF4277}"/>
              </a:ext>
            </a:extLst>
          </p:cNvPr>
          <p:cNvSpPr>
            <a:spLocks noGrp="1"/>
          </p:cNvSpPr>
          <p:nvPr>
            <p:ph type="title"/>
          </p:nvPr>
        </p:nvSpPr>
        <p:spPr/>
        <p:txBody>
          <a:bodyPr/>
          <a:lstStyle/>
          <a:p>
            <a:r>
              <a:rPr lang="en-US" dirty="0"/>
              <a:t>Some Examples</a:t>
            </a:r>
          </a:p>
        </p:txBody>
      </p:sp>
      <p:sp>
        <p:nvSpPr>
          <p:cNvPr id="3" name="Content Placeholder 2">
            <a:extLst>
              <a:ext uri="{FF2B5EF4-FFF2-40B4-BE49-F238E27FC236}">
                <a16:creationId xmlns:a16="http://schemas.microsoft.com/office/drawing/2014/main" id="{CAFE4E62-409A-8041-8E13-7A794AAC674D}"/>
              </a:ext>
            </a:extLst>
          </p:cNvPr>
          <p:cNvSpPr>
            <a:spLocks noGrp="1"/>
          </p:cNvSpPr>
          <p:nvPr>
            <p:ph idx="1"/>
          </p:nvPr>
        </p:nvSpPr>
        <p:spPr>
          <a:xfrm>
            <a:off x="457200" y="1063752"/>
            <a:ext cx="8229600" cy="5718048"/>
          </a:xfrm>
        </p:spPr>
        <p:txBody>
          <a:bodyPr>
            <a:normAutofit fontScale="92500"/>
          </a:bodyPr>
          <a:lstStyle/>
          <a:p>
            <a:r>
              <a:rPr lang="en-IN" sz="2400" dirty="0"/>
              <a:t>The </a:t>
            </a:r>
            <a:r>
              <a:rPr lang="en-IN" sz="2400" dirty="0">
                <a:hlinkClick r:id="rId2" tooltip="Squid (software)"/>
              </a:rPr>
              <a:t>Squid</a:t>
            </a:r>
            <a:r>
              <a:rPr lang="en-IN" sz="2400" dirty="0"/>
              <a:t> </a:t>
            </a:r>
            <a:r>
              <a:rPr lang="en-IN" sz="2400" dirty="0">
                <a:hlinkClick r:id="rId3" tooltip="World Wide Web"/>
              </a:rPr>
              <a:t>Web</a:t>
            </a:r>
            <a:r>
              <a:rPr lang="en-IN" sz="2400" dirty="0"/>
              <a:t> Proxy </a:t>
            </a:r>
            <a:r>
              <a:rPr lang="en-IN" sz="2400" dirty="0">
                <a:hlinkClick r:id="rId4" tooltip="Web cache"/>
              </a:rPr>
              <a:t>Cache</a:t>
            </a:r>
            <a:r>
              <a:rPr lang="en-IN" sz="2400" dirty="0"/>
              <a:t> uses Bloom filters for </a:t>
            </a:r>
            <a:r>
              <a:rPr lang="en-IN" sz="2400" dirty="0">
                <a:hlinkClick r:id="rId5"/>
              </a:rPr>
              <a:t>cache digests</a:t>
            </a:r>
            <a:r>
              <a:rPr lang="en-IN" sz="2400" dirty="0"/>
              <a:t>.</a:t>
            </a:r>
            <a:endParaRPr lang="en-IN" sz="2400" baseline="30000" dirty="0"/>
          </a:p>
          <a:p>
            <a:r>
              <a:rPr lang="en-IN" sz="2400" dirty="0">
                <a:hlinkClick r:id="rId6" tooltip="Bitcoin"/>
              </a:rPr>
              <a:t>Bitcoin</a:t>
            </a:r>
            <a:r>
              <a:rPr lang="en-IN" sz="2400" dirty="0"/>
              <a:t> uses Bloom filters to speed up wallet synchronization.</a:t>
            </a:r>
          </a:p>
          <a:p>
            <a:r>
              <a:rPr lang="en-IN" sz="2400" dirty="0"/>
              <a:t>The </a:t>
            </a:r>
            <a:r>
              <a:rPr lang="en-IN" sz="2400" dirty="0">
                <a:hlinkClick r:id="rId7" tooltip="Venti"/>
              </a:rPr>
              <a:t>Venti</a:t>
            </a:r>
            <a:r>
              <a:rPr lang="en-IN" sz="2400" dirty="0"/>
              <a:t> archival storage system uses Bloom filters to detect previously stored data.</a:t>
            </a:r>
          </a:p>
          <a:p>
            <a:r>
              <a:rPr lang="en-IN" sz="2400" dirty="0"/>
              <a:t>The </a:t>
            </a:r>
            <a:r>
              <a:rPr lang="en-IN" sz="2400" dirty="0">
                <a:hlinkClick r:id="rId8" tooltip="SPIN model checker"/>
              </a:rPr>
              <a:t>SPIN model checker</a:t>
            </a:r>
            <a:r>
              <a:rPr lang="en-IN" sz="2400" dirty="0"/>
              <a:t> uses Bloom filters to track the reachable state space for large verification problems.</a:t>
            </a:r>
          </a:p>
          <a:p>
            <a:r>
              <a:rPr lang="en-IN" sz="2400" dirty="0"/>
              <a:t>The </a:t>
            </a:r>
            <a:r>
              <a:rPr lang="en-IN" sz="2400" dirty="0">
                <a:hlinkClick r:id="rId9" tooltip="Cascading (software)"/>
              </a:rPr>
              <a:t>Cascading</a:t>
            </a:r>
            <a:r>
              <a:rPr lang="en-IN" sz="2400" dirty="0"/>
              <a:t> analytics framework uses Bloom filters to speed up asymmetric joins, where one of the joined data sets is significantly larger than the other (often called Bloom join in the database literature).</a:t>
            </a:r>
          </a:p>
          <a:p>
            <a:r>
              <a:rPr lang="en-IN" sz="2400" dirty="0" smtClean="0"/>
              <a:t>Prime Video uses Bloom filters effectively to avoid duplicate recommendations</a:t>
            </a:r>
            <a:endParaRPr lang="en-IN" sz="2400" dirty="0"/>
          </a:p>
          <a:p>
            <a:r>
              <a:rPr lang="en-IN" sz="2400" dirty="0">
                <a:hlinkClick r:id="rId10" tooltip="Medium (publishing platform)"/>
              </a:rPr>
              <a:t>Medium</a:t>
            </a:r>
            <a:r>
              <a:rPr lang="en-IN" sz="2400" dirty="0"/>
              <a:t> uses Bloom filters to avoid recommending articles a user has previously read.</a:t>
            </a:r>
          </a:p>
          <a:p>
            <a:r>
              <a:rPr lang="en-IN" sz="2400" dirty="0">
                <a:hlinkClick r:id="rId11" tooltip="Ethereum"/>
              </a:rPr>
              <a:t>Ethereum</a:t>
            </a:r>
            <a:r>
              <a:rPr lang="en-IN" sz="2400" dirty="0"/>
              <a:t> uses Bloom filters for quickly finding logs on the Ethereum blockchain</a:t>
            </a:r>
            <a:endParaRPr lang="en-US" sz="2400" dirty="0"/>
          </a:p>
        </p:txBody>
      </p:sp>
      <p:sp>
        <p:nvSpPr>
          <p:cNvPr id="4" name="Slide Number Placeholder 3">
            <a:extLst>
              <a:ext uri="{FF2B5EF4-FFF2-40B4-BE49-F238E27FC236}">
                <a16:creationId xmlns:a16="http://schemas.microsoft.com/office/drawing/2014/main" id="{2FFB0017-C7DD-654C-B652-5D173D132FD0}"/>
              </a:ext>
            </a:extLst>
          </p:cNvPr>
          <p:cNvSpPr>
            <a:spLocks noGrp="1"/>
          </p:cNvSpPr>
          <p:nvPr>
            <p:ph type="sldNum" sz="quarter" idx="12"/>
          </p:nvPr>
        </p:nvSpPr>
        <p:spPr/>
        <p:txBody>
          <a:bodyPr/>
          <a:lstStyle/>
          <a:p>
            <a:fld id="{19B12225-5612-419B-A8D5-4B8EEE4C217E}" type="slidenum">
              <a:rPr lang="en-US" smtClean="0"/>
              <a:pPr/>
              <a:t>82</a:t>
            </a:fld>
            <a:endParaRPr lang="en-US"/>
          </a:p>
        </p:txBody>
      </p:sp>
    </p:spTree>
    <p:extLst>
      <p:ext uri="{BB962C8B-B14F-4D97-AF65-F5344CB8AC3E}">
        <p14:creationId xmlns:p14="http://schemas.microsoft.com/office/powerpoint/2010/main" val="37978289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A6A1-651F-A942-988D-62A5725E4104}"/>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4E12FF7E-3983-3847-BC1D-EB36AF260F6C}"/>
              </a:ext>
            </a:extLst>
          </p:cNvPr>
          <p:cNvSpPr>
            <a:spLocks noGrp="1"/>
          </p:cNvSpPr>
          <p:nvPr>
            <p:ph idx="1"/>
          </p:nvPr>
        </p:nvSpPr>
        <p:spPr>
          <a:xfrm>
            <a:off x="152400" y="1063752"/>
            <a:ext cx="8785860" cy="5489449"/>
          </a:xfrm>
        </p:spPr>
        <p:txBody>
          <a:bodyPr>
            <a:normAutofit fontScale="85000" lnSpcReduction="20000"/>
          </a:bodyPr>
          <a:lstStyle/>
          <a:p>
            <a:r>
              <a:rPr lang="en-US" sz="3600" dirty="0"/>
              <a:t>Joins on distributed relations </a:t>
            </a:r>
          </a:p>
          <a:p>
            <a:r>
              <a:rPr lang="en-US" sz="3600" dirty="0"/>
              <a:t>Spell Check</a:t>
            </a:r>
          </a:p>
          <a:p>
            <a:r>
              <a:rPr lang="en-IN" sz="3600" dirty="0"/>
              <a:t>Weak Password Dictionary - Store dictionary of easily guessable passwords as bloom filter, query when users pick passwords. </a:t>
            </a:r>
          </a:p>
          <a:p>
            <a:r>
              <a:rPr lang="en-IN" sz="3600" dirty="0"/>
              <a:t>Virus Signature detection</a:t>
            </a:r>
          </a:p>
          <a:p>
            <a:r>
              <a:rPr lang="en-IN" sz="3600" dirty="0"/>
              <a:t>Inventory checks</a:t>
            </a:r>
          </a:p>
          <a:p>
            <a:r>
              <a:rPr lang="en-IN" dirty="0"/>
              <a:t>Any </a:t>
            </a:r>
            <a:r>
              <a:rPr lang="en-IN" dirty="0">
                <a:hlinkClick r:id="rId3"/>
              </a:rPr>
              <a:t>Unique Identification System</a:t>
            </a:r>
            <a:r>
              <a:rPr lang="en-IN" dirty="0"/>
              <a:t> has to generate a unique number for newly registered users. If the number of user registrations increase dramatically, checking with the database is too expensive. </a:t>
            </a:r>
            <a:r>
              <a:rPr lang="en-IN" sz="3600" dirty="0"/>
              <a:t/>
            </a:r>
            <a:br>
              <a:rPr lang="en-IN" sz="3600" dirty="0"/>
            </a:br>
            <a:r>
              <a:rPr lang="en-IN" dirty="0"/>
              <a:t>In this case, a bloom filter can tell if a number has already been generated or not. If yes, simply generate a new random number and check with the filter again. Keep doing this till the bloom filter returns false.</a:t>
            </a:r>
            <a:endParaRPr lang="en-US" sz="3600" dirty="0"/>
          </a:p>
        </p:txBody>
      </p:sp>
      <p:sp>
        <p:nvSpPr>
          <p:cNvPr id="4" name="Slide Number Placeholder 3">
            <a:extLst>
              <a:ext uri="{FF2B5EF4-FFF2-40B4-BE49-F238E27FC236}">
                <a16:creationId xmlns:a16="http://schemas.microsoft.com/office/drawing/2014/main" id="{19E4D83A-A894-B549-8AE9-9AA6B8768984}"/>
              </a:ext>
            </a:extLst>
          </p:cNvPr>
          <p:cNvSpPr>
            <a:spLocks noGrp="1"/>
          </p:cNvSpPr>
          <p:nvPr>
            <p:ph type="sldNum" sz="quarter" idx="12"/>
          </p:nvPr>
        </p:nvSpPr>
        <p:spPr/>
        <p:txBody>
          <a:bodyPr/>
          <a:lstStyle/>
          <a:p>
            <a:fld id="{19B12225-5612-419B-A8D5-4B8EEE4C217E}" type="slidenum">
              <a:rPr lang="en-US" smtClean="0"/>
              <a:pPr/>
              <a:t>83</a:t>
            </a:fld>
            <a:endParaRPr lang="en-US"/>
          </a:p>
        </p:txBody>
      </p:sp>
    </p:spTree>
    <p:extLst>
      <p:ext uri="{BB962C8B-B14F-4D97-AF65-F5344CB8AC3E}">
        <p14:creationId xmlns:p14="http://schemas.microsoft.com/office/powerpoint/2010/main" val="4468147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1CD8A-6F9E-034E-AC32-99BF8239002B}"/>
              </a:ext>
            </a:extLst>
          </p:cNvPr>
          <p:cNvSpPr>
            <a:spLocks noGrp="1"/>
          </p:cNvSpPr>
          <p:nvPr>
            <p:ph type="title"/>
          </p:nvPr>
        </p:nvSpPr>
        <p:spPr/>
        <p:txBody>
          <a:bodyPr/>
          <a:lstStyle/>
          <a:p>
            <a:r>
              <a:rPr lang="en-US" dirty="0"/>
              <a:t>Popular hash algorithms </a:t>
            </a:r>
          </a:p>
        </p:txBody>
      </p:sp>
      <p:sp>
        <p:nvSpPr>
          <p:cNvPr id="3" name="Content Placeholder 2">
            <a:extLst>
              <a:ext uri="{FF2B5EF4-FFF2-40B4-BE49-F238E27FC236}">
                <a16:creationId xmlns:a16="http://schemas.microsoft.com/office/drawing/2014/main" id="{BB6577D3-597F-1D43-8A35-D5C5A1431476}"/>
              </a:ext>
            </a:extLst>
          </p:cNvPr>
          <p:cNvSpPr>
            <a:spLocks noGrp="1"/>
          </p:cNvSpPr>
          <p:nvPr>
            <p:ph idx="1"/>
          </p:nvPr>
        </p:nvSpPr>
        <p:spPr/>
        <p:txBody>
          <a:bodyPr>
            <a:normAutofit/>
          </a:bodyPr>
          <a:lstStyle/>
          <a:p>
            <a:r>
              <a:rPr lang="en-US" sz="3600" dirty="0"/>
              <a:t>DJB2</a:t>
            </a:r>
          </a:p>
          <a:p>
            <a:r>
              <a:rPr lang="en-US" sz="3600" dirty="0"/>
              <a:t>DJB2a (variant using </a:t>
            </a:r>
            <a:r>
              <a:rPr lang="en-US" sz="3600" dirty="0" err="1"/>
              <a:t>xor</a:t>
            </a:r>
            <a:r>
              <a:rPr lang="en-US" sz="3600" dirty="0"/>
              <a:t> rather than +)</a:t>
            </a:r>
          </a:p>
          <a:p>
            <a:r>
              <a:rPr lang="en-US" sz="3600" dirty="0"/>
              <a:t>FNV-1 (32-bit)</a:t>
            </a:r>
          </a:p>
          <a:p>
            <a:r>
              <a:rPr lang="en-US" sz="3600" dirty="0"/>
              <a:t>FNV-1a (32-bit)</a:t>
            </a:r>
          </a:p>
          <a:p>
            <a:r>
              <a:rPr lang="en-US" sz="3600" dirty="0"/>
              <a:t>SDBM</a:t>
            </a:r>
          </a:p>
          <a:p>
            <a:r>
              <a:rPr lang="en-US" sz="3600" dirty="0"/>
              <a:t>CRC32</a:t>
            </a:r>
          </a:p>
          <a:p>
            <a:r>
              <a:rPr lang="en-US" sz="3600" dirty="0"/>
              <a:t>Murmur2 (32-bit)</a:t>
            </a:r>
          </a:p>
          <a:p>
            <a:r>
              <a:rPr lang="en-US" sz="3600" dirty="0" err="1"/>
              <a:t>SuperFastHash</a:t>
            </a:r>
            <a:endParaRPr lang="en-US" sz="3600" dirty="0"/>
          </a:p>
          <a:p>
            <a:endParaRPr lang="en-US" sz="3600" dirty="0"/>
          </a:p>
        </p:txBody>
      </p:sp>
      <p:sp>
        <p:nvSpPr>
          <p:cNvPr id="4" name="Slide Number Placeholder 3">
            <a:extLst>
              <a:ext uri="{FF2B5EF4-FFF2-40B4-BE49-F238E27FC236}">
                <a16:creationId xmlns:a16="http://schemas.microsoft.com/office/drawing/2014/main" id="{4C9F7391-6868-E240-90A9-7422FD931C69}"/>
              </a:ext>
            </a:extLst>
          </p:cNvPr>
          <p:cNvSpPr>
            <a:spLocks noGrp="1"/>
          </p:cNvSpPr>
          <p:nvPr>
            <p:ph type="sldNum" sz="quarter" idx="12"/>
          </p:nvPr>
        </p:nvSpPr>
        <p:spPr/>
        <p:txBody>
          <a:bodyPr/>
          <a:lstStyle/>
          <a:p>
            <a:fld id="{19B12225-5612-419B-A8D5-4B8EEE4C217E}" type="slidenum">
              <a:rPr lang="en-US" smtClean="0"/>
              <a:pPr/>
              <a:t>84</a:t>
            </a:fld>
            <a:endParaRPr lang="en-US"/>
          </a:p>
        </p:txBody>
      </p:sp>
    </p:spTree>
    <p:extLst>
      <p:ext uri="{BB962C8B-B14F-4D97-AF65-F5344CB8AC3E}">
        <p14:creationId xmlns:p14="http://schemas.microsoft.com/office/powerpoint/2010/main" val="17639032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E29B6-BA0B-DB44-8D58-9982A47D1D0E}"/>
              </a:ext>
            </a:extLst>
          </p:cNvPr>
          <p:cNvSpPr>
            <a:spLocks noGrp="1"/>
          </p:cNvSpPr>
          <p:nvPr>
            <p:ph type="title"/>
          </p:nvPr>
        </p:nvSpPr>
        <p:spPr>
          <a:xfrm>
            <a:off x="304800" y="152400"/>
            <a:ext cx="8229600" cy="762000"/>
          </a:xfrm>
        </p:spPr>
        <p:txBody>
          <a:bodyPr>
            <a:normAutofit fontScale="90000"/>
          </a:bodyPr>
          <a:lstStyle/>
          <a:p>
            <a:r>
              <a:rPr lang="en-US" dirty="0"/>
              <a:t>Example</a:t>
            </a:r>
          </a:p>
        </p:txBody>
      </p:sp>
      <p:sp>
        <p:nvSpPr>
          <p:cNvPr id="3" name="Content Placeholder 2">
            <a:extLst>
              <a:ext uri="{FF2B5EF4-FFF2-40B4-BE49-F238E27FC236}">
                <a16:creationId xmlns:a16="http://schemas.microsoft.com/office/drawing/2014/main" id="{710E996E-1CEE-0C40-9C3E-43F90DFFB402}"/>
              </a:ext>
            </a:extLst>
          </p:cNvPr>
          <p:cNvSpPr>
            <a:spLocks noGrp="1"/>
          </p:cNvSpPr>
          <p:nvPr>
            <p:ph idx="1"/>
          </p:nvPr>
        </p:nvSpPr>
        <p:spPr>
          <a:xfrm>
            <a:off x="152400" y="1295400"/>
            <a:ext cx="8785860" cy="5288280"/>
          </a:xfrm>
        </p:spPr>
        <p:txBody>
          <a:bodyPr>
            <a:normAutofit fontScale="92500" lnSpcReduction="20000"/>
          </a:bodyPr>
          <a:lstStyle/>
          <a:p>
            <a:r>
              <a:rPr lang="en-US" dirty="0"/>
              <a:t>In this section, we present an example using Bloom filters. We assume having an array of 10 bits that are all set to 0. Also, we assume using two simple hash functions: </a:t>
            </a:r>
          </a:p>
          <a:p>
            <a:endParaRPr lang="en-US" dirty="0"/>
          </a:p>
          <a:p>
            <a:r>
              <a:rPr lang="en-US" dirty="0"/>
              <a:t>1) h  1(x) = x mod 10</a:t>
            </a:r>
          </a:p>
          <a:p>
            <a:endParaRPr lang="en-US" dirty="0"/>
          </a:p>
          <a:p>
            <a:r>
              <a:rPr lang="en-US" dirty="0"/>
              <a:t>2)h  2(x)=(5x+4)mod10</a:t>
            </a:r>
          </a:p>
          <a:p>
            <a:endParaRPr lang="en-US" dirty="0"/>
          </a:p>
          <a:p>
            <a:r>
              <a:rPr lang="en-US" dirty="0"/>
              <a:t>Initially, we have the following (empty) bloom filter: </a:t>
            </a:r>
          </a:p>
          <a:p>
            <a:endParaRPr lang="en-US" dirty="0"/>
          </a:p>
          <a:p>
            <a:r>
              <a:rPr lang="en-US" dirty="0"/>
              <a:t>0 	1 	2 	3 	4 	5 	6 	7 	8 	9 </a:t>
            </a:r>
          </a:p>
          <a:p>
            <a:endParaRPr lang="en-US" dirty="0"/>
          </a:p>
          <a:p>
            <a:r>
              <a:rPr lang="en-US" dirty="0"/>
              <a:t>0 	0 	0 	0 	0 	0 	0 	0 	0 	0 </a:t>
            </a:r>
          </a:p>
          <a:p>
            <a:endParaRPr lang="en-US" dirty="0"/>
          </a:p>
        </p:txBody>
      </p:sp>
      <p:sp>
        <p:nvSpPr>
          <p:cNvPr id="4" name="Slide Number Placeholder 3">
            <a:extLst>
              <a:ext uri="{FF2B5EF4-FFF2-40B4-BE49-F238E27FC236}">
                <a16:creationId xmlns:a16="http://schemas.microsoft.com/office/drawing/2014/main" id="{FE26C71C-A140-8348-816D-A1711D5D0606}"/>
              </a:ext>
            </a:extLst>
          </p:cNvPr>
          <p:cNvSpPr>
            <a:spLocks noGrp="1"/>
          </p:cNvSpPr>
          <p:nvPr>
            <p:ph type="sldNum" sz="quarter" idx="12"/>
          </p:nvPr>
        </p:nvSpPr>
        <p:spPr/>
        <p:txBody>
          <a:bodyPr/>
          <a:lstStyle/>
          <a:p>
            <a:fld id="{19B12225-5612-419B-A8D5-4B8EEE4C217E}" type="slidenum">
              <a:rPr lang="en-US" smtClean="0"/>
              <a:pPr/>
              <a:t>85</a:t>
            </a:fld>
            <a:endParaRPr lang="en-US"/>
          </a:p>
        </p:txBody>
      </p:sp>
    </p:spTree>
    <p:extLst>
      <p:ext uri="{BB962C8B-B14F-4D97-AF65-F5344CB8AC3E}">
        <p14:creationId xmlns:p14="http://schemas.microsoft.com/office/powerpoint/2010/main" val="35474299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583B-7865-F442-8C53-86B054555DEB}"/>
              </a:ext>
            </a:extLst>
          </p:cNvPr>
          <p:cNvSpPr>
            <a:spLocks noGrp="1"/>
          </p:cNvSpPr>
          <p:nvPr>
            <p:ph type="title"/>
          </p:nvPr>
        </p:nvSpPr>
        <p:spPr>
          <a:xfrm>
            <a:off x="457200" y="152400"/>
            <a:ext cx="8229600" cy="762000"/>
          </a:xfrm>
        </p:spPr>
        <p:txBody>
          <a:bodyPr>
            <a:normAutofit fontScale="90000"/>
          </a:bodyPr>
          <a:lstStyle/>
          <a:p>
            <a:r>
              <a:rPr lang="en-US" dirty="0"/>
              <a:t>Insertion</a:t>
            </a:r>
          </a:p>
        </p:txBody>
      </p:sp>
      <p:sp>
        <p:nvSpPr>
          <p:cNvPr id="3" name="Content Placeholder 2">
            <a:extLst>
              <a:ext uri="{FF2B5EF4-FFF2-40B4-BE49-F238E27FC236}">
                <a16:creationId xmlns:a16="http://schemas.microsoft.com/office/drawing/2014/main" id="{CA59A1C1-533A-A546-8A57-094BFFF02496}"/>
              </a:ext>
            </a:extLst>
          </p:cNvPr>
          <p:cNvSpPr>
            <a:spLocks noGrp="1"/>
          </p:cNvSpPr>
          <p:nvPr>
            <p:ph idx="1"/>
          </p:nvPr>
        </p:nvSpPr>
        <p:spPr>
          <a:xfrm>
            <a:off x="440499" y="1137027"/>
            <a:ext cx="8229600" cy="3130173"/>
          </a:xfrm>
        </p:spPr>
        <p:txBody>
          <a:bodyPr/>
          <a:lstStyle/>
          <a:p>
            <a:r>
              <a:rPr lang="en-IN" dirty="0"/>
              <a:t>To insert 19 in bloom filter, we compute the digests of  </a:t>
            </a:r>
            <a:r>
              <a:rPr lang="en-IN" i="1" dirty="0"/>
              <a:t>h</a:t>
            </a:r>
            <a:r>
              <a:rPr lang="en-IN" dirty="0"/>
              <a:t>1, </a:t>
            </a:r>
            <a:r>
              <a:rPr lang="en-IN" i="1" dirty="0"/>
              <a:t>h</a:t>
            </a:r>
            <a:r>
              <a:rPr lang="en-IN" dirty="0"/>
              <a:t>2 :</a:t>
            </a:r>
          </a:p>
          <a:p>
            <a:pPr lvl="1"/>
            <a:r>
              <a:rPr lang="en-IN" i="1" dirty="0"/>
              <a:t>h</a:t>
            </a:r>
            <a:r>
              <a:rPr lang="en-IN" dirty="0"/>
              <a:t>1(19) = 19 </a:t>
            </a:r>
            <a:r>
              <a:rPr lang="en-IN" i="1" dirty="0"/>
              <a:t>mod </a:t>
            </a:r>
            <a:r>
              <a:rPr lang="en-IN" dirty="0"/>
              <a:t>10 = 9</a:t>
            </a:r>
          </a:p>
          <a:p>
            <a:pPr lvl="1"/>
            <a:r>
              <a:rPr lang="en-IN" i="1" dirty="0"/>
              <a:t>h</a:t>
            </a:r>
            <a:r>
              <a:rPr lang="en-IN" dirty="0"/>
              <a:t>2(19)= (5*19+4)</a:t>
            </a:r>
            <a:r>
              <a:rPr lang="en-IN" i="1" dirty="0"/>
              <a:t>mod </a:t>
            </a:r>
            <a:r>
              <a:rPr lang="en-IN" dirty="0"/>
              <a:t>10 =  99</a:t>
            </a:r>
            <a:r>
              <a:rPr lang="en-IN" i="1" dirty="0"/>
              <a:t>mod </a:t>
            </a:r>
            <a:r>
              <a:rPr lang="en-IN" dirty="0"/>
              <a:t>10 = 9</a:t>
            </a:r>
          </a:p>
          <a:p>
            <a:pPr marL="519113" indent="-457200"/>
            <a:r>
              <a:rPr lang="en-IN" dirty="0"/>
              <a:t>Then, the bit in 9th position of the filter is set to 1. After insertion of 19 the  filter is : </a:t>
            </a:r>
          </a:p>
          <a:p>
            <a:pPr marL="118872" indent="0">
              <a:buNone/>
            </a:pPr>
            <a:endParaRPr lang="en-US" dirty="0"/>
          </a:p>
        </p:txBody>
      </p:sp>
      <p:sp>
        <p:nvSpPr>
          <p:cNvPr id="4" name="Slide Number Placeholder 3">
            <a:extLst>
              <a:ext uri="{FF2B5EF4-FFF2-40B4-BE49-F238E27FC236}">
                <a16:creationId xmlns:a16="http://schemas.microsoft.com/office/drawing/2014/main" id="{8A2F72DE-EC17-824D-A85D-AFA75D96C211}"/>
              </a:ext>
            </a:extLst>
          </p:cNvPr>
          <p:cNvSpPr>
            <a:spLocks noGrp="1"/>
          </p:cNvSpPr>
          <p:nvPr>
            <p:ph type="sldNum" sz="quarter" idx="12"/>
          </p:nvPr>
        </p:nvSpPr>
        <p:spPr/>
        <p:txBody>
          <a:bodyPr/>
          <a:lstStyle/>
          <a:p>
            <a:fld id="{19B12225-5612-419B-A8D5-4B8EEE4C217E}" type="slidenum">
              <a:rPr lang="en-US" smtClean="0"/>
              <a:pPr/>
              <a:t>86</a:t>
            </a:fld>
            <a:endParaRPr lang="en-US"/>
          </a:p>
        </p:txBody>
      </p:sp>
      <p:pic>
        <p:nvPicPr>
          <p:cNvPr id="14" name="Picture 13">
            <a:extLst>
              <a:ext uri="{FF2B5EF4-FFF2-40B4-BE49-F238E27FC236}">
                <a16:creationId xmlns:a16="http://schemas.microsoft.com/office/drawing/2014/main" id="{4FCDAAC1-4C98-EE49-A4BC-E9BA25EBDFBD}"/>
              </a:ext>
            </a:extLst>
          </p:cNvPr>
          <p:cNvPicPr>
            <a:picLocks noChangeAspect="1"/>
          </p:cNvPicPr>
          <p:nvPr/>
        </p:nvPicPr>
        <p:blipFill>
          <a:blip r:embed="rId2"/>
          <a:stretch>
            <a:fillRect/>
          </a:stretch>
        </p:blipFill>
        <p:spPr>
          <a:xfrm>
            <a:off x="707199" y="4419600"/>
            <a:ext cx="7696200" cy="2011680"/>
          </a:xfrm>
          <a:prstGeom prst="rect">
            <a:avLst/>
          </a:prstGeom>
        </p:spPr>
      </p:pic>
    </p:spTree>
    <p:extLst>
      <p:ext uri="{BB962C8B-B14F-4D97-AF65-F5344CB8AC3E}">
        <p14:creationId xmlns:p14="http://schemas.microsoft.com/office/powerpoint/2010/main" val="32218903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3C4A6-FF95-E04F-8BAE-187BCA76AAA3}"/>
              </a:ext>
            </a:extLst>
          </p:cNvPr>
          <p:cNvSpPr>
            <a:spLocks noGrp="1"/>
          </p:cNvSpPr>
          <p:nvPr>
            <p:ph type="title"/>
          </p:nvPr>
        </p:nvSpPr>
        <p:spPr/>
        <p:txBody>
          <a:bodyPr/>
          <a:lstStyle/>
          <a:p>
            <a:r>
              <a:rPr lang="en-US" dirty="0"/>
              <a:t>Insert</a:t>
            </a:r>
          </a:p>
        </p:txBody>
      </p:sp>
      <p:sp>
        <p:nvSpPr>
          <p:cNvPr id="3" name="Content Placeholder 2">
            <a:extLst>
              <a:ext uri="{FF2B5EF4-FFF2-40B4-BE49-F238E27FC236}">
                <a16:creationId xmlns:a16="http://schemas.microsoft.com/office/drawing/2014/main" id="{4070E797-44F8-F44C-835F-4E85CC6DE79F}"/>
              </a:ext>
            </a:extLst>
          </p:cNvPr>
          <p:cNvSpPr>
            <a:spLocks noGrp="1"/>
          </p:cNvSpPr>
          <p:nvPr>
            <p:ph idx="1"/>
          </p:nvPr>
        </p:nvSpPr>
        <p:spPr>
          <a:xfrm>
            <a:off x="457200" y="1295401"/>
            <a:ext cx="8229600" cy="2667000"/>
          </a:xfrm>
        </p:spPr>
        <p:txBody>
          <a:bodyPr/>
          <a:lstStyle/>
          <a:p>
            <a:r>
              <a:rPr lang="en-IN" dirty="0"/>
              <a:t>Similarly, to insert 132 we compute </a:t>
            </a:r>
          </a:p>
          <a:p>
            <a:pPr lvl="1"/>
            <a:r>
              <a:rPr lang="en-IN" i="1" dirty="0"/>
              <a:t>H</a:t>
            </a:r>
            <a:r>
              <a:rPr lang="en-IN" dirty="0"/>
              <a:t>1 (132) = 2</a:t>
            </a:r>
          </a:p>
          <a:p>
            <a:pPr lvl="1"/>
            <a:r>
              <a:rPr lang="en-IN" i="1" dirty="0"/>
              <a:t>H</a:t>
            </a:r>
            <a:r>
              <a:rPr lang="en-IN" dirty="0"/>
              <a:t>2 (132) = 4. </a:t>
            </a:r>
          </a:p>
          <a:p>
            <a:r>
              <a:rPr lang="en-IN" dirty="0"/>
              <a:t>Then the bits in positions 2 and 4 are set to 1. The filter now is : </a:t>
            </a:r>
          </a:p>
          <a:p>
            <a:endParaRPr lang="en-US" dirty="0"/>
          </a:p>
        </p:txBody>
      </p:sp>
      <p:sp>
        <p:nvSpPr>
          <p:cNvPr id="4" name="Slide Number Placeholder 3">
            <a:extLst>
              <a:ext uri="{FF2B5EF4-FFF2-40B4-BE49-F238E27FC236}">
                <a16:creationId xmlns:a16="http://schemas.microsoft.com/office/drawing/2014/main" id="{5C3A922F-C743-D449-B3A6-29839D9D313D}"/>
              </a:ext>
            </a:extLst>
          </p:cNvPr>
          <p:cNvSpPr>
            <a:spLocks noGrp="1"/>
          </p:cNvSpPr>
          <p:nvPr>
            <p:ph type="sldNum" sz="quarter" idx="12"/>
          </p:nvPr>
        </p:nvSpPr>
        <p:spPr/>
        <p:txBody>
          <a:bodyPr/>
          <a:lstStyle/>
          <a:p>
            <a:fld id="{19B12225-5612-419B-A8D5-4B8EEE4C217E}" type="slidenum">
              <a:rPr lang="en-US" smtClean="0"/>
              <a:pPr/>
              <a:t>87</a:t>
            </a:fld>
            <a:endParaRPr lang="en-US"/>
          </a:p>
        </p:txBody>
      </p:sp>
      <p:pic>
        <p:nvPicPr>
          <p:cNvPr id="5" name="Picture 4">
            <a:extLst>
              <a:ext uri="{FF2B5EF4-FFF2-40B4-BE49-F238E27FC236}">
                <a16:creationId xmlns:a16="http://schemas.microsoft.com/office/drawing/2014/main" id="{2442FB98-588D-A547-BAE0-22CDDB43C0FB}"/>
              </a:ext>
            </a:extLst>
          </p:cNvPr>
          <p:cNvPicPr>
            <a:picLocks noChangeAspect="1"/>
          </p:cNvPicPr>
          <p:nvPr/>
        </p:nvPicPr>
        <p:blipFill>
          <a:blip r:embed="rId2"/>
          <a:stretch>
            <a:fillRect/>
          </a:stretch>
        </p:blipFill>
        <p:spPr>
          <a:xfrm>
            <a:off x="381000" y="4176904"/>
            <a:ext cx="8305799" cy="1919096"/>
          </a:xfrm>
          <a:prstGeom prst="rect">
            <a:avLst/>
          </a:prstGeom>
        </p:spPr>
      </p:pic>
    </p:spTree>
    <p:extLst>
      <p:ext uri="{BB962C8B-B14F-4D97-AF65-F5344CB8AC3E}">
        <p14:creationId xmlns:p14="http://schemas.microsoft.com/office/powerpoint/2010/main" val="34017970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1AEF9-2829-B546-913C-8B362ECE7A6D}"/>
              </a:ext>
            </a:extLst>
          </p:cNvPr>
          <p:cNvSpPr>
            <a:spLocks noGrp="1"/>
          </p:cNvSpPr>
          <p:nvPr>
            <p:ph type="title"/>
          </p:nvPr>
        </p:nvSpPr>
        <p:spPr/>
        <p:txBody>
          <a:bodyPr/>
          <a:lstStyle/>
          <a:p>
            <a:r>
              <a:rPr lang="en-US" dirty="0"/>
              <a:t>Insert</a:t>
            </a:r>
          </a:p>
        </p:txBody>
      </p:sp>
      <p:sp>
        <p:nvSpPr>
          <p:cNvPr id="3" name="Content Placeholder 2">
            <a:extLst>
              <a:ext uri="{FF2B5EF4-FFF2-40B4-BE49-F238E27FC236}">
                <a16:creationId xmlns:a16="http://schemas.microsoft.com/office/drawing/2014/main" id="{20C76CF3-2C8B-1A47-846A-BAC1CDC133E3}"/>
              </a:ext>
            </a:extLst>
          </p:cNvPr>
          <p:cNvSpPr>
            <a:spLocks noGrp="1"/>
          </p:cNvSpPr>
          <p:nvPr>
            <p:ph idx="1"/>
          </p:nvPr>
        </p:nvSpPr>
        <p:spPr>
          <a:xfrm>
            <a:off x="457200" y="1295401"/>
            <a:ext cx="8229600" cy="3657600"/>
          </a:xfrm>
        </p:spPr>
        <p:txBody>
          <a:bodyPr/>
          <a:lstStyle/>
          <a:p>
            <a:r>
              <a:rPr lang="en-IN" dirty="0"/>
              <a:t>Finally, regarding insertion of 25, digests of hash functions are </a:t>
            </a:r>
          </a:p>
          <a:p>
            <a:pPr lvl="1"/>
            <a:r>
              <a:rPr lang="en-IN" dirty="0"/>
              <a:t> </a:t>
            </a:r>
            <a:r>
              <a:rPr lang="en-IN" i="1" dirty="0"/>
              <a:t>h</a:t>
            </a:r>
            <a:r>
              <a:rPr lang="en-IN" dirty="0"/>
              <a:t>1(25) = 5</a:t>
            </a:r>
          </a:p>
          <a:p>
            <a:pPr lvl="1"/>
            <a:r>
              <a:rPr lang="en-IN" dirty="0"/>
              <a:t> </a:t>
            </a:r>
            <a:r>
              <a:rPr lang="en-IN" i="1" dirty="0"/>
              <a:t>h</a:t>
            </a:r>
            <a:r>
              <a:rPr lang="en-IN" dirty="0"/>
              <a:t>2(25) = 9</a:t>
            </a:r>
          </a:p>
          <a:p>
            <a:r>
              <a:rPr lang="en-IN" dirty="0"/>
              <a:t>Bit 5 is set 1. Bit 9 is already 1, as it has been set by the insertion of element 19. Bloom filter after the insertion of 25 is : </a:t>
            </a:r>
          </a:p>
          <a:p>
            <a:endParaRPr lang="en-US" dirty="0"/>
          </a:p>
        </p:txBody>
      </p:sp>
      <p:sp>
        <p:nvSpPr>
          <p:cNvPr id="4" name="Slide Number Placeholder 3">
            <a:extLst>
              <a:ext uri="{FF2B5EF4-FFF2-40B4-BE49-F238E27FC236}">
                <a16:creationId xmlns:a16="http://schemas.microsoft.com/office/drawing/2014/main" id="{F458BEF0-B40F-8548-95C0-E2F85736C86E}"/>
              </a:ext>
            </a:extLst>
          </p:cNvPr>
          <p:cNvSpPr>
            <a:spLocks noGrp="1"/>
          </p:cNvSpPr>
          <p:nvPr>
            <p:ph type="sldNum" sz="quarter" idx="12"/>
          </p:nvPr>
        </p:nvSpPr>
        <p:spPr/>
        <p:txBody>
          <a:bodyPr/>
          <a:lstStyle/>
          <a:p>
            <a:fld id="{19B12225-5612-419B-A8D5-4B8EEE4C217E}" type="slidenum">
              <a:rPr lang="en-US" smtClean="0"/>
              <a:pPr/>
              <a:t>88</a:t>
            </a:fld>
            <a:endParaRPr lang="en-US"/>
          </a:p>
        </p:txBody>
      </p:sp>
      <p:pic>
        <p:nvPicPr>
          <p:cNvPr id="5" name="Picture 4">
            <a:extLst>
              <a:ext uri="{FF2B5EF4-FFF2-40B4-BE49-F238E27FC236}">
                <a16:creationId xmlns:a16="http://schemas.microsoft.com/office/drawing/2014/main" id="{A580B791-6C32-9A4B-A010-F10F6B1106BB}"/>
              </a:ext>
            </a:extLst>
          </p:cNvPr>
          <p:cNvPicPr>
            <a:picLocks noChangeAspect="1"/>
          </p:cNvPicPr>
          <p:nvPr/>
        </p:nvPicPr>
        <p:blipFill>
          <a:blip r:embed="rId2"/>
          <a:stretch>
            <a:fillRect/>
          </a:stretch>
        </p:blipFill>
        <p:spPr>
          <a:xfrm>
            <a:off x="609600" y="4955179"/>
            <a:ext cx="7924800" cy="1523999"/>
          </a:xfrm>
          <a:prstGeom prst="rect">
            <a:avLst/>
          </a:prstGeom>
        </p:spPr>
      </p:pic>
    </p:spTree>
    <p:extLst>
      <p:ext uri="{BB962C8B-B14F-4D97-AF65-F5344CB8AC3E}">
        <p14:creationId xmlns:p14="http://schemas.microsoft.com/office/powerpoint/2010/main" val="22966130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2BDF-7197-454E-8E91-6115E0065319}"/>
              </a:ext>
            </a:extLst>
          </p:cNvPr>
          <p:cNvSpPr>
            <a:spLocks noGrp="1"/>
          </p:cNvSpPr>
          <p:nvPr>
            <p:ph type="title"/>
          </p:nvPr>
        </p:nvSpPr>
        <p:spPr/>
        <p:txBody>
          <a:bodyPr/>
          <a:lstStyle/>
          <a:p>
            <a:r>
              <a:rPr lang="en-US" dirty="0"/>
              <a:t>Existence Checks</a:t>
            </a:r>
          </a:p>
        </p:txBody>
      </p:sp>
      <p:sp>
        <p:nvSpPr>
          <p:cNvPr id="3" name="Content Placeholder 2">
            <a:extLst>
              <a:ext uri="{FF2B5EF4-FFF2-40B4-BE49-F238E27FC236}">
                <a16:creationId xmlns:a16="http://schemas.microsoft.com/office/drawing/2014/main" id="{0173DC42-CFA3-3340-BB0C-F13C930776C1}"/>
              </a:ext>
            </a:extLst>
          </p:cNvPr>
          <p:cNvSpPr>
            <a:spLocks noGrp="1"/>
          </p:cNvSpPr>
          <p:nvPr>
            <p:ph idx="1"/>
          </p:nvPr>
        </p:nvSpPr>
        <p:spPr>
          <a:xfrm>
            <a:off x="205740" y="1026053"/>
            <a:ext cx="8732520" cy="5693824"/>
          </a:xfrm>
          <a:solidFill>
            <a:schemeClr val="accent1">
              <a:lumMod val="20000"/>
              <a:lumOff val="80000"/>
            </a:schemeClr>
          </a:solidFill>
        </p:spPr>
        <p:txBody>
          <a:bodyPr>
            <a:noAutofit/>
          </a:bodyPr>
          <a:lstStyle/>
          <a:p>
            <a:r>
              <a:rPr lang="en-IN" sz="2300" dirty="0"/>
              <a:t>Now, we check using the previously formed Bloom filter for the existence of the elements 133, 25 and 24 in the set A. </a:t>
            </a:r>
          </a:p>
          <a:p>
            <a:r>
              <a:rPr lang="en-IN" sz="2300" dirty="0"/>
              <a:t>To check if element 133 exists in A, we first compute the digests of  </a:t>
            </a:r>
            <a:r>
              <a:rPr lang="en-IN" sz="2300" i="1" dirty="0">
                <a:solidFill>
                  <a:srgbClr val="FF0000"/>
                </a:solidFill>
              </a:rPr>
              <a:t>h</a:t>
            </a:r>
            <a:r>
              <a:rPr lang="en-IN" sz="2300" dirty="0">
                <a:solidFill>
                  <a:srgbClr val="FF0000"/>
                </a:solidFill>
              </a:rPr>
              <a:t>1, </a:t>
            </a:r>
            <a:r>
              <a:rPr lang="en-IN" sz="2300" i="1" dirty="0">
                <a:solidFill>
                  <a:srgbClr val="FF0000"/>
                </a:solidFill>
              </a:rPr>
              <a:t>h</a:t>
            </a:r>
            <a:r>
              <a:rPr lang="en-IN" sz="2300" dirty="0">
                <a:solidFill>
                  <a:srgbClr val="FF0000"/>
                </a:solidFill>
              </a:rPr>
              <a:t>2:  </a:t>
            </a:r>
            <a:r>
              <a:rPr lang="en-IN" sz="2300" i="1" dirty="0">
                <a:solidFill>
                  <a:srgbClr val="FF0000"/>
                </a:solidFill>
              </a:rPr>
              <a:t>h</a:t>
            </a:r>
            <a:r>
              <a:rPr lang="en-IN" sz="2300" dirty="0">
                <a:solidFill>
                  <a:srgbClr val="FF0000"/>
                </a:solidFill>
              </a:rPr>
              <a:t>1(133) = 3   </a:t>
            </a:r>
            <a:r>
              <a:rPr lang="en-IN" sz="2300" i="1" dirty="0">
                <a:solidFill>
                  <a:srgbClr val="FF0000"/>
                </a:solidFill>
              </a:rPr>
              <a:t>h</a:t>
            </a:r>
            <a:r>
              <a:rPr lang="en-IN" sz="2300" dirty="0">
                <a:solidFill>
                  <a:srgbClr val="FF0000"/>
                </a:solidFill>
              </a:rPr>
              <a:t>2(133) = 9 </a:t>
            </a:r>
          </a:p>
          <a:p>
            <a:r>
              <a:rPr lang="en-IN" sz="2300" dirty="0"/>
              <a:t>Then we check whether the bits of positions 3 and 9 of the Bloom filter are set to 1. Although bit 9 is set, the bit in position 3 is 0. As a result, the filter returns NO. </a:t>
            </a:r>
          </a:p>
          <a:p>
            <a:r>
              <a:rPr lang="en-IN" sz="2300" dirty="0"/>
              <a:t>To check if element 25 exists in A, we compute  </a:t>
            </a:r>
            <a:r>
              <a:rPr lang="en-IN" sz="2300" i="1" dirty="0"/>
              <a:t>h</a:t>
            </a:r>
            <a:r>
              <a:rPr lang="en-IN" sz="2300" dirty="0"/>
              <a:t>1(25) = 5 and  </a:t>
            </a:r>
            <a:r>
              <a:rPr lang="en-IN" sz="2300" i="1" dirty="0"/>
              <a:t>h</a:t>
            </a:r>
            <a:r>
              <a:rPr lang="en-IN" sz="2300" dirty="0"/>
              <a:t>2(25) = 9. Then we check whether the bits of positions 5 and 9 of the Bloom filter are set to 1. Indeed, both bits are 1. So, Bloom filter returns YES. It is a true positive, as 25 exists in the set. </a:t>
            </a:r>
          </a:p>
          <a:p>
            <a:r>
              <a:rPr lang="en-IN" sz="2300" dirty="0"/>
              <a:t>To check if element 24 exists in A, we compute  </a:t>
            </a:r>
            <a:r>
              <a:rPr lang="en-IN" sz="2300" i="1" dirty="0"/>
              <a:t>h</a:t>
            </a:r>
            <a:r>
              <a:rPr lang="en-IN" sz="2300" dirty="0"/>
              <a:t>1(24) = 24 </a:t>
            </a:r>
            <a:r>
              <a:rPr lang="en-IN" sz="2300" i="1" dirty="0"/>
              <a:t>mod </a:t>
            </a:r>
            <a:r>
              <a:rPr lang="en-IN" sz="2300" dirty="0"/>
              <a:t>10 = 4 &amp;  </a:t>
            </a:r>
            <a:r>
              <a:rPr lang="en-IN" sz="2300" i="1" dirty="0"/>
              <a:t>h</a:t>
            </a:r>
            <a:r>
              <a:rPr lang="en-IN" sz="2300" dirty="0"/>
              <a:t>  2(24) = 124 </a:t>
            </a:r>
            <a:r>
              <a:rPr lang="en-IN" sz="2300" i="1" dirty="0"/>
              <a:t>mod </a:t>
            </a:r>
            <a:r>
              <a:rPr lang="en-IN" sz="2300" dirty="0"/>
              <a:t>10 = 4 . Then we check whether the bits of position 4 is set to 1. Indeed, it is set to 1. Although Bloom filter return again YES, element 24 does not exist in the set (resulting in a false positive). </a:t>
            </a:r>
          </a:p>
          <a:p>
            <a:endParaRPr lang="en-US" sz="2300" dirty="0"/>
          </a:p>
        </p:txBody>
      </p:sp>
      <p:sp>
        <p:nvSpPr>
          <p:cNvPr id="4" name="Slide Number Placeholder 3">
            <a:extLst>
              <a:ext uri="{FF2B5EF4-FFF2-40B4-BE49-F238E27FC236}">
                <a16:creationId xmlns:a16="http://schemas.microsoft.com/office/drawing/2014/main" id="{CD7CAB76-A43F-7141-8AAB-6BB6A48CBF0C}"/>
              </a:ext>
            </a:extLst>
          </p:cNvPr>
          <p:cNvSpPr>
            <a:spLocks noGrp="1"/>
          </p:cNvSpPr>
          <p:nvPr>
            <p:ph type="sldNum" sz="quarter" idx="12"/>
          </p:nvPr>
        </p:nvSpPr>
        <p:spPr/>
        <p:txBody>
          <a:bodyPr/>
          <a:lstStyle/>
          <a:p>
            <a:fld id="{19B12225-5612-419B-A8D5-4B8EEE4C217E}" type="slidenum">
              <a:rPr lang="en-US" smtClean="0"/>
              <a:pPr/>
              <a:t>89</a:t>
            </a:fld>
            <a:endParaRPr lang="en-US"/>
          </a:p>
        </p:txBody>
      </p:sp>
    </p:spTree>
    <p:extLst>
      <p:ext uri="{BB962C8B-B14F-4D97-AF65-F5344CB8AC3E}">
        <p14:creationId xmlns:p14="http://schemas.microsoft.com/office/powerpoint/2010/main" val="4245484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5E9B65-6620-5949-AED0-0755B58A6319}"/>
              </a:ext>
            </a:extLst>
          </p:cNvPr>
          <p:cNvSpPr>
            <a:spLocks noGrp="1"/>
          </p:cNvSpPr>
          <p:nvPr>
            <p:ph type="title"/>
          </p:nvPr>
        </p:nvSpPr>
        <p:spPr>
          <a:xfrm>
            <a:off x="457200" y="274638"/>
            <a:ext cx="8229600" cy="715962"/>
          </a:xfrm>
        </p:spPr>
        <p:txBody>
          <a:bodyPr>
            <a:normAutofit fontScale="90000"/>
          </a:bodyPr>
          <a:lstStyle/>
          <a:p>
            <a:r>
              <a:rPr lang="en-US" dirty="0"/>
              <a:t>Data Streams   (Streaming Data)</a:t>
            </a:r>
          </a:p>
        </p:txBody>
      </p:sp>
      <p:sp>
        <p:nvSpPr>
          <p:cNvPr id="7" name="Text Placeholder 6">
            <a:extLst>
              <a:ext uri="{FF2B5EF4-FFF2-40B4-BE49-F238E27FC236}">
                <a16:creationId xmlns:a16="http://schemas.microsoft.com/office/drawing/2014/main" id="{D4607726-3D42-4C4A-896F-A7CD26EB8260}"/>
              </a:ext>
            </a:extLst>
          </p:cNvPr>
          <p:cNvSpPr>
            <a:spLocks noGrp="1"/>
          </p:cNvSpPr>
          <p:nvPr>
            <p:ph type="body" sz="half" idx="1"/>
          </p:nvPr>
        </p:nvSpPr>
        <p:spPr>
          <a:xfrm>
            <a:off x="152400" y="1219200"/>
            <a:ext cx="5105400" cy="5502275"/>
          </a:xfrm>
        </p:spPr>
        <p:txBody>
          <a:bodyPr>
            <a:normAutofit fontScale="77500" lnSpcReduction="20000"/>
          </a:bodyPr>
          <a:lstStyle/>
          <a:p>
            <a:pPr marL="482600" indent="-266700">
              <a:tabLst>
                <a:tab pos="304800" algn="l"/>
              </a:tabLst>
            </a:pPr>
            <a:r>
              <a:rPr lang="en-IN" dirty="0"/>
              <a:t>Streaming data refers to data that is </a:t>
            </a:r>
            <a:r>
              <a:rPr lang="en-IN" b="1" dirty="0"/>
              <a:t>continuously generated</a:t>
            </a:r>
            <a:r>
              <a:rPr lang="en-IN" dirty="0"/>
              <a:t>, usually in </a:t>
            </a:r>
            <a:r>
              <a:rPr lang="en-IN" b="1" dirty="0"/>
              <a:t>high volumes </a:t>
            </a:r>
            <a:r>
              <a:rPr lang="en-IN" dirty="0"/>
              <a:t>and at </a:t>
            </a:r>
            <a:r>
              <a:rPr lang="en-IN" b="1" dirty="0"/>
              <a:t>high velocity</a:t>
            </a:r>
            <a:r>
              <a:rPr lang="en-IN" dirty="0"/>
              <a:t>.</a:t>
            </a:r>
          </a:p>
          <a:p>
            <a:pPr marL="482600" indent="-266700">
              <a:tabLst>
                <a:tab pos="304800" algn="l"/>
              </a:tabLst>
            </a:pPr>
            <a:r>
              <a:rPr lang="en-IN" dirty="0"/>
              <a:t> A streaming data source would typically consist of a stream of logs that record events as they happen</a:t>
            </a:r>
          </a:p>
          <a:p>
            <a:pPr marL="775208" lvl="1" indent="-266700">
              <a:tabLst>
                <a:tab pos="304800" algn="l"/>
              </a:tabLst>
            </a:pPr>
            <a:r>
              <a:rPr lang="en-IN" dirty="0"/>
              <a:t>user clicking on a link in a web page</a:t>
            </a:r>
          </a:p>
          <a:p>
            <a:pPr marL="775208" lvl="1" indent="-266700">
              <a:tabLst>
                <a:tab pos="304800" algn="l"/>
              </a:tabLst>
            </a:pPr>
            <a:r>
              <a:rPr lang="en-IN" dirty="0"/>
              <a:t>sensor reporting the current temperature.</a:t>
            </a:r>
          </a:p>
          <a:p>
            <a:pPr marL="482600" indent="-266700">
              <a:tabLst>
                <a:tab pos="304800" algn="l"/>
              </a:tabLst>
            </a:pPr>
            <a:r>
              <a:rPr lang="en-IN" dirty="0"/>
              <a:t>Common examples of streaming data include:</a:t>
            </a:r>
          </a:p>
          <a:p>
            <a:pPr marL="775208" lvl="1" indent="-266700">
              <a:tabLst>
                <a:tab pos="304800" algn="l"/>
              </a:tabLst>
            </a:pPr>
            <a:r>
              <a:rPr lang="en-IN" dirty="0"/>
              <a:t>IoT sensors</a:t>
            </a:r>
          </a:p>
          <a:p>
            <a:pPr marL="775208" lvl="1" indent="-266700">
              <a:tabLst>
                <a:tab pos="304800" algn="l"/>
              </a:tabLst>
            </a:pPr>
            <a:r>
              <a:rPr lang="en-IN" dirty="0"/>
              <a:t>Server and security logs</a:t>
            </a:r>
          </a:p>
          <a:p>
            <a:pPr marL="775208" lvl="1" indent="-266700">
              <a:tabLst>
                <a:tab pos="304800" algn="l"/>
              </a:tabLst>
            </a:pPr>
            <a:r>
              <a:rPr lang="en-IN" dirty="0"/>
              <a:t>Real-time advertising</a:t>
            </a:r>
          </a:p>
          <a:p>
            <a:pPr marL="775208" lvl="1" indent="-266700">
              <a:tabLst>
                <a:tab pos="304800" algn="l"/>
              </a:tabLst>
            </a:pPr>
            <a:r>
              <a:rPr lang="en-IN" dirty="0"/>
              <a:t>Click-stream data from apps and websites</a:t>
            </a:r>
          </a:p>
          <a:p>
            <a:endParaRPr lang="en-US" dirty="0"/>
          </a:p>
        </p:txBody>
      </p:sp>
      <p:pic>
        <p:nvPicPr>
          <p:cNvPr id="11266" name="Picture 2">
            <a:extLst>
              <a:ext uri="{FF2B5EF4-FFF2-40B4-BE49-F238E27FC236}">
                <a16:creationId xmlns:a16="http://schemas.microsoft.com/office/drawing/2014/main" id="{5FECD698-E334-FB44-A8E6-65972596309D}"/>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tretch>
            <a:fillRect/>
          </a:stretch>
        </p:blipFill>
        <p:spPr bwMode="auto">
          <a:xfrm>
            <a:off x="5334000" y="1319212"/>
            <a:ext cx="3505200" cy="294798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E6C5A6E-A6D1-984B-BB49-F53A77A03273}"/>
              </a:ext>
            </a:extLst>
          </p:cNvPr>
          <p:cNvSpPr>
            <a:spLocks noGrp="1"/>
          </p:cNvSpPr>
          <p:nvPr>
            <p:ph type="sldNum" sz="quarter" idx="12"/>
          </p:nvPr>
        </p:nvSpPr>
        <p:spPr/>
        <p:txBody>
          <a:bodyPr/>
          <a:lstStyle/>
          <a:p>
            <a:fld id="{19B12225-5612-419B-A8D5-4B8EEE4C217E}" type="slidenum">
              <a:rPr lang="en-US" smtClean="0"/>
              <a:pPr/>
              <a:t>9</a:t>
            </a:fld>
            <a:endParaRPr lang="en-US"/>
          </a:p>
        </p:txBody>
      </p:sp>
      <p:sp>
        <p:nvSpPr>
          <p:cNvPr id="8" name="TextBox 7">
            <a:extLst>
              <a:ext uri="{FF2B5EF4-FFF2-40B4-BE49-F238E27FC236}">
                <a16:creationId xmlns:a16="http://schemas.microsoft.com/office/drawing/2014/main" id="{8AD02643-2F66-DB48-8883-AEAF55D42A5B}"/>
              </a:ext>
            </a:extLst>
          </p:cNvPr>
          <p:cNvSpPr txBox="1"/>
          <p:nvPr/>
        </p:nvSpPr>
        <p:spPr>
          <a:xfrm>
            <a:off x="5232400" y="4384626"/>
            <a:ext cx="3733800" cy="2308324"/>
          </a:xfrm>
          <a:prstGeom prst="rect">
            <a:avLst/>
          </a:prstGeom>
          <a:noFill/>
        </p:spPr>
        <p:txBody>
          <a:bodyPr wrap="square" rtlCol="0">
            <a:spAutoFit/>
          </a:bodyPr>
          <a:lstStyle/>
          <a:p>
            <a:r>
              <a:rPr lang="en-IN" sz="2400" b="1" dirty="0">
                <a:solidFill>
                  <a:srgbClr val="002060"/>
                </a:solidFill>
              </a:rPr>
              <a:t>A data stream is a constant flow of data, which updates with high frequency and loses its relevance in a short period of time.</a:t>
            </a:r>
            <a:endParaRPr lang="en-US" sz="2400" b="1"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2814405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Example </a:t>
            </a:r>
            <a:endParaRPr lang="en-IN"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90</a:t>
            </a:fld>
            <a:endParaRPr lang="en-US"/>
          </a:p>
        </p:txBody>
      </p:sp>
      <p:pic>
        <p:nvPicPr>
          <p:cNvPr id="6" name="Picture 5"/>
          <p:cNvPicPr>
            <a:picLocks noChangeAspect="1"/>
          </p:cNvPicPr>
          <p:nvPr/>
        </p:nvPicPr>
        <p:blipFill rotWithShape="1">
          <a:blip r:embed="rId2"/>
          <a:srcRect t="18840" b="10742"/>
          <a:stretch/>
        </p:blipFill>
        <p:spPr>
          <a:xfrm>
            <a:off x="381000" y="1295400"/>
            <a:ext cx="8557260" cy="5105400"/>
          </a:xfrm>
          <a:prstGeom prst="rect">
            <a:avLst/>
          </a:prstGeom>
        </p:spPr>
      </p:pic>
    </p:spTree>
    <p:extLst>
      <p:ext uri="{BB962C8B-B14F-4D97-AF65-F5344CB8AC3E}">
        <p14:creationId xmlns:p14="http://schemas.microsoft.com/office/powerpoint/2010/main" val="2836966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Bloom Filter</a:t>
            </a:r>
            <a:endParaRPr lang="en-IN" dirty="0"/>
          </a:p>
        </p:txBody>
      </p:sp>
      <p:sp>
        <p:nvSpPr>
          <p:cNvPr id="3" name="Slide Number Placeholder 2"/>
          <p:cNvSpPr>
            <a:spLocks noGrp="1"/>
          </p:cNvSpPr>
          <p:nvPr>
            <p:ph type="sldNum" sz="quarter" idx="12"/>
          </p:nvPr>
        </p:nvSpPr>
        <p:spPr/>
        <p:txBody>
          <a:bodyPr/>
          <a:lstStyle/>
          <a:p>
            <a:fld id="{19B12225-5612-419B-A8D5-4B8EEE4C217E}" type="slidenum">
              <a:rPr lang="en-US" smtClean="0"/>
              <a:pPr/>
              <a:t>91</a:t>
            </a:fld>
            <a:endParaRPr lang="en-US"/>
          </a:p>
        </p:txBody>
      </p:sp>
      <p:pic>
        <p:nvPicPr>
          <p:cNvPr id="4" name="Picture 3"/>
          <p:cNvPicPr>
            <a:picLocks noChangeAspect="1"/>
          </p:cNvPicPr>
          <p:nvPr/>
        </p:nvPicPr>
        <p:blipFill>
          <a:blip r:embed="rId2"/>
          <a:stretch>
            <a:fillRect/>
          </a:stretch>
        </p:blipFill>
        <p:spPr>
          <a:xfrm>
            <a:off x="457200" y="1219200"/>
            <a:ext cx="7924799" cy="5257800"/>
          </a:xfrm>
          <a:prstGeom prst="rect">
            <a:avLst/>
          </a:prstGeom>
          <a:solidFill>
            <a:schemeClr val="accent1">
              <a:lumMod val="20000"/>
              <a:lumOff val="80000"/>
            </a:schemeClr>
          </a:solidFill>
        </p:spPr>
      </p:pic>
    </p:spTree>
    <p:extLst>
      <p:ext uri="{BB962C8B-B14F-4D97-AF65-F5344CB8AC3E}">
        <p14:creationId xmlns:p14="http://schemas.microsoft.com/office/powerpoint/2010/main" val="40831592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p:nvPr>
        </p:nvSpPr>
        <p:spPr/>
        <p:txBody>
          <a:bodyPr/>
          <a:lstStyle/>
          <a:p>
            <a:r>
              <a:rPr lang="en-US" altLang="en-US"/>
              <a:t>Sketches</a:t>
            </a:r>
          </a:p>
        </p:txBody>
      </p:sp>
      <p:sp>
        <p:nvSpPr>
          <p:cNvPr id="538627" name="Rectangle 3"/>
          <p:cNvSpPr>
            <a:spLocks noGrp="1" noChangeArrowheads="1"/>
          </p:cNvSpPr>
          <p:nvPr>
            <p:ph type="body" idx="1"/>
          </p:nvPr>
        </p:nvSpPr>
        <p:spPr>
          <a:xfrm>
            <a:off x="152400" y="1066801"/>
            <a:ext cx="8839200" cy="4038599"/>
          </a:xfrm>
        </p:spPr>
        <p:txBody>
          <a:bodyPr>
            <a:normAutofit/>
          </a:bodyPr>
          <a:lstStyle/>
          <a:p>
            <a:r>
              <a:rPr lang="en-US" altLang="en-US" sz="2800" dirty="0"/>
              <a:t>Not every problem can be solved with sampling</a:t>
            </a:r>
          </a:p>
          <a:p>
            <a:pPr lvl="1"/>
            <a:r>
              <a:rPr lang="en-US" altLang="en-US" sz="2400" dirty="0"/>
              <a:t>Example: counting how many distinct items in the stream</a:t>
            </a:r>
          </a:p>
          <a:p>
            <a:pPr lvl="1"/>
            <a:r>
              <a:rPr lang="en-US" altLang="en-US" sz="2400" dirty="0"/>
              <a:t>If a large fraction of items aren’t sampled, don’t know if they are all same or all different</a:t>
            </a:r>
          </a:p>
          <a:p>
            <a:r>
              <a:rPr lang="en-US" altLang="en-US" sz="2800" dirty="0"/>
              <a:t>Other techniques take advantage that the algorithm can “see” all the data even if it can’t “remember” it all </a:t>
            </a:r>
          </a:p>
          <a:p>
            <a:r>
              <a:rPr lang="en-US" altLang="en-US" sz="2800" dirty="0"/>
              <a:t>“Sketch”:  essentially,  a linear transform of the input</a:t>
            </a:r>
          </a:p>
          <a:p>
            <a:pPr lvl="1"/>
            <a:r>
              <a:rPr lang="en-US" altLang="en-US" sz="2400" dirty="0"/>
              <a:t>Model stream as defining a vector, sketch is result of multiplying stream vector by an (implicit) matrix</a:t>
            </a:r>
          </a:p>
        </p:txBody>
      </p:sp>
      <p:sp>
        <p:nvSpPr>
          <p:cNvPr id="62467" name="Slide Number Placeholder 4"/>
          <p:cNvSpPr>
            <a:spLocks noGrp="1"/>
          </p:cNvSpPr>
          <p:nvPr>
            <p:ph type="sldNum" sz="quarter" idx="11"/>
          </p:nvPr>
        </p:nvSpPr>
        <p:spPr/>
        <p:txBody>
          <a:bodyPr/>
          <a:lstStyle/>
          <a:p>
            <a:fld id="{B75CDB3F-D806-44EF-843F-2FDB1936D766}" type="slidenum">
              <a:rPr lang="en-US" altLang="en-US" smtClean="0"/>
              <a:pPr/>
              <a:t>92</a:t>
            </a:fld>
            <a:endParaRPr lang="en-US" altLang="en-US"/>
          </a:p>
        </p:txBody>
      </p:sp>
      <p:sp>
        <p:nvSpPr>
          <p:cNvPr id="538628" name="Rectangle 4"/>
          <p:cNvSpPr>
            <a:spLocks noChangeArrowheads="1"/>
          </p:cNvSpPr>
          <p:nvPr/>
        </p:nvSpPr>
        <p:spPr bwMode="auto">
          <a:xfrm rot="-1095674">
            <a:off x="2895600" y="5707063"/>
            <a:ext cx="3581400" cy="1524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189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eaLnBrk="1" hangingPunct="1">
              <a:defRPr/>
            </a:pPr>
            <a:endParaRPr lang="en-US"/>
          </a:p>
        </p:txBody>
      </p:sp>
      <p:grpSp>
        <p:nvGrpSpPr>
          <p:cNvPr id="2" name="Group 5"/>
          <p:cNvGrpSpPr>
            <a:grpSpLocks/>
          </p:cNvGrpSpPr>
          <p:nvPr/>
        </p:nvGrpSpPr>
        <p:grpSpPr bwMode="auto">
          <a:xfrm>
            <a:off x="6248400" y="6019800"/>
            <a:ext cx="838200" cy="465138"/>
            <a:chOff x="4128" y="864"/>
            <a:chExt cx="864" cy="480"/>
          </a:xfrm>
        </p:grpSpPr>
        <p:sp>
          <p:nvSpPr>
            <p:cNvPr id="62474" name="Rectangle 6"/>
            <p:cNvSpPr>
              <a:spLocks noChangeArrowheads="1"/>
            </p:cNvSpPr>
            <p:nvPr/>
          </p:nvSpPr>
          <p:spPr bwMode="auto">
            <a:xfrm>
              <a:off x="4128" y="864"/>
              <a:ext cx="864" cy="480"/>
            </a:xfrm>
            <a:prstGeom prst="rect">
              <a:avLst/>
            </a:prstGeom>
            <a:noFill/>
            <a:ln w="9525">
              <a:solidFill>
                <a:schemeClr val="tx1"/>
              </a:solidFill>
              <a:miter lim="800000"/>
              <a:headEnd/>
              <a:tailEnd/>
            </a:ln>
            <a:effectLst/>
          </p:spPr>
          <p:txBody>
            <a:bodyPr wrap="none" lIns="0" tIns="0" rIns="0" bIns="0" anchor="ctr"/>
            <a:lstStyle/>
            <a:p>
              <a:pPr eaLnBrk="1" hangingPunct="1"/>
              <a:endParaRPr lang="en-US"/>
            </a:p>
          </p:txBody>
        </p:sp>
        <p:sp>
          <p:nvSpPr>
            <p:cNvPr id="62475" name="Line 7"/>
            <p:cNvSpPr>
              <a:spLocks noChangeShapeType="1"/>
            </p:cNvSpPr>
            <p:nvPr/>
          </p:nvSpPr>
          <p:spPr bwMode="auto">
            <a:xfrm>
              <a:off x="4224" y="864"/>
              <a:ext cx="0" cy="480"/>
            </a:xfrm>
            <a:prstGeom prst="line">
              <a:avLst/>
            </a:prstGeom>
            <a:noFill/>
            <a:ln w="9525">
              <a:solidFill>
                <a:schemeClr val="tx1"/>
              </a:solidFill>
              <a:round/>
              <a:headEnd/>
              <a:tailEnd/>
            </a:ln>
            <a:effectLst/>
          </p:spPr>
          <p:txBody>
            <a:bodyPr lIns="0" tIns="0" rIns="0" bIns="0"/>
            <a:lstStyle/>
            <a:p>
              <a:endParaRPr lang="en-US"/>
            </a:p>
          </p:txBody>
        </p:sp>
        <p:sp>
          <p:nvSpPr>
            <p:cNvPr id="62476" name="Line 8"/>
            <p:cNvSpPr>
              <a:spLocks noChangeShapeType="1"/>
            </p:cNvSpPr>
            <p:nvPr/>
          </p:nvSpPr>
          <p:spPr bwMode="auto">
            <a:xfrm>
              <a:off x="4320" y="864"/>
              <a:ext cx="0" cy="480"/>
            </a:xfrm>
            <a:prstGeom prst="line">
              <a:avLst/>
            </a:prstGeom>
            <a:noFill/>
            <a:ln w="9525">
              <a:solidFill>
                <a:schemeClr val="tx1"/>
              </a:solidFill>
              <a:round/>
              <a:headEnd/>
              <a:tailEnd/>
            </a:ln>
            <a:effectLst/>
          </p:spPr>
          <p:txBody>
            <a:bodyPr lIns="0" tIns="0" rIns="0" bIns="0"/>
            <a:lstStyle/>
            <a:p>
              <a:endParaRPr lang="en-US"/>
            </a:p>
          </p:txBody>
        </p:sp>
        <p:sp>
          <p:nvSpPr>
            <p:cNvPr id="62477" name="Line 9"/>
            <p:cNvSpPr>
              <a:spLocks noChangeShapeType="1"/>
            </p:cNvSpPr>
            <p:nvPr/>
          </p:nvSpPr>
          <p:spPr bwMode="auto">
            <a:xfrm>
              <a:off x="4416" y="864"/>
              <a:ext cx="0" cy="480"/>
            </a:xfrm>
            <a:prstGeom prst="line">
              <a:avLst/>
            </a:prstGeom>
            <a:noFill/>
            <a:ln w="9525">
              <a:solidFill>
                <a:schemeClr val="tx1"/>
              </a:solidFill>
              <a:round/>
              <a:headEnd/>
              <a:tailEnd/>
            </a:ln>
            <a:effectLst/>
          </p:spPr>
          <p:txBody>
            <a:bodyPr lIns="0" tIns="0" rIns="0" bIns="0"/>
            <a:lstStyle/>
            <a:p>
              <a:endParaRPr lang="en-US"/>
            </a:p>
          </p:txBody>
        </p:sp>
        <p:sp>
          <p:nvSpPr>
            <p:cNvPr id="62478" name="Line 10"/>
            <p:cNvSpPr>
              <a:spLocks noChangeShapeType="1"/>
            </p:cNvSpPr>
            <p:nvPr/>
          </p:nvSpPr>
          <p:spPr bwMode="auto">
            <a:xfrm>
              <a:off x="4512" y="864"/>
              <a:ext cx="0" cy="480"/>
            </a:xfrm>
            <a:prstGeom prst="line">
              <a:avLst/>
            </a:prstGeom>
            <a:noFill/>
            <a:ln w="9525">
              <a:solidFill>
                <a:schemeClr val="tx1"/>
              </a:solidFill>
              <a:round/>
              <a:headEnd/>
              <a:tailEnd/>
            </a:ln>
            <a:effectLst/>
          </p:spPr>
          <p:txBody>
            <a:bodyPr lIns="0" tIns="0" rIns="0" bIns="0"/>
            <a:lstStyle/>
            <a:p>
              <a:endParaRPr lang="en-US"/>
            </a:p>
          </p:txBody>
        </p:sp>
        <p:sp>
          <p:nvSpPr>
            <p:cNvPr id="62479" name="Line 11"/>
            <p:cNvSpPr>
              <a:spLocks noChangeShapeType="1"/>
            </p:cNvSpPr>
            <p:nvPr/>
          </p:nvSpPr>
          <p:spPr bwMode="auto">
            <a:xfrm>
              <a:off x="4608" y="864"/>
              <a:ext cx="0" cy="480"/>
            </a:xfrm>
            <a:prstGeom prst="line">
              <a:avLst/>
            </a:prstGeom>
            <a:noFill/>
            <a:ln w="9525">
              <a:solidFill>
                <a:schemeClr val="tx1"/>
              </a:solidFill>
              <a:round/>
              <a:headEnd/>
              <a:tailEnd/>
            </a:ln>
            <a:effectLst/>
          </p:spPr>
          <p:txBody>
            <a:bodyPr lIns="0" tIns="0" rIns="0" bIns="0"/>
            <a:lstStyle/>
            <a:p>
              <a:endParaRPr lang="en-US"/>
            </a:p>
          </p:txBody>
        </p:sp>
        <p:sp>
          <p:nvSpPr>
            <p:cNvPr id="62480" name="Line 12"/>
            <p:cNvSpPr>
              <a:spLocks noChangeShapeType="1"/>
            </p:cNvSpPr>
            <p:nvPr/>
          </p:nvSpPr>
          <p:spPr bwMode="auto">
            <a:xfrm>
              <a:off x="4704" y="864"/>
              <a:ext cx="0" cy="480"/>
            </a:xfrm>
            <a:prstGeom prst="line">
              <a:avLst/>
            </a:prstGeom>
            <a:noFill/>
            <a:ln w="9525">
              <a:solidFill>
                <a:schemeClr val="tx1"/>
              </a:solidFill>
              <a:round/>
              <a:headEnd/>
              <a:tailEnd/>
            </a:ln>
            <a:effectLst/>
          </p:spPr>
          <p:txBody>
            <a:bodyPr lIns="0" tIns="0" rIns="0" bIns="0"/>
            <a:lstStyle/>
            <a:p>
              <a:endParaRPr lang="en-US"/>
            </a:p>
          </p:txBody>
        </p:sp>
        <p:sp>
          <p:nvSpPr>
            <p:cNvPr id="62481" name="Line 13"/>
            <p:cNvSpPr>
              <a:spLocks noChangeShapeType="1"/>
            </p:cNvSpPr>
            <p:nvPr/>
          </p:nvSpPr>
          <p:spPr bwMode="auto">
            <a:xfrm>
              <a:off x="4800" y="864"/>
              <a:ext cx="0" cy="480"/>
            </a:xfrm>
            <a:prstGeom prst="line">
              <a:avLst/>
            </a:prstGeom>
            <a:noFill/>
            <a:ln w="9525">
              <a:solidFill>
                <a:schemeClr val="tx1"/>
              </a:solidFill>
              <a:round/>
              <a:headEnd/>
              <a:tailEnd/>
            </a:ln>
            <a:effectLst/>
          </p:spPr>
          <p:txBody>
            <a:bodyPr lIns="0" tIns="0" rIns="0" bIns="0"/>
            <a:lstStyle/>
            <a:p>
              <a:endParaRPr lang="en-US"/>
            </a:p>
          </p:txBody>
        </p:sp>
        <p:sp>
          <p:nvSpPr>
            <p:cNvPr id="62482" name="Line 14"/>
            <p:cNvSpPr>
              <a:spLocks noChangeShapeType="1"/>
            </p:cNvSpPr>
            <p:nvPr/>
          </p:nvSpPr>
          <p:spPr bwMode="auto">
            <a:xfrm>
              <a:off x="4896" y="864"/>
              <a:ext cx="0" cy="480"/>
            </a:xfrm>
            <a:prstGeom prst="line">
              <a:avLst/>
            </a:prstGeom>
            <a:noFill/>
            <a:ln w="9525">
              <a:solidFill>
                <a:schemeClr val="tx1"/>
              </a:solidFill>
              <a:round/>
              <a:headEnd/>
              <a:tailEnd/>
            </a:ln>
            <a:effectLst/>
          </p:spPr>
          <p:txBody>
            <a:bodyPr lIns="0" tIns="0" rIns="0" bIns="0"/>
            <a:lstStyle/>
            <a:p>
              <a:endParaRPr lang="en-US"/>
            </a:p>
          </p:txBody>
        </p:sp>
        <p:sp>
          <p:nvSpPr>
            <p:cNvPr id="62483" name="Line 15"/>
            <p:cNvSpPr>
              <a:spLocks noChangeShapeType="1"/>
            </p:cNvSpPr>
            <p:nvPr/>
          </p:nvSpPr>
          <p:spPr bwMode="auto">
            <a:xfrm>
              <a:off x="4128" y="960"/>
              <a:ext cx="864" cy="0"/>
            </a:xfrm>
            <a:prstGeom prst="line">
              <a:avLst/>
            </a:prstGeom>
            <a:noFill/>
            <a:ln w="9525">
              <a:solidFill>
                <a:schemeClr val="tx1"/>
              </a:solidFill>
              <a:round/>
              <a:headEnd/>
              <a:tailEnd/>
            </a:ln>
            <a:effectLst/>
          </p:spPr>
          <p:txBody>
            <a:bodyPr lIns="0" tIns="0" rIns="0" bIns="0"/>
            <a:lstStyle/>
            <a:p>
              <a:endParaRPr lang="en-US"/>
            </a:p>
          </p:txBody>
        </p:sp>
        <p:sp>
          <p:nvSpPr>
            <p:cNvPr id="62484" name="Line 16"/>
            <p:cNvSpPr>
              <a:spLocks noChangeShapeType="1"/>
            </p:cNvSpPr>
            <p:nvPr/>
          </p:nvSpPr>
          <p:spPr bwMode="auto">
            <a:xfrm>
              <a:off x="4128" y="1056"/>
              <a:ext cx="864" cy="0"/>
            </a:xfrm>
            <a:prstGeom prst="line">
              <a:avLst/>
            </a:prstGeom>
            <a:noFill/>
            <a:ln w="9525">
              <a:solidFill>
                <a:schemeClr val="tx1"/>
              </a:solidFill>
              <a:round/>
              <a:headEnd/>
              <a:tailEnd/>
            </a:ln>
            <a:effectLst/>
          </p:spPr>
          <p:txBody>
            <a:bodyPr lIns="0" tIns="0" rIns="0" bIns="0"/>
            <a:lstStyle/>
            <a:p>
              <a:endParaRPr lang="en-US"/>
            </a:p>
          </p:txBody>
        </p:sp>
        <p:sp>
          <p:nvSpPr>
            <p:cNvPr id="62485" name="Line 17"/>
            <p:cNvSpPr>
              <a:spLocks noChangeShapeType="1"/>
            </p:cNvSpPr>
            <p:nvPr/>
          </p:nvSpPr>
          <p:spPr bwMode="auto">
            <a:xfrm>
              <a:off x="4128" y="1152"/>
              <a:ext cx="864" cy="0"/>
            </a:xfrm>
            <a:prstGeom prst="line">
              <a:avLst/>
            </a:prstGeom>
            <a:noFill/>
            <a:ln w="9525">
              <a:solidFill>
                <a:schemeClr val="tx1"/>
              </a:solidFill>
              <a:round/>
              <a:headEnd/>
              <a:tailEnd/>
            </a:ln>
            <a:effectLst/>
          </p:spPr>
          <p:txBody>
            <a:bodyPr lIns="0" tIns="0" rIns="0" bIns="0"/>
            <a:lstStyle/>
            <a:p>
              <a:endParaRPr lang="en-US"/>
            </a:p>
          </p:txBody>
        </p:sp>
        <p:sp>
          <p:nvSpPr>
            <p:cNvPr id="62486" name="Line 18"/>
            <p:cNvSpPr>
              <a:spLocks noChangeShapeType="1"/>
            </p:cNvSpPr>
            <p:nvPr/>
          </p:nvSpPr>
          <p:spPr bwMode="auto">
            <a:xfrm>
              <a:off x="4128" y="1248"/>
              <a:ext cx="864" cy="0"/>
            </a:xfrm>
            <a:prstGeom prst="line">
              <a:avLst/>
            </a:prstGeom>
            <a:noFill/>
            <a:ln w="9525">
              <a:solidFill>
                <a:schemeClr val="tx1"/>
              </a:solidFill>
              <a:round/>
              <a:headEnd/>
              <a:tailEnd/>
            </a:ln>
            <a:effectLst/>
          </p:spPr>
          <p:txBody>
            <a:bodyPr lIns="0" tIns="0" rIns="0" bIns="0"/>
            <a:lstStyle/>
            <a:p>
              <a:endParaRPr lang="en-US"/>
            </a:p>
          </p:txBody>
        </p:sp>
      </p:grpSp>
      <p:sp>
        <p:nvSpPr>
          <p:cNvPr id="62472" name="Line 19"/>
          <p:cNvSpPr>
            <a:spLocks noChangeShapeType="1"/>
          </p:cNvSpPr>
          <p:nvPr/>
        </p:nvSpPr>
        <p:spPr bwMode="auto">
          <a:xfrm>
            <a:off x="4953000" y="5935663"/>
            <a:ext cx="1143000" cy="152400"/>
          </a:xfrm>
          <a:prstGeom prst="line">
            <a:avLst/>
          </a:prstGeom>
          <a:noFill/>
          <a:ln w="38100">
            <a:solidFill>
              <a:schemeClr val="accent1"/>
            </a:solidFill>
            <a:round/>
            <a:headEnd/>
            <a:tailEnd type="triangle" w="med" len="med"/>
          </a:ln>
          <a:effectLst/>
        </p:spPr>
        <p:txBody>
          <a:bodyPr lIns="0" tIns="0" rIns="0" bIns="0"/>
          <a:lstStyle/>
          <a:p>
            <a:endParaRPr lang="en-US"/>
          </a:p>
        </p:txBody>
      </p:sp>
      <p:sp>
        <p:nvSpPr>
          <p:cNvPr id="62473" name="Text Box 20"/>
          <p:cNvSpPr txBox="1">
            <a:spLocks noChangeArrowheads="1"/>
          </p:cNvSpPr>
          <p:nvPr/>
        </p:nvSpPr>
        <p:spPr bwMode="auto">
          <a:xfrm>
            <a:off x="5334000" y="5630863"/>
            <a:ext cx="2057400" cy="304800"/>
          </a:xfrm>
          <a:prstGeom prst="rect">
            <a:avLst/>
          </a:prstGeom>
          <a:noFill/>
          <a:ln w="9525">
            <a:noFill/>
            <a:miter lim="800000"/>
            <a:headEnd/>
            <a:tailEnd/>
          </a:ln>
          <a:effectLst/>
        </p:spPr>
        <p:txBody>
          <a:bodyPr lIns="0" tIns="0" rIns="0" bIns="0">
            <a:spAutoFit/>
          </a:bodyPr>
          <a:lstStyle/>
          <a:p>
            <a:pPr algn="r">
              <a:spcBef>
                <a:spcPct val="50000"/>
              </a:spcBef>
              <a:buClr>
                <a:schemeClr val="accent1"/>
              </a:buClr>
              <a:buSzPct val="110000"/>
              <a:buFont typeface="Wingdings" pitchFamily="2" charset="2"/>
              <a:buNone/>
            </a:pPr>
            <a:r>
              <a:rPr lang="en-US" altLang="en-US" sz="2000" b="0"/>
              <a:t>linear projection</a:t>
            </a:r>
          </a:p>
        </p:txBody>
      </p:sp>
    </p:spTree>
    <p:extLst>
      <p:ext uri="{BB962C8B-B14F-4D97-AF65-F5344CB8AC3E}">
        <p14:creationId xmlns:p14="http://schemas.microsoft.com/office/powerpoint/2010/main" val="40333580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ctrTitle"/>
          </p:nvPr>
        </p:nvSpPr>
        <p:spPr>
          <a:xfrm>
            <a:off x="228600" y="426974"/>
            <a:ext cx="2971800" cy="2849626"/>
          </a:xfrm>
        </p:spPr>
        <p:txBody>
          <a:bodyPr>
            <a:normAutofit fontScale="90000"/>
          </a:bodyPr>
          <a:lstStyle/>
          <a:p>
            <a:pPr algn="ctr"/>
            <a:r>
              <a:rPr lang="en-US" dirty="0"/>
              <a:t>Counting Distinct Elements in a Stream</a:t>
            </a:r>
          </a:p>
        </p:txBody>
      </p:sp>
      <p:pic>
        <p:nvPicPr>
          <p:cNvPr id="12290" name="Picture 2">
            <a:extLst>
              <a:ext uri="{FF2B5EF4-FFF2-40B4-BE49-F238E27FC236}">
                <a16:creationId xmlns:a16="http://schemas.microsoft.com/office/drawing/2014/main" id="{F484F119-73CC-E045-98DB-F8AB552973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762000"/>
            <a:ext cx="5715000" cy="542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1888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en-US"/>
              <a:t>Problem Description</a:t>
            </a:r>
            <a:endParaRPr lang="en-US" altLang="en-US" dirty="0"/>
          </a:p>
        </p:txBody>
      </p:sp>
      <p:sp>
        <p:nvSpPr>
          <p:cNvPr id="3075" name="Rectangle 3"/>
          <p:cNvSpPr>
            <a:spLocks noGrp="1" noChangeArrowheads="1"/>
          </p:cNvSpPr>
          <p:nvPr>
            <p:ph type="body" idx="1"/>
          </p:nvPr>
        </p:nvSpPr>
        <p:spPr>
          <a:xfrm>
            <a:off x="152400" y="1139952"/>
            <a:ext cx="8763000" cy="5641848"/>
          </a:xfrm>
        </p:spPr>
        <p:txBody>
          <a:bodyPr>
            <a:noAutofit/>
          </a:bodyPr>
          <a:lstStyle/>
          <a:p>
            <a:r>
              <a:rPr lang="en-US" altLang="en-US" dirty="0"/>
              <a:t>Given a data stream of n insertions of records, count the number F</a:t>
            </a:r>
            <a:r>
              <a:rPr lang="en-US" altLang="en-US" baseline="-25000" dirty="0"/>
              <a:t>0</a:t>
            </a:r>
            <a:r>
              <a:rPr lang="en-US" altLang="en-US" dirty="0"/>
              <a:t> of distinct records</a:t>
            </a:r>
          </a:p>
          <a:p>
            <a:r>
              <a:rPr lang="en-US" altLang="en-US" dirty="0"/>
              <a:t>One pass over the data stream</a:t>
            </a:r>
          </a:p>
          <a:p>
            <a:r>
              <a:rPr lang="en-US" altLang="en-US" dirty="0"/>
              <a:t>Algorithms must use small amount of memory and have fast update time</a:t>
            </a:r>
          </a:p>
          <a:p>
            <a:pPr lvl="1"/>
            <a:r>
              <a:rPr lang="en-US" altLang="en-US" sz="3200" dirty="0"/>
              <a:t>too expensive to store set of distinct records</a:t>
            </a:r>
          </a:p>
          <a:p>
            <a:pPr lvl="1"/>
            <a:r>
              <a:rPr lang="en-US" altLang="en-US" sz="3200" dirty="0"/>
              <a:t>implies algorithms must be randomized and must settle for an approximate solution: output </a:t>
            </a:r>
          </a:p>
          <a:p>
            <a:pPr lvl="1"/>
            <a:r>
              <a:rPr lang="en-US" altLang="en-US" sz="3200" dirty="0"/>
              <a:t>   F </a:t>
            </a:r>
            <a:r>
              <a:rPr lang="az-Cyrl-AZ" altLang="en-US" sz="3200" dirty="0"/>
              <a:t>Є</a:t>
            </a:r>
            <a:r>
              <a:rPr lang="en-US" altLang="en-US" sz="3200" dirty="0"/>
              <a:t> [(1-</a:t>
            </a:r>
            <a:r>
              <a:rPr lang="el-GR" altLang="en-US" sz="3200" dirty="0"/>
              <a:t>ἐ</a:t>
            </a:r>
            <a:r>
              <a:rPr lang="en-US" altLang="en-US" sz="3200" dirty="0"/>
              <a:t>)F</a:t>
            </a:r>
            <a:r>
              <a:rPr lang="en-US" altLang="en-US" sz="3200" baseline="-25000" dirty="0"/>
              <a:t>0</a:t>
            </a:r>
            <a:r>
              <a:rPr lang="en-US" altLang="en-US" sz="3200" dirty="0"/>
              <a:t>, (1+</a:t>
            </a:r>
            <a:r>
              <a:rPr lang="el-GR" altLang="en-US" sz="3200" dirty="0"/>
              <a:t> ἐ</a:t>
            </a:r>
            <a:r>
              <a:rPr lang="en-US" altLang="en-US" sz="3200" dirty="0"/>
              <a:t>)F</a:t>
            </a:r>
            <a:r>
              <a:rPr lang="en-US" altLang="en-US" sz="3200" baseline="-25000" dirty="0"/>
              <a:t>0</a:t>
            </a:r>
            <a:r>
              <a:rPr lang="en-US" altLang="en-US" sz="3200" dirty="0"/>
              <a:t>] with constant probability</a:t>
            </a:r>
          </a:p>
        </p:txBody>
      </p:sp>
      <p:sp>
        <p:nvSpPr>
          <p:cNvPr id="4" name="Slide Number Placeholder 3"/>
          <p:cNvSpPr>
            <a:spLocks noGrp="1"/>
          </p:cNvSpPr>
          <p:nvPr>
            <p:ph type="sldNum" sz="quarter" idx="12"/>
          </p:nvPr>
        </p:nvSpPr>
        <p:spPr/>
        <p:txBody>
          <a:bodyPr/>
          <a:lstStyle/>
          <a:p>
            <a:fld id="{19B12225-5612-419B-A8D5-4B8EEE4C217E}" type="slidenum">
              <a:rPr lang="en-US" smtClean="0"/>
              <a:pPr/>
              <a:t>94</a:t>
            </a:fld>
            <a:endParaRPr lang="en-US"/>
          </a:p>
        </p:txBody>
      </p:sp>
    </p:spTree>
    <p:extLst>
      <p:ext uri="{BB962C8B-B14F-4D97-AF65-F5344CB8AC3E}">
        <p14:creationId xmlns:p14="http://schemas.microsoft.com/office/powerpoint/2010/main" val="15629837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7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4B04480A-4E89-4CCF-A383-CB7A804A8241}" type="slidenum">
              <a:rPr lang="en-US" altLang="en-US"/>
              <a:pPr/>
              <a:t>95</a:t>
            </a:fld>
            <a:endParaRPr lang="en-US" altLang="en-US"/>
          </a:p>
        </p:txBody>
      </p:sp>
      <p:sp>
        <p:nvSpPr>
          <p:cNvPr id="9218" name="Rectangle 2"/>
          <p:cNvSpPr>
            <a:spLocks noGrp="1" noChangeArrowheads="1"/>
          </p:cNvSpPr>
          <p:nvPr>
            <p:ph type="title"/>
          </p:nvPr>
        </p:nvSpPr>
        <p:spPr/>
        <p:txBody>
          <a:bodyPr/>
          <a:lstStyle/>
          <a:p>
            <a:r>
              <a:rPr lang="en-US" altLang="en-US" dirty="0"/>
              <a:t>Some  Applications</a:t>
            </a:r>
          </a:p>
        </p:txBody>
      </p:sp>
      <p:sp>
        <p:nvSpPr>
          <p:cNvPr id="9219" name="Rectangle 3"/>
          <p:cNvSpPr>
            <a:spLocks noGrp="1" noChangeArrowheads="1"/>
          </p:cNvSpPr>
          <p:nvPr>
            <p:ph type="body" idx="1"/>
          </p:nvPr>
        </p:nvSpPr>
        <p:spPr>
          <a:xfrm>
            <a:off x="457200" y="1063752"/>
            <a:ext cx="8229600" cy="5489449"/>
          </a:xfrm>
        </p:spPr>
        <p:txBody>
          <a:bodyPr>
            <a:normAutofit/>
          </a:bodyPr>
          <a:lstStyle/>
          <a:p>
            <a:r>
              <a:rPr lang="en-US" altLang="en-US" dirty="0"/>
              <a:t>How many different words are found among the Web pages being crawled at a site?</a:t>
            </a:r>
          </a:p>
          <a:p>
            <a:pPr lvl="1"/>
            <a:r>
              <a:rPr lang="en-US" altLang="en-US" dirty="0"/>
              <a:t>Unusually low or high numbers could indicate artificial pages (spam?).</a:t>
            </a:r>
          </a:p>
          <a:p>
            <a:r>
              <a:rPr lang="en-US" altLang="en-US" dirty="0"/>
              <a:t>How many different Web pages does each customer request in a week?</a:t>
            </a:r>
          </a:p>
        </p:txBody>
      </p:sp>
    </p:spTree>
    <p:extLst>
      <p:ext uri="{BB962C8B-B14F-4D97-AF65-F5344CB8AC3E}">
        <p14:creationId xmlns:p14="http://schemas.microsoft.com/office/powerpoint/2010/main" val="10762244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96B19-9A2B-8748-BDD2-45DD1D756DCF}"/>
              </a:ext>
            </a:extLst>
          </p:cNvPr>
          <p:cNvSpPr>
            <a:spLocks noGrp="1"/>
          </p:cNvSpPr>
          <p:nvPr>
            <p:ph type="title"/>
          </p:nvPr>
        </p:nvSpPr>
        <p:spPr/>
        <p:txBody>
          <a:bodyPr/>
          <a:lstStyle/>
          <a:p>
            <a:r>
              <a:rPr lang="en-US" dirty="0"/>
              <a:t>Simple Solution </a:t>
            </a:r>
          </a:p>
        </p:txBody>
      </p:sp>
      <p:sp>
        <p:nvSpPr>
          <p:cNvPr id="3" name="Content Placeholder 2">
            <a:extLst>
              <a:ext uri="{FF2B5EF4-FFF2-40B4-BE49-F238E27FC236}">
                <a16:creationId xmlns:a16="http://schemas.microsoft.com/office/drawing/2014/main" id="{C9576515-B6DF-544C-B4BF-94E5DDC22F49}"/>
              </a:ext>
            </a:extLst>
          </p:cNvPr>
          <p:cNvSpPr>
            <a:spLocks noGrp="1"/>
          </p:cNvSpPr>
          <p:nvPr>
            <p:ph idx="1"/>
          </p:nvPr>
        </p:nvSpPr>
        <p:spPr>
          <a:xfrm>
            <a:off x="457200" y="1371599"/>
            <a:ext cx="8229600" cy="5257801"/>
          </a:xfrm>
        </p:spPr>
        <p:txBody>
          <a:bodyPr>
            <a:normAutofit lnSpcReduction="10000"/>
          </a:bodyPr>
          <a:lstStyle/>
          <a:p>
            <a:r>
              <a:rPr lang="en-IN" sz="3600" dirty="0"/>
              <a:t>Keep an array, a[0, ..,U], initially set to 0. </a:t>
            </a:r>
          </a:p>
          <a:p>
            <a:r>
              <a:rPr lang="en-IN" sz="3600" dirty="0"/>
              <a:t>Also keep a counter C initialized to 0. </a:t>
            </a:r>
          </a:p>
          <a:p>
            <a:r>
              <a:rPr lang="en-IN" sz="3600" dirty="0"/>
              <a:t> Every time an item </a:t>
            </a:r>
            <a:r>
              <a:rPr lang="en-IN" sz="3600" dirty="0" err="1"/>
              <a:t>i</a:t>
            </a:r>
            <a:r>
              <a:rPr lang="en-IN" sz="3600" dirty="0"/>
              <a:t> arrives, look at a[</a:t>
            </a:r>
            <a:r>
              <a:rPr lang="en-IN" sz="3600" dirty="0" err="1"/>
              <a:t>i</a:t>
            </a:r>
            <a:r>
              <a:rPr lang="en-IN" sz="3600" dirty="0"/>
              <a:t>]. </a:t>
            </a:r>
          </a:p>
          <a:p>
            <a:r>
              <a:rPr lang="en-IN" sz="3600" dirty="0"/>
              <a:t> If it is zero, increment C, and set a[</a:t>
            </a:r>
            <a:r>
              <a:rPr lang="en-IN" sz="3600" dirty="0" err="1"/>
              <a:t>i</a:t>
            </a:r>
            <a:r>
              <a:rPr lang="en-IN" sz="3600" dirty="0"/>
              <a:t>] = 1 </a:t>
            </a:r>
          </a:p>
          <a:p>
            <a:r>
              <a:rPr lang="en-IN" sz="3600" dirty="0"/>
              <a:t> Return C as the number of distinct items </a:t>
            </a:r>
          </a:p>
          <a:p>
            <a:r>
              <a:rPr lang="en-IN" sz="3600" dirty="0"/>
              <a:t> Time: O(1) per update and per query </a:t>
            </a:r>
          </a:p>
          <a:p>
            <a:r>
              <a:rPr lang="en-IN" sz="3600" dirty="0"/>
              <a:t>But space is O(U).</a:t>
            </a:r>
          </a:p>
          <a:p>
            <a:r>
              <a:rPr lang="en-IN" sz="3600" dirty="0"/>
              <a:t>What happens if we do not have enough memory to store all the distinct items?–The </a:t>
            </a:r>
            <a:r>
              <a:rPr lang="en-IN" sz="3600" dirty="0" err="1"/>
              <a:t>Flajolet</a:t>
            </a:r>
            <a:r>
              <a:rPr lang="en-IN" sz="3600" dirty="0"/>
              <a:t>-Martin Sketch.</a:t>
            </a:r>
            <a:endParaRPr lang="en-US" sz="3600" dirty="0"/>
          </a:p>
        </p:txBody>
      </p:sp>
      <p:sp>
        <p:nvSpPr>
          <p:cNvPr id="4" name="Slide Number Placeholder 3">
            <a:extLst>
              <a:ext uri="{FF2B5EF4-FFF2-40B4-BE49-F238E27FC236}">
                <a16:creationId xmlns:a16="http://schemas.microsoft.com/office/drawing/2014/main" id="{D0377CC3-E3E8-E64A-B749-55B63B8A7F4D}"/>
              </a:ext>
            </a:extLst>
          </p:cNvPr>
          <p:cNvSpPr>
            <a:spLocks noGrp="1"/>
          </p:cNvSpPr>
          <p:nvPr>
            <p:ph type="sldNum" sz="quarter" idx="12"/>
          </p:nvPr>
        </p:nvSpPr>
        <p:spPr/>
        <p:txBody>
          <a:bodyPr/>
          <a:lstStyle/>
          <a:p>
            <a:fld id="{19B12225-5612-419B-A8D5-4B8EEE4C217E}" type="slidenum">
              <a:rPr lang="en-US" smtClean="0"/>
              <a:pPr/>
              <a:t>96</a:t>
            </a:fld>
            <a:endParaRPr lang="en-US"/>
          </a:p>
        </p:txBody>
      </p:sp>
    </p:spTree>
    <p:extLst>
      <p:ext uri="{BB962C8B-B14F-4D97-AF65-F5344CB8AC3E}">
        <p14:creationId xmlns:p14="http://schemas.microsoft.com/office/powerpoint/2010/main" val="5959869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A4A00AEF-4DF9-4AC0-9DF9-DD71EDA38A5C}" type="slidenum">
              <a:rPr lang="en-US" altLang="en-US"/>
              <a:pPr/>
              <a:t>97</a:t>
            </a:fld>
            <a:endParaRPr lang="en-US" altLang="en-US"/>
          </a:p>
        </p:txBody>
      </p:sp>
      <p:sp>
        <p:nvSpPr>
          <p:cNvPr id="10242" name="Rectangle 2"/>
          <p:cNvSpPr>
            <a:spLocks noGrp="1" noChangeArrowheads="1"/>
          </p:cNvSpPr>
          <p:nvPr>
            <p:ph type="title"/>
          </p:nvPr>
        </p:nvSpPr>
        <p:spPr/>
        <p:txBody>
          <a:bodyPr/>
          <a:lstStyle/>
          <a:p>
            <a:r>
              <a:rPr lang="en-US" altLang="en-US"/>
              <a:t>Using Small Storage</a:t>
            </a:r>
          </a:p>
        </p:txBody>
      </p:sp>
      <p:sp>
        <p:nvSpPr>
          <p:cNvPr id="10243" name="Rectangle 3"/>
          <p:cNvSpPr>
            <a:spLocks noGrp="1" noChangeArrowheads="1"/>
          </p:cNvSpPr>
          <p:nvPr>
            <p:ph type="body" idx="1"/>
          </p:nvPr>
        </p:nvSpPr>
        <p:spPr/>
        <p:txBody>
          <a:bodyPr>
            <a:normAutofit/>
          </a:bodyPr>
          <a:lstStyle/>
          <a:p>
            <a:r>
              <a:rPr lang="en-US" altLang="en-US" sz="4000" dirty="0">
                <a:solidFill>
                  <a:srgbClr val="33CC33"/>
                </a:solidFill>
              </a:rPr>
              <a:t>Real Problem</a:t>
            </a:r>
            <a:r>
              <a:rPr lang="en-US" altLang="en-US" sz="4000" dirty="0"/>
              <a:t>: what if we do not have space to store the complete set?</a:t>
            </a:r>
          </a:p>
          <a:p>
            <a:r>
              <a:rPr lang="en-US" altLang="en-US" sz="4000" dirty="0"/>
              <a:t>Estimate the count in an unbiased way.</a:t>
            </a:r>
          </a:p>
          <a:p>
            <a:r>
              <a:rPr lang="en-US" altLang="en-US" sz="4000" dirty="0"/>
              <a:t>Accept that the count may be in error, but limit the probability that the error is large.</a:t>
            </a:r>
          </a:p>
        </p:txBody>
      </p:sp>
    </p:spTree>
    <p:extLst>
      <p:ext uri="{BB962C8B-B14F-4D97-AF65-F5344CB8AC3E}">
        <p14:creationId xmlns:p14="http://schemas.microsoft.com/office/powerpoint/2010/main" val="24063859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a:t>
            </a:r>
          </a:p>
        </p:txBody>
      </p:sp>
      <p:sp>
        <p:nvSpPr>
          <p:cNvPr id="4" name="Slide Number Placeholder 3"/>
          <p:cNvSpPr>
            <a:spLocks noGrp="1"/>
          </p:cNvSpPr>
          <p:nvPr>
            <p:ph type="sldNum" sz="quarter" idx="12"/>
          </p:nvPr>
        </p:nvSpPr>
        <p:spPr/>
        <p:txBody>
          <a:bodyPr/>
          <a:lstStyle/>
          <a:p>
            <a:fld id="{19B12225-5612-419B-A8D5-4B8EEE4C217E}" type="slidenum">
              <a:rPr lang="en-US" smtClean="0"/>
              <a:pPr/>
              <a:t>98</a:t>
            </a:fld>
            <a:endParaRPr lang="en-US"/>
          </a:p>
        </p:txBody>
      </p:sp>
      <p:sp>
        <p:nvSpPr>
          <p:cNvPr id="9" name="Text Box 5"/>
          <p:cNvSpPr txBox="1">
            <a:spLocks noChangeArrowheads="1"/>
          </p:cNvSpPr>
          <p:nvPr/>
        </p:nvSpPr>
        <p:spPr bwMode="auto">
          <a:xfrm>
            <a:off x="304800" y="1828800"/>
            <a:ext cx="8610600" cy="523862"/>
          </a:xfrm>
          <a:prstGeom prst="rect">
            <a:avLst/>
          </a:prstGeom>
          <a:noFill/>
          <a:ln w="28575">
            <a:noFill/>
            <a:miter lim="800000"/>
            <a:headEnd type="none" w="med" len="sm"/>
            <a:tailEnd type="none" w="med" len="sm"/>
          </a:ln>
          <a:effectLst/>
        </p:spPr>
        <p:txBody>
          <a:bodyPr wrap="square" lIns="92075" tIns="46038" rIns="92075" bIns="46038">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2800" b="0" i="0" u="none" strike="noStrike" kern="0" cap="none" spc="0" normalizeH="0" baseline="0" noProof="0" dirty="0">
                <a:ln>
                  <a:noFill/>
                </a:ln>
                <a:solidFill>
                  <a:srgbClr val="000000"/>
                </a:solidFill>
                <a:effectLst/>
                <a:uLnTx/>
                <a:uFillTx/>
                <a:latin typeface="Comic Sans MS" pitchFamily="66" charset="0"/>
              </a:rPr>
              <a:t>Data stream:  </a:t>
            </a:r>
            <a:r>
              <a:rPr kumimoji="0" lang="en-US" altLang="en-US" sz="2800" b="0" i="0" u="none" strike="noStrike" kern="0" cap="none" spc="0" normalizeH="0" baseline="0" noProof="0" dirty="0">
                <a:ln>
                  <a:noFill/>
                </a:ln>
                <a:solidFill>
                  <a:srgbClr val="CC3300"/>
                </a:solidFill>
                <a:effectLst/>
                <a:uLnTx/>
                <a:uFillTx/>
                <a:latin typeface="Comic Sans MS" pitchFamily="66" charset="0"/>
              </a:rPr>
              <a:t>3   2   5   3   2   1   7   5   1   2   3   7</a:t>
            </a:r>
          </a:p>
        </p:txBody>
      </p:sp>
      <p:sp>
        <p:nvSpPr>
          <p:cNvPr id="11" name="Rectangle 10"/>
          <p:cNvSpPr/>
          <p:nvPr/>
        </p:nvSpPr>
        <p:spPr>
          <a:xfrm>
            <a:off x="1066800" y="2438400"/>
            <a:ext cx="4749190" cy="369332"/>
          </a:xfrm>
          <a:prstGeom prst="rect">
            <a:avLst/>
          </a:prstGeom>
        </p:spPr>
        <p:txBody>
          <a:bodyPr wrap="square">
            <a:spAutoFit/>
          </a:bodyPr>
          <a:lstStyle/>
          <a:p>
            <a:pPr algn="ctr"/>
            <a:r>
              <a:rPr lang="en-US" altLang="en-US" b="1" i="1" dirty="0">
                <a:solidFill>
                  <a:srgbClr val="0000FF"/>
                </a:solidFill>
                <a:latin typeface="Comic Sans MS" pitchFamily="66" charset="0"/>
              </a:rPr>
              <a:t>Number of distinct values:  5</a:t>
            </a:r>
          </a:p>
        </p:txBody>
      </p:sp>
      <p:sp>
        <p:nvSpPr>
          <p:cNvPr id="12" name="Rectangle 11"/>
          <p:cNvSpPr/>
          <p:nvPr/>
        </p:nvSpPr>
        <p:spPr>
          <a:xfrm>
            <a:off x="685800" y="1295400"/>
            <a:ext cx="2904962" cy="514628"/>
          </a:xfrm>
          <a:prstGeom prst="rect">
            <a:avLst/>
          </a:prstGeom>
        </p:spPr>
        <p:txBody>
          <a:bodyPr wrap="none">
            <a:spAutoFit/>
          </a:bodyPr>
          <a:lstStyle/>
          <a:p>
            <a:pPr>
              <a:lnSpc>
                <a:spcPct val="85000"/>
              </a:lnSpc>
              <a:defRPr/>
            </a:pPr>
            <a:r>
              <a:rPr lang="en-US" altLang="en-US" sz="3200" dirty="0">
                <a:solidFill>
                  <a:srgbClr val="FF0000"/>
                </a:solidFill>
              </a:rPr>
              <a:t>Example (N=64)</a:t>
            </a:r>
          </a:p>
        </p:txBody>
      </p:sp>
      <p:sp>
        <p:nvSpPr>
          <p:cNvPr id="13" name="Rectangle 12"/>
          <p:cNvSpPr/>
          <p:nvPr/>
        </p:nvSpPr>
        <p:spPr>
          <a:xfrm>
            <a:off x="304800" y="3429000"/>
            <a:ext cx="8610600" cy="2347117"/>
          </a:xfrm>
          <a:prstGeom prst="rect">
            <a:avLst/>
          </a:prstGeom>
        </p:spPr>
        <p:txBody>
          <a:bodyPr wrap="square">
            <a:spAutoFit/>
          </a:bodyPr>
          <a:lstStyle/>
          <a:p>
            <a:pPr>
              <a:lnSpc>
                <a:spcPct val="85000"/>
              </a:lnSpc>
              <a:defRPr/>
            </a:pPr>
            <a:r>
              <a:rPr lang="en-US" altLang="en-US" sz="3600" dirty="0"/>
              <a:t>Hard problem for random sampling! </a:t>
            </a:r>
            <a:endParaRPr lang="en-US" altLang="en-US" sz="3600" dirty="0">
              <a:solidFill>
                <a:schemeClr val="bg2"/>
              </a:solidFill>
            </a:endParaRPr>
          </a:p>
          <a:p>
            <a:pPr lvl="1">
              <a:lnSpc>
                <a:spcPct val="80000"/>
              </a:lnSpc>
              <a:defRPr/>
            </a:pPr>
            <a:r>
              <a:rPr lang="en-US" altLang="en-US" sz="3600" dirty="0"/>
              <a:t>Must sample almost the entire table to guarantee the estimate is within a factor of 10 with  probability &gt; 1/2, regardless of the estimator used!</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pl-PL" altLang="en-US">
                <a:latin typeface="Tahoma" panose="020B0604030504040204" pitchFamily="34" charset="0"/>
              </a:rPr>
              <a:t>Vector Interpretation</a:t>
            </a:r>
          </a:p>
        </p:txBody>
      </p:sp>
      <p:sp>
        <p:nvSpPr>
          <p:cNvPr id="13315" name="Rectangle 3"/>
          <p:cNvSpPr>
            <a:spLocks noGrp="1" noChangeArrowheads="1"/>
          </p:cNvSpPr>
          <p:nvPr>
            <p:ph type="body" idx="1"/>
          </p:nvPr>
        </p:nvSpPr>
        <p:spPr>
          <a:xfrm>
            <a:off x="228600" y="4038599"/>
            <a:ext cx="8686800" cy="2480603"/>
          </a:xfrm>
        </p:spPr>
        <p:txBody>
          <a:bodyPr>
            <a:normAutofit/>
          </a:bodyPr>
          <a:lstStyle/>
          <a:p>
            <a:pPr eaLnBrk="1" hangingPunct="1">
              <a:lnSpc>
                <a:spcPct val="90000"/>
              </a:lnSpc>
            </a:pPr>
            <a:r>
              <a:rPr lang="pl-PL" altLang="en-US" sz="3000" dirty="0">
                <a:latin typeface="Tahoma" panose="020B0604030504040204" pitchFamily="34" charset="0"/>
              </a:rPr>
              <a:t>Initially, </a:t>
            </a:r>
            <a:r>
              <a:rPr lang="en-US" altLang="en-US" sz="3000" dirty="0">
                <a:solidFill>
                  <a:srgbClr val="FF0000"/>
                </a:solidFill>
                <a:latin typeface="Tahoma" panose="020B0604030504040204" pitchFamily="34" charset="0"/>
              </a:rPr>
              <a:t>x</a:t>
            </a:r>
            <a:r>
              <a:rPr lang="pl-PL" altLang="en-US" sz="3000" dirty="0">
                <a:solidFill>
                  <a:srgbClr val="FF0000"/>
                </a:solidFill>
                <a:latin typeface="Tahoma" panose="020B0604030504040204" pitchFamily="34" charset="0"/>
              </a:rPr>
              <a:t>=0</a:t>
            </a:r>
          </a:p>
          <a:p>
            <a:pPr eaLnBrk="1" hangingPunct="1">
              <a:lnSpc>
                <a:spcPct val="90000"/>
              </a:lnSpc>
            </a:pPr>
            <a:r>
              <a:rPr lang="pl-PL" altLang="en-US" sz="3000" dirty="0">
                <a:latin typeface="Tahoma" panose="020B0604030504040204" pitchFamily="34" charset="0"/>
              </a:rPr>
              <a:t>Insertion of</a:t>
            </a:r>
            <a:r>
              <a:rPr lang="pl-PL" altLang="en-US" sz="3000" dirty="0">
                <a:solidFill>
                  <a:srgbClr val="FF0000"/>
                </a:solidFill>
                <a:latin typeface="Tahoma" panose="020B0604030504040204" pitchFamily="34" charset="0"/>
              </a:rPr>
              <a:t> </a:t>
            </a:r>
            <a:r>
              <a:rPr lang="en-US" altLang="en-US" sz="3000" dirty="0" err="1">
                <a:solidFill>
                  <a:srgbClr val="FF0000"/>
                </a:solidFill>
                <a:latin typeface="Tahoma" panose="020B0604030504040204" pitchFamily="34" charset="0"/>
              </a:rPr>
              <a:t>i</a:t>
            </a:r>
            <a:r>
              <a:rPr lang="pl-PL" altLang="en-US" sz="3000" dirty="0">
                <a:solidFill>
                  <a:srgbClr val="FF0000"/>
                </a:solidFill>
                <a:latin typeface="Tahoma" panose="020B0604030504040204" pitchFamily="34" charset="0"/>
              </a:rPr>
              <a:t> </a:t>
            </a:r>
            <a:r>
              <a:rPr lang="pl-PL" altLang="en-US" sz="3000" dirty="0">
                <a:latin typeface="Tahoma" panose="020B0604030504040204" pitchFamily="34" charset="0"/>
              </a:rPr>
              <a:t>is interpreted as </a:t>
            </a:r>
          </a:p>
          <a:p>
            <a:pPr algn="ctr" eaLnBrk="1" hangingPunct="1">
              <a:lnSpc>
                <a:spcPct val="90000"/>
              </a:lnSpc>
              <a:buFontTx/>
              <a:buNone/>
            </a:pPr>
            <a:r>
              <a:rPr lang="en-US" altLang="en-US" sz="3000" dirty="0">
                <a:solidFill>
                  <a:srgbClr val="FF0000"/>
                </a:solidFill>
                <a:latin typeface="Tahoma" panose="020B0604030504040204" pitchFamily="34" charset="0"/>
              </a:rPr>
              <a:t>x</a:t>
            </a:r>
            <a:r>
              <a:rPr lang="en-US" altLang="en-US" sz="3000" baseline="-25000" dirty="0">
                <a:solidFill>
                  <a:srgbClr val="FF0000"/>
                </a:solidFill>
                <a:latin typeface="Tahoma" panose="020B0604030504040204" pitchFamily="34" charset="0"/>
              </a:rPr>
              <a:t>i</a:t>
            </a:r>
            <a:r>
              <a:rPr lang="pl-PL" altLang="en-US" sz="3000" dirty="0">
                <a:solidFill>
                  <a:srgbClr val="FF0000"/>
                </a:solidFill>
                <a:latin typeface="Tahoma" panose="020B0604030504040204" pitchFamily="34" charset="0"/>
              </a:rPr>
              <a:t> = </a:t>
            </a:r>
            <a:r>
              <a:rPr lang="en-US" altLang="en-US" sz="3000" dirty="0">
                <a:solidFill>
                  <a:srgbClr val="FF0000"/>
                </a:solidFill>
                <a:latin typeface="Tahoma" panose="020B0604030504040204" pitchFamily="34" charset="0"/>
              </a:rPr>
              <a:t>x</a:t>
            </a:r>
            <a:r>
              <a:rPr lang="en-US" altLang="en-US" sz="3000" baseline="-25000" dirty="0">
                <a:solidFill>
                  <a:srgbClr val="FF0000"/>
                </a:solidFill>
                <a:latin typeface="Tahoma" panose="020B0604030504040204" pitchFamily="34" charset="0"/>
              </a:rPr>
              <a:t>i</a:t>
            </a:r>
            <a:r>
              <a:rPr lang="pl-PL" altLang="en-US" sz="3000" dirty="0">
                <a:solidFill>
                  <a:srgbClr val="FF0000"/>
                </a:solidFill>
                <a:latin typeface="Tahoma" panose="020B0604030504040204" pitchFamily="34" charset="0"/>
              </a:rPr>
              <a:t> +1</a:t>
            </a:r>
          </a:p>
          <a:p>
            <a:pPr eaLnBrk="1" hangingPunct="1">
              <a:lnSpc>
                <a:spcPct val="90000"/>
              </a:lnSpc>
            </a:pPr>
            <a:r>
              <a:rPr lang="pl-PL" altLang="en-US" sz="3000" dirty="0">
                <a:latin typeface="Tahoma" panose="020B0604030504040204" pitchFamily="34" charset="0"/>
              </a:rPr>
              <a:t>Want to estimate DE(x) = the number of non-zero elements of </a:t>
            </a:r>
            <a:r>
              <a:rPr lang="en-US" altLang="en-US" sz="3000" dirty="0">
                <a:solidFill>
                  <a:srgbClr val="FF0000"/>
                </a:solidFill>
                <a:latin typeface="Tahoma" panose="020B0604030504040204" pitchFamily="34" charset="0"/>
              </a:rPr>
              <a:t>x</a:t>
            </a:r>
            <a:endParaRPr lang="pl-PL" altLang="en-US" sz="3000" dirty="0">
              <a:solidFill>
                <a:srgbClr val="FF0000"/>
              </a:solidFill>
              <a:latin typeface="Tahoma" panose="020B0604030504040204" pitchFamily="34" charset="0"/>
            </a:endParaRPr>
          </a:p>
        </p:txBody>
      </p:sp>
      <p:sp>
        <p:nvSpPr>
          <p:cNvPr id="22532" name="Text Box 4"/>
          <p:cNvSpPr txBox="1">
            <a:spLocks noChangeArrowheads="1"/>
          </p:cNvSpPr>
          <p:nvPr/>
        </p:nvSpPr>
        <p:spPr bwMode="auto">
          <a:xfrm>
            <a:off x="990600" y="1524000"/>
            <a:ext cx="702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Tahoma" panose="020B0604030504040204" pitchFamily="34" charset="0"/>
                <a:ea typeface="MS PGothic" panose="020B0600070205080204" pitchFamily="34" charset="-128"/>
              </a:defRPr>
            </a:lvl1pPr>
            <a:lvl2pPr marL="37931725" indent="-37474525" eaLnBrk="0" hangingPunct="0">
              <a:defRPr sz="2400" baseline="-25000">
                <a:solidFill>
                  <a:schemeClr val="tx1"/>
                </a:solidFill>
                <a:latin typeface="Tahoma" panose="020B0604030504040204" pitchFamily="34" charset="0"/>
                <a:ea typeface="MS PGothic" panose="020B0600070205080204" pitchFamily="34" charset="-128"/>
              </a:defRPr>
            </a:lvl2pPr>
            <a:lvl3pPr eaLnBrk="0" hangingPunct="0">
              <a:defRPr sz="2400" baseline="-25000">
                <a:solidFill>
                  <a:schemeClr val="tx1"/>
                </a:solidFill>
                <a:latin typeface="Tahoma" panose="020B0604030504040204" pitchFamily="34" charset="0"/>
                <a:ea typeface="MS PGothic" panose="020B0600070205080204" pitchFamily="34" charset="-128"/>
              </a:defRPr>
            </a:lvl3pPr>
            <a:lvl4pPr eaLnBrk="0" hangingPunct="0">
              <a:defRPr sz="2400" baseline="-25000">
                <a:solidFill>
                  <a:schemeClr val="tx1"/>
                </a:solidFill>
                <a:latin typeface="Tahoma" panose="020B0604030504040204" pitchFamily="34" charset="0"/>
                <a:ea typeface="MS PGothic" panose="020B0600070205080204" pitchFamily="34" charset="-128"/>
              </a:defRPr>
            </a:lvl4pPr>
            <a:lvl5pPr eaLnBrk="0" hangingPunct="0">
              <a:defRPr sz="2400" baseline="-25000">
                <a:solidFill>
                  <a:schemeClr val="tx1"/>
                </a:solidFill>
                <a:latin typeface="Tahoma" panose="020B0604030504040204" pitchFamily="34" charset="0"/>
                <a:ea typeface="MS PGothic" panose="020B0600070205080204" pitchFamily="34" charset="-128"/>
              </a:defRPr>
            </a:lvl5pPr>
            <a:lvl6pPr marL="4572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6pPr>
            <a:lvl7pPr marL="9144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7pPr>
            <a:lvl8pPr marL="13716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8pPr>
            <a:lvl9pPr marL="18288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9pPr>
          </a:lstStyle>
          <a:p>
            <a:pPr eaLnBrk="1" hangingPunct="1"/>
            <a:r>
              <a:rPr lang="pl-PL" altLang="en-US" baseline="0" dirty="0"/>
              <a:t>Stream: 8 2 1 9 1 9 2 4 4 9 4 2 5 4 2 5 8 5 2 5 </a:t>
            </a:r>
          </a:p>
        </p:txBody>
      </p:sp>
      <p:grpSp>
        <p:nvGrpSpPr>
          <p:cNvPr id="2" name="Group 25"/>
          <p:cNvGrpSpPr>
            <a:grpSpLocks/>
          </p:cNvGrpSpPr>
          <p:nvPr/>
        </p:nvGrpSpPr>
        <p:grpSpPr bwMode="auto">
          <a:xfrm>
            <a:off x="990600" y="2514600"/>
            <a:ext cx="7215317" cy="1146322"/>
            <a:chOff x="576" y="1680"/>
            <a:chExt cx="3160" cy="547"/>
          </a:xfrm>
        </p:grpSpPr>
        <p:sp>
          <p:nvSpPr>
            <p:cNvPr id="22534" name="Text Box 5"/>
            <p:cNvSpPr txBox="1">
              <a:spLocks noChangeArrowheads="1"/>
            </p:cNvSpPr>
            <p:nvPr/>
          </p:nvSpPr>
          <p:spPr bwMode="auto">
            <a:xfrm>
              <a:off x="576" y="1680"/>
              <a:ext cx="95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aseline="-25000">
                  <a:solidFill>
                    <a:schemeClr val="tx1"/>
                  </a:solidFill>
                  <a:latin typeface="Tahoma" panose="020B0604030504040204" pitchFamily="34" charset="0"/>
                  <a:ea typeface="MS PGothic" panose="020B0600070205080204" pitchFamily="34" charset="-128"/>
                </a:defRPr>
              </a:lvl1pPr>
              <a:lvl2pPr marL="37931725" indent="-37474525" eaLnBrk="0" hangingPunct="0">
                <a:defRPr sz="2400" baseline="-25000">
                  <a:solidFill>
                    <a:schemeClr val="tx1"/>
                  </a:solidFill>
                  <a:latin typeface="Tahoma" panose="020B0604030504040204" pitchFamily="34" charset="0"/>
                  <a:ea typeface="MS PGothic" panose="020B0600070205080204" pitchFamily="34" charset="-128"/>
                </a:defRPr>
              </a:lvl2pPr>
              <a:lvl3pPr eaLnBrk="0" hangingPunct="0">
                <a:defRPr sz="2400" baseline="-25000">
                  <a:solidFill>
                    <a:schemeClr val="tx1"/>
                  </a:solidFill>
                  <a:latin typeface="Tahoma" panose="020B0604030504040204" pitchFamily="34" charset="0"/>
                  <a:ea typeface="MS PGothic" panose="020B0600070205080204" pitchFamily="34" charset="-128"/>
                </a:defRPr>
              </a:lvl3pPr>
              <a:lvl4pPr eaLnBrk="0" hangingPunct="0">
                <a:defRPr sz="2400" baseline="-25000">
                  <a:solidFill>
                    <a:schemeClr val="tx1"/>
                  </a:solidFill>
                  <a:latin typeface="Tahoma" panose="020B0604030504040204" pitchFamily="34" charset="0"/>
                  <a:ea typeface="MS PGothic" panose="020B0600070205080204" pitchFamily="34" charset="-128"/>
                </a:defRPr>
              </a:lvl4pPr>
              <a:lvl5pPr eaLnBrk="0" hangingPunct="0">
                <a:defRPr sz="2400" baseline="-25000">
                  <a:solidFill>
                    <a:schemeClr val="tx1"/>
                  </a:solidFill>
                  <a:latin typeface="Tahoma" panose="020B0604030504040204" pitchFamily="34" charset="0"/>
                  <a:ea typeface="MS PGothic" panose="020B0600070205080204" pitchFamily="34" charset="-128"/>
                </a:defRPr>
              </a:lvl5pPr>
              <a:lvl6pPr marL="4572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6pPr>
              <a:lvl7pPr marL="9144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7pPr>
              <a:lvl8pPr marL="13716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8pPr>
              <a:lvl9pPr marL="18288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9pPr>
            </a:lstStyle>
            <a:p>
              <a:pPr eaLnBrk="1" hangingPunct="1"/>
              <a:r>
                <a:rPr lang="pl-PL" altLang="en-US" baseline="0"/>
                <a:t>Vector X: </a:t>
              </a:r>
            </a:p>
          </p:txBody>
        </p:sp>
        <p:sp>
          <p:nvSpPr>
            <p:cNvPr id="22535" name="Text Box 6"/>
            <p:cNvSpPr txBox="1">
              <a:spLocks noChangeArrowheads="1"/>
            </p:cNvSpPr>
            <p:nvPr/>
          </p:nvSpPr>
          <p:spPr bwMode="auto">
            <a:xfrm>
              <a:off x="1644" y="2007"/>
              <a:ext cx="2092"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aseline="-25000">
                  <a:solidFill>
                    <a:schemeClr val="tx1"/>
                  </a:solidFill>
                  <a:latin typeface="Tahoma" panose="020B0604030504040204" pitchFamily="34" charset="0"/>
                  <a:ea typeface="MS PGothic" panose="020B0600070205080204" pitchFamily="34" charset="-128"/>
                </a:defRPr>
              </a:lvl1pPr>
              <a:lvl2pPr marL="37931725" indent="-37474525" eaLnBrk="0" hangingPunct="0">
                <a:defRPr sz="2400" baseline="-25000">
                  <a:solidFill>
                    <a:schemeClr val="tx1"/>
                  </a:solidFill>
                  <a:latin typeface="Tahoma" panose="020B0604030504040204" pitchFamily="34" charset="0"/>
                  <a:ea typeface="MS PGothic" panose="020B0600070205080204" pitchFamily="34" charset="-128"/>
                </a:defRPr>
              </a:lvl2pPr>
              <a:lvl3pPr eaLnBrk="0" hangingPunct="0">
                <a:defRPr sz="2400" baseline="-25000">
                  <a:solidFill>
                    <a:schemeClr val="tx1"/>
                  </a:solidFill>
                  <a:latin typeface="Tahoma" panose="020B0604030504040204" pitchFamily="34" charset="0"/>
                  <a:ea typeface="MS PGothic" panose="020B0600070205080204" pitchFamily="34" charset="-128"/>
                </a:defRPr>
              </a:lvl3pPr>
              <a:lvl4pPr eaLnBrk="0" hangingPunct="0">
                <a:defRPr sz="2400" baseline="-25000">
                  <a:solidFill>
                    <a:schemeClr val="tx1"/>
                  </a:solidFill>
                  <a:latin typeface="Tahoma" panose="020B0604030504040204" pitchFamily="34" charset="0"/>
                  <a:ea typeface="MS PGothic" panose="020B0600070205080204" pitchFamily="34" charset="-128"/>
                </a:defRPr>
              </a:lvl4pPr>
              <a:lvl5pPr eaLnBrk="0" hangingPunct="0">
                <a:defRPr sz="2400" baseline="-25000">
                  <a:solidFill>
                    <a:schemeClr val="tx1"/>
                  </a:solidFill>
                  <a:latin typeface="Tahoma" panose="020B0604030504040204" pitchFamily="34" charset="0"/>
                  <a:ea typeface="MS PGothic" panose="020B0600070205080204" pitchFamily="34" charset="-128"/>
                </a:defRPr>
              </a:lvl5pPr>
              <a:lvl6pPr marL="4572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6pPr>
              <a:lvl7pPr marL="9144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7pPr>
              <a:lvl8pPr marL="13716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8pPr>
              <a:lvl9pPr marL="18288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9pPr>
            </a:lstStyle>
            <a:p>
              <a:pPr eaLnBrk="1" hangingPunct="1"/>
              <a:r>
                <a:rPr lang="pl-PL" altLang="en-US" baseline="0" dirty="0"/>
                <a:t>1 </a:t>
              </a:r>
              <a:r>
                <a:rPr lang="en-US" altLang="en-US" baseline="0" dirty="0"/>
                <a:t>   </a:t>
              </a:r>
              <a:r>
                <a:rPr lang="pl-PL" altLang="en-US" baseline="0" dirty="0"/>
                <a:t> 2  </a:t>
              </a:r>
              <a:r>
                <a:rPr lang="en-US" altLang="en-US" baseline="0" dirty="0"/>
                <a:t> </a:t>
              </a:r>
              <a:r>
                <a:rPr lang="pl-PL" altLang="en-US" baseline="0" dirty="0"/>
                <a:t>3 </a:t>
              </a:r>
              <a:r>
                <a:rPr lang="en-US" altLang="en-US" baseline="0" dirty="0"/>
                <a:t>  </a:t>
              </a:r>
              <a:r>
                <a:rPr lang="pl-PL" altLang="en-US" baseline="0" dirty="0"/>
                <a:t> 4 </a:t>
              </a:r>
              <a:r>
                <a:rPr lang="en-US" altLang="en-US" baseline="0" dirty="0"/>
                <a:t> </a:t>
              </a:r>
              <a:r>
                <a:rPr lang="pl-PL" altLang="en-US" baseline="0" dirty="0"/>
                <a:t> </a:t>
              </a:r>
              <a:r>
                <a:rPr lang="en-US" altLang="en-US" baseline="0" dirty="0"/>
                <a:t> </a:t>
              </a:r>
              <a:r>
                <a:rPr lang="pl-PL" altLang="en-US" baseline="0" dirty="0"/>
                <a:t>5 </a:t>
              </a:r>
              <a:r>
                <a:rPr lang="en-US" altLang="en-US" baseline="0" dirty="0"/>
                <a:t>  </a:t>
              </a:r>
              <a:r>
                <a:rPr lang="pl-PL" altLang="en-US" baseline="0" dirty="0"/>
                <a:t>6</a:t>
              </a:r>
              <a:r>
                <a:rPr lang="en-US" altLang="en-US" baseline="0" dirty="0"/>
                <a:t>   </a:t>
              </a:r>
              <a:r>
                <a:rPr lang="pl-PL" altLang="en-US" baseline="0" dirty="0"/>
                <a:t>7  </a:t>
              </a:r>
              <a:r>
                <a:rPr lang="en-US" altLang="en-US" baseline="0" dirty="0"/>
                <a:t>   </a:t>
              </a:r>
              <a:r>
                <a:rPr lang="pl-PL" altLang="en-US" baseline="0" dirty="0"/>
                <a:t>8</a:t>
              </a:r>
              <a:r>
                <a:rPr lang="en-US" altLang="en-US" baseline="0" dirty="0"/>
                <a:t> </a:t>
              </a:r>
              <a:r>
                <a:rPr lang="pl-PL" altLang="en-US" baseline="0" dirty="0"/>
                <a:t> </a:t>
              </a:r>
              <a:r>
                <a:rPr lang="en-US" altLang="en-US" baseline="0" dirty="0"/>
                <a:t>  </a:t>
              </a:r>
              <a:r>
                <a:rPr lang="pl-PL" altLang="en-US" baseline="0" dirty="0"/>
                <a:t>9 </a:t>
              </a:r>
            </a:p>
          </p:txBody>
        </p:sp>
        <p:sp>
          <p:nvSpPr>
            <p:cNvPr id="22536" name="Rectangle 7"/>
            <p:cNvSpPr>
              <a:spLocks noChangeArrowheads="1"/>
            </p:cNvSpPr>
            <p:nvPr/>
          </p:nvSpPr>
          <p:spPr bwMode="auto">
            <a:xfrm>
              <a:off x="1680" y="1920"/>
              <a:ext cx="144" cy="48"/>
            </a:xfrm>
            <a:prstGeom prst="rect">
              <a:avLst/>
            </a:prstGeom>
            <a:solidFill>
              <a:schemeClr val="accent1"/>
            </a:solidFill>
            <a:ln w="9525">
              <a:solidFill>
                <a:schemeClr val="tx1"/>
              </a:solidFill>
              <a:miter lim="800000"/>
              <a:headEnd/>
              <a:tailEnd/>
            </a:ln>
          </p:spPr>
          <p:txBody>
            <a:bodyPr wrap="none" anchor="ctr"/>
            <a:lstStyle>
              <a:lvl1pPr eaLnBrk="0" hangingPunct="0">
                <a:defRPr sz="2400" baseline="-25000">
                  <a:solidFill>
                    <a:schemeClr val="tx1"/>
                  </a:solidFill>
                  <a:latin typeface="Tahoma" panose="020B0604030504040204" pitchFamily="34" charset="0"/>
                  <a:ea typeface="MS PGothic" panose="020B0600070205080204" pitchFamily="34" charset="-128"/>
                </a:defRPr>
              </a:lvl1pPr>
              <a:lvl2pPr marL="37931725" indent="-37474525" eaLnBrk="0" hangingPunct="0">
                <a:defRPr sz="2400" baseline="-25000">
                  <a:solidFill>
                    <a:schemeClr val="tx1"/>
                  </a:solidFill>
                  <a:latin typeface="Tahoma" panose="020B0604030504040204" pitchFamily="34" charset="0"/>
                  <a:ea typeface="MS PGothic" panose="020B0600070205080204" pitchFamily="34" charset="-128"/>
                </a:defRPr>
              </a:lvl2pPr>
              <a:lvl3pPr eaLnBrk="0" hangingPunct="0">
                <a:defRPr sz="2400" baseline="-25000">
                  <a:solidFill>
                    <a:schemeClr val="tx1"/>
                  </a:solidFill>
                  <a:latin typeface="Tahoma" panose="020B0604030504040204" pitchFamily="34" charset="0"/>
                  <a:ea typeface="MS PGothic" panose="020B0600070205080204" pitchFamily="34" charset="-128"/>
                </a:defRPr>
              </a:lvl3pPr>
              <a:lvl4pPr eaLnBrk="0" hangingPunct="0">
                <a:defRPr sz="2400" baseline="-25000">
                  <a:solidFill>
                    <a:schemeClr val="tx1"/>
                  </a:solidFill>
                  <a:latin typeface="Tahoma" panose="020B0604030504040204" pitchFamily="34" charset="0"/>
                  <a:ea typeface="MS PGothic" panose="020B0600070205080204" pitchFamily="34" charset="-128"/>
                </a:defRPr>
              </a:lvl4pPr>
              <a:lvl5pPr eaLnBrk="0" hangingPunct="0">
                <a:defRPr sz="2400" baseline="-25000">
                  <a:solidFill>
                    <a:schemeClr val="tx1"/>
                  </a:solidFill>
                  <a:latin typeface="Tahoma" panose="020B0604030504040204" pitchFamily="34" charset="0"/>
                  <a:ea typeface="MS PGothic" panose="020B0600070205080204" pitchFamily="34" charset="-128"/>
                </a:defRPr>
              </a:lvl5pPr>
              <a:lvl6pPr marL="4572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6pPr>
              <a:lvl7pPr marL="9144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7pPr>
              <a:lvl8pPr marL="13716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8pPr>
              <a:lvl9pPr marL="18288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22537" name="Rectangle 8"/>
            <p:cNvSpPr>
              <a:spLocks noChangeArrowheads="1"/>
            </p:cNvSpPr>
            <p:nvPr/>
          </p:nvSpPr>
          <p:spPr bwMode="auto">
            <a:xfrm>
              <a:off x="1680" y="1872"/>
              <a:ext cx="144" cy="48"/>
            </a:xfrm>
            <a:prstGeom prst="rect">
              <a:avLst/>
            </a:prstGeom>
            <a:solidFill>
              <a:schemeClr val="accent1"/>
            </a:solidFill>
            <a:ln w="9525">
              <a:solidFill>
                <a:schemeClr val="tx1"/>
              </a:solidFill>
              <a:miter lim="800000"/>
              <a:headEnd/>
              <a:tailEnd/>
            </a:ln>
          </p:spPr>
          <p:txBody>
            <a:bodyPr wrap="none" anchor="ctr"/>
            <a:lstStyle>
              <a:lvl1pPr eaLnBrk="0" hangingPunct="0">
                <a:defRPr sz="2400" baseline="-25000">
                  <a:solidFill>
                    <a:schemeClr val="tx1"/>
                  </a:solidFill>
                  <a:latin typeface="Tahoma" panose="020B0604030504040204" pitchFamily="34" charset="0"/>
                  <a:ea typeface="MS PGothic" panose="020B0600070205080204" pitchFamily="34" charset="-128"/>
                </a:defRPr>
              </a:lvl1pPr>
              <a:lvl2pPr marL="37931725" indent="-37474525" eaLnBrk="0" hangingPunct="0">
                <a:defRPr sz="2400" baseline="-25000">
                  <a:solidFill>
                    <a:schemeClr val="tx1"/>
                  </a:solidFill>
                  <a:latin typeface="Tahoma" panose="020B0604030504040204" pitchFamily="34" charset="0"/>
                  <a:ea typeface="MS PGothic" panose="020B0600070205080204" pitchFamily="34" charset="-128"/>
                </a:defRPr>
              </a:lvl2pPr>
              <a:lvl3pPr eaLnBrk="0" hangingPunct="0">
                <a:defRPr sz="2400" baseline="-25000">
                  <a:solidFill>
                    <a:schemeClr val="tx1"/>
                  </a:solidFill>
                  <a:latin typeface="Tahoma" panose="020B0604030504040204" pitchFamily="34" charset="0"/>
                  <a:ea typeface="MS PGothic" panose="020B0600070205080204" pitchFamily="34" charset="-128"/>
                </a:defRPr>
              </a:lvl3pPr>
              <a:lvl4pPr eaLnBrk="0" hangingPunct="0">
                <a:defRPr sz="2400" baseline="-25000">
                  <a:solidFill>
                    <a:schemeClr val="tx1"/>
                  </a:solidFill>
                  <a:latin typeface="Tahoma" panose="020B0604030504040204" pitchFamily="34" charset="0"/>
                  <a:ea typeface="MS PGothic" panose="020B0600070205080204" pitchFamily="34" charset="-128"/>
                </a:defRPr>
              </a:lvl4pPr>
              <a:lvl5pPr eaLnBrk="0" hangingPunct="0">
                <a:defRPr sz="2400" baseline="-25000">
                  <a:solidFill>
                    <a:schemeClr val="tx1"/>
                  </a:solidFill>
                  <a:latin typeface="Tahoma" panose="020B0604030504040204" pitchFamily="34" charset="0"/>
                  <a:ea typeface="MS PGothic" panose="020B0600070205080204" pitchFamily="34" charset="-128"/>
                </a:defRPr>
              </a:lvl5pPr>
              <a:lvl6pPr marL="4572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6pPr>
              <a:lvl7pPr marL="9144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7pPr>
              <a:lvl8pPr marL="13716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8pPr>
              <a:lvl9pPr marL="18288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22538" name="Rectangle 9"/>
            <p:cNvSpPr>
              <a:spLocks noChangeArrowheads="1"/>
            </p:cNvSpPr>
            <p:nvPr/>
          </p:nvSpPr>
          <p:spPr bwMode="auto">
            <a:xfrm>
              <a:off x="1920" y="1920"/>
              <a:ext cx="144" cy="48"/>
            </a:xfrm>
            <a:prstGeom prst="rect">
              <a:avLst/>
            </a:prstGeom>
            <a:solidFill>
              <a:schemeClr val="accent1"/>
            </a:solidFill>
            <a:ln w="9525">
              <a:solidFill>
                <a:schemeClr val="tx1"/>
              </a:solidFill>
              <a:miter lim="800000"/>
              <a:headEnd/>
              <a:tailEnd/>
            </a:ln>
          </p:spPr>
          <p:txBody>
            <a:bodyPr wrap="none" anchor="ctr"/>
            <a:lstStyle>
              <a:lvl1pPr eaLnBrk="0" hangingPunct="0">
                <a:defRPr sz="2400" baseline="-25000">
                  <a:solidFill>
                    <a:schemeClr val="tx1"/>
                  </a:solidFill>
                  <a:latin typeface="Tahoma" panose="020B0604030504040204" pitchFamily="34" charset="0"/>
                  <a:ea typeface="MS PGothic" panose="020B0600070205080204" pitchFamily="34" charset="-128"/>
                </a:defRPr>
              </a:lvl1pPr>
              <a:lvl2pPr marL="37931725" indent="-37474525" eaLnBrk="0" hangingPunct="0">
                <a:defRPr sz="2400" baseline="-25000">
                  <a:solidFill>
                    <a:schemeClr val="tx1"/>
                  </a:solidFill>
                  <a:latin typeface="Tahoma" panose="020B0604030504040204" pitchFamily="34" charset="0"/>
                  <a:ea typeface="MS PGothic" panose="020B0600070205080204" pitchFamily="34" charset="-128"/>
                </a:defRPr>
              </a:lvl2pPr>
              <a:lvl3pPr eaLnBrk="0" hangingPunct="0">
                <a:defRPr sz="2400" baseline="-25000">
                  <a:solidFill>
                    <a:schemeClr val="tx1"/>
                  </a:solidFill>
                  <a:latin typeface="Tahoma" panose="020B0604030504040204" pitchFamily="34" charset="0"/>
                  <a:ea typeface="MS PGothic" panose="020B0600070205080204" pitchFamily="34" charset="-128"/>
                </a:defRPr>
              </a:lvl3pPr>
              <a:lvl4pPr eaLnBrk="0" hangingPunct="0">
                <a:defRPr sz="2400" baseline="-25000">
                  <a:solidFill>
                    <a:schemeClr val="tx1"/>
                  </a:solidFill>
                  <a:latin typeface="Tahoma" panose="020B0604030504040204" pitchFamily="34" charset="0"/>
                  <a:ea typeface="MS PGothic" panose="020B0600070205080204" pitchFamily="34" charset="-128"/>
                </a:defRPr>
              </a:lvl4pPr>
              <a:lvl5pPr eaLnBrk="0" hangingPunct="0">
                <a:defRPr sz="2400" baseline="-25000">
                  <a:solidFill>
                    <a:schemeClr val="tx1"/>
                  </a:solidFill>
                  <a:latin typeface="Tahoma" panose="020B0604030504040204" pitchFamily="34" charset="0"/>
                  <a:ea typeface="MS PGothic" panose="020B0600070205080204" pitchFamily="34" charset="-128"/>
                </a:defRPr>
              </a:lvl5pPr>
              <a:lvl6pPr marL="4572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6pPr>
              <a:lvl7pPr marL="9144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7pPr>
              <a:lvl8pPr marL="13716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8pPr>
              <a:lvl9pPr marL="18288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22539" name="Rectangle 10"/>
            <p:cNvSpPr>
              <a:spLocks noChangeArrowheads="1"/>
            </p:cNvSpPr>
            <p:nvPr/>
          </p:nvSpPr>
          <p:spPr bwMode="auto">
            <a:xfrm>
              <a:off x="1920" y="1872"/>
              <a:ext cx="144" cy="48"/>
            </a:xfrm>
            <a:prstGeom prst="rect">
              <a:avLst/>
            </a:prstGeom>
            <a:solidFill>
              <a:schemeClr val="accent1"/>
            </a:solidFill>
            <a:ln w="9525">
              <a:solidFill>
                <a:schemeClr val="tx1"/>
              </a:solidFill>
              <a:miter lim="800000"/>
              <a:headEnd/>
              <a:tailEnd/>
            </a:ln>
          </p:spPr>
          <p:txBody>
            <a:bodyPr wrap="none" anchor="ctr"/>
            <a:lstStyle>
              <a:lvl1pPr eaLnBrk="0" hangingPunct="0">
                <a:defRPr sz="2400" baseline="-25000">
                  <a:solidFill>
                    <a:schemeClr val="tx1"/>
                  </a:solidFill>
                  <a:latin typeface="Tahoma" panose="020B0604030504040204" pitchFamily="34" charset="0"/>
                  <a:ea typeface="MS PGothic" panose="020B0600070205080204" pitchFamily="34" charset="-128"/>
                </a:defRPr>
              </a:lvl1pPr>
              <a:lvl2pPr marL="37931725" indent="-37474525" eaLnBrk="0" hangingPunct="0">
                <a:defRPr sz="2400" baseline="-25000">
                  <a:solidFill>
                    <a:schemeClr val="tx1"/>
                  </a:solidFill>
                  <a:latin typeface="Tahoma" panose="020B0604030504040204" pitchFamily="34" charset="0"/>
                  <a:ea typeface="MS PGothic" panose="020B0600070205080204" pitchFamily="34" charset="-128"/>
                </a:defRPr>
              </a:lvl2pPr>
              <a:lvl3pPr eaLnBrk="0" hangingPunct="0">
                <a:defRPr sz="2400" baseline="-25000">
                  <a:solidFill>
                    <a:schemeClr val="tx1"/>
                  </a:solidFill>
                  <a:latin typeface="Tahoma" panose="020B0604030504040204" pitchFamily="34" charset="0"/>
                  <a:ea typeface="MS PGothic" panose="020B0600070205080204" pitchFamily="34" charset="-128"/>
                </a:defRPr>
              </a:lvl3pPr>
              <a:lvl4pPr eaLnBrk="0" hangingPunct="0">
                <a:defRPr sz="2400" baseline="-25000">
                  <a:solidFill>
                    <a:schemeClr val="tx1"/>
                  </a:solidFill>
                  <a:latin typeface="Tahoma" panose="020B0604030504040204" pitchFamily="34" charset="0"/>
                  <a:ea typeface="MS PGothic" panose="020B0600070205080204" pitchFamily="34" charset="-128"/>
                </a:defRPr>
              </a:lvl4pPr>
              <a:lvl5pPr eaLnBrk="0" hangingPunct="0">
                <a:defRPr sz="2400" baseline="-25000">
                  <a:solidFill>
                    <a:schemeClr val="tx1"/>
                  </a:solidFill>
                  <a:latin typeface="Tahoma" panose="020B0604030504040204" pitchFamily="34" charset="0"/>
                  <a:ea typeface="MS PGothic" panose="020B0600070205080204" pitchFamily="34" charset="-128"/>
                </a:defRPr>
              </a:lvl5pPr>
              <a:lvl6pPr marL="4572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6pPr>
              <a:lvl7pPr marL="9144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7pPr>
              <a:lvl8pPr marL="13716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8pPr>
              <a:lvl9pPr marL="18288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22540" name="Rectangle 11"/>
            <p:cNvSpPr>
              <a:spLocks noChangeArrowheads="1"/>
            </p:cNvSpPr>
            <p:nvPr/>
          </p:nvSpPr>
          <p:spPr bwMode="auto">
            <a:xfrm>
              <a:off x="1920" y="1824"/>
              <a:ext cx="144" cy="48"/>
            </a:xfrm>
            <a:prstGeom prst="rect">
              <a:avLst/>
            </a:prstGeom>
            <a:solidFill>
              <a:schemeClr val="accent1"/>
            </a:solidFill>
            <a:ln w="9525">
              <a:solidFill>
                <a:schemeClr val="tx1"/>
              </a:solidFill>
              <a:miter lim="800000"/>
              <a:headEnd/>
              <a:tailEnd/>
            </a:ln>
          </p:spPr>
          <p:txBody>
            <a:bodyPr wrap="none" anchor="ctr"/>
            <a:lstStyle>
              <a:lvl1pPr eaLnBrk="0" hangingPunct="0">
                <a:defRPr sz="2400" baseline="-25000">
                  <a:solidFill>
                    <a:schemeClr val="tx1"/>
                  </a:solidFill>
                  <a:latin typeface="Tahoma" panose="020B0604030504040204" pitchFamily="34" charset="0"/>
                  <a:ea typeface="MS PGothic" panose="020B0600070205080204" pitchFamily="34" charset="-128"/>
                </a:defRPr>
              </a:lvl1pPr>
              <a:lvl2pPr marL="37931725" indent="-37474525" eaLnBrk="0" hangingPunct="0">
                <a:defRPr sz="2400" baseline="-25000">
                  <a:solidFill>
                    <a:schemeClr val="tx1"/>
                  </a:solidFill>
                  <a:latin typeface="Tahoma" panose="020B0604030504040204" pitchFamily="34" charset="0"/>
                  <a:ea typeface="MS PGothic" panose="020B0600070205080204" pitchFamily="34" charset="-128"/>
                </a:defRPr>
              </a:lvl2pPr>
              <a:lvl3pPr eaLnBrk="0" hangingPunct="0">
                <a:defRPr sz="2400" baseline="-25000">
                  <a:solidFill>
                    <a:schemeClr val="tx1"/>
                  </a:solidFill>
                  <a:latin typeface="Tahoma" panose="020B0604030504040204" pitchFamily="34" charset="0"/>
                  <a:ea typeface="MS PGothic" panose="020B0600070205080204" pitchFamily="34" charset="-128"/>
                </a:defRPr>
              </a:lvl3pPr>
              <a:lvl4pPr eaLnBrk="0" hangingPunct="0">
                <a:defRPr sz="2400" baseline="-25000">
                  <a:solidFill>
                    <a:schemeClr val="tx1"/>
                  </a:solidFill>
                  <a:latin typeface="Tahoma" panose="020B0604030504040204" pitchFamily="34" charset="0"/>
                  <a:ea typeface="MS PGothic" panose="020B0600070205080204" pitchFamily="34" charset="-128"/>
                </a:defRPr>
              </a:lvl4pPr>
              <a:lvl5pPr eaLnBrk="0" hangingPunct="0">
                <a:defRPr sz="2400" baseline="-25000">
                  <a:solidFill>
                    <a:schemeClr val="tx1"/>
                  </a:solidFill>
                  <a:latin typeface="Tahoma" panose="020B0604030504040204" pitchFamily="34" charset="0"/>
                  <a:ea typeface="MS PGothic" panose="020B0600070205080204" pitchFamily="34" charset="-128"/>
                </a:defRPr>
              </a:lvl5pPr>
              <a:lvl6pPr marL="4572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6pPr>
              <a:lvl7pPr marL="9144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7pPr>
              <a:lvl8pPr marL="13716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8pPr>
              <a:lvl9pPr marL="18288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22541" name="Rectangle 12"/>
            <p:cNvSpPr>
              <a:spLocks noChangeArrowheads="1"/>
            </p:cNvSpPr>
            <p:nvPr/>
          </p:nvSpPr>
          <p:spPr bwMode="auto">
            <a:xfrm>
              <a:off x="1920" y="1776"/>
              <a:ext cx="144" cy="48"/>
            </a:xfrm>
            <a:prstGeom prst="rect">
              <a:avLst/>
            </a:prstGeom>
            <a:solidFill>
              <a:schemeClr val="accent1"/>
            </a:solidFill>
            <a:ln w="9525">
              <a:solidFill>
                <a:schemeClr val="tx1"/>
              </a:solidFill>
              <a:miter lim="800000"/>
              <a:headEnd/>
              <a:tailEnd/>
            </a:ln>
          </p:spPr>
          <p:txBody>
            <a:bodyPr wrap="none" anchor="ctr"/>
            <a:lstStyle>
              <a:lvl1pPr eaLnBrk="0" hangingPunct="0">
                <a:defRPr sz="2400" baseline="-25000">
                  <a:solidFill>
                    <a:schemeClr val="tx1"/>
                  </a:solidFill>
                  <a:latin typeface="Tahoma" panose="020B0604030504040204" pitchFamily="34" charset="0"/>
                  <a:ea typeface="MS PGothic" panose="020B0600070205080204" pitchFamily="34" charset="-128"/>
                </a:defRPr>
              </a:lvl1pPr>
              <a:lvl2pPr marL="37931725" indent="-37474525" eaLnBrk="0" hangingPunct="0">
                <a:defRPr sz="2400" baseline="-25000">
                  <a:solidFill>
                    <a:schemeClr val="tx1"/>
                  </a:solidFill>
                  <a:latin typeface="Tahoma" panose="020B0604030504040204" pitchFamily="34" charset="0"/>
                  <a:ea typeface="MS PGothic" panose="020B0600070205080204" pitchFamily="34" charset="-128"/>
                </a:defRPr>
              </a:lvl2pPr>
              <a:lvl3pPr eaLnBrk="0" hangingPunct="0">
                <a:defRPr sz="2400" baseline="-25000">
                  <a:solidFill>
                    <a:schemeClr val="tx1"/>
                  </a:solidFill>
                  <a:latin typeface="Tahoma" panose="020B0604030504040204" pitchFamily="34" charset="0"/>
                  <a:ea typeface="MS PGothic" panose="020B0600070205080204" pitchFamily="34" charset="-128"/>
                </a:defRPr>
              </a:lvl3pPr>
              <a:lvl4pPr eaLnBrk="0" hangingPunct="0">
                <a:defRPr sz="2400" baseline="-25000">
                  <a:solidFill>
                    <a:schemeClr val="tx1"/>
                  </a:solidFill>
                  <a:latin typeface="Tahoma" panose="020B0604030504040204" pitchFamily="34" charset="0"/>
                  <a:ea typeface="MS PGothic" panose="020B0600070205080204" pitchFamily="34" charset="-128"/>
                </a:defRPr>
              </a:lvl4pPr>
              <a:lvl5pPr eaLnBrk="0" hangingPunct="0">
                <a:defRPr sz="2400" baseline="-25000">
                  <a:solidFill>
                    <a:schemeClr val="tx1"/>
                  </a:solidFill>
                  <a:latin typeface="Tahoma" panose="020B0604030504040204" pitchFamily="34" charset="0"/>
                  <a:ea typeface="MS PGothic" panose="020B0600070205080204" pitchFamily="34" charset="-128"/>
                </a:defRPr>
              </a:lvl5pPr>
              <a:lvl6pPr marL="4572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6pPr>
              <a:lvl7pPr marL="9144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7pPr>
              <a:lvl8pPr marL="13716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8pPr>
              <a:lvl9pPr marL="18288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22542" name="Rectangle 13"/>
            <p:cNvSpPr>
              <a:spLocks noChangeArrowheads="1"/>
            </p:cNvSpPr>
            <p:nvPr/>
          </p:nvSpPr>
          <p:spPr bwMode="auto">
            <a:xfrm>
              <a:off x="1920" y="1728"/>
              <a:ext cx="144" cy="48"/>
            </a:xfrm>
            <a:prstGeom prst="rect">
              <a:avLst/>
            </a:prstGeom>
            <a:solidFill>
              <a:schemeClr val="accent1"/>
            </a:solidFill>
            <a:ln w="9525">
              <a:solidFill>
                <a:schemeClr val="tx1"/>
              </a:solidFill>
              <a:miter lim="800000"/>
              <a:headEnd/>
              <a:tailEnd/>
            </a:ln>
          </p:spPr>
          <p:txBody>
            <a:bodyPr wrap="none" anchor="ctr"/>
            <a:lstStyle>
              <a:lvl1pPr eaLnBrk="0" hangingPunct="0">
                <a:defRPr sz="2400" baseline="-25000">
                  <a:solidFill>
                    <a:schemeClr val="tx1"/>
                  </a:solidFill>
                  <a:latin typeface="Tahoma" panose="020B0604030504040204" pitchFamily="34" charset="0"/>
                  <a:ea typeface="MS PGothic" panose="020B0600070205080204" pitchFamily="34" charset="-128"/>
                </a:defRPr>
              </a:lvl1pPr>
              <a:lvl2pPr marL="37931725" indent="-37474525" eaLnBrk="0" hangingPunct="0">
                <a:defRPr sz="2400" baseline="-25000">
                  <a:solidFill>
                    <a:schemeClr val="tx1"/>
                  </a:solidFill>
                  <a:latin typeface="Tahoma" panose="020B0604030504040204" pitchFamily="34" charset="0"/>
                  <a:ea typeface="MS PGothic" panose="020B0600070205080204" pitchFamily="34" charset="-128"/>
                </a:defRPr>
              </a:lvl2pPr>
              <a:lvl3pPr eaLnBrk="0" hangingPunct="0">
                <a:defRPr sz="2400" baseline="-25000">
                  <a:solidFill>
                    <a:schemeClr val="tx1"/>
                  </a:solidFill>
                  <a:latin typeface="Tahoma" panose="020B0604030504040204" pitchFamily="34" charset="0"/>
                  <a:ea typeface="MS PGothic" panose="020B0600070205080204" pitchFamily="34" charset="-128"/>
                </a:defRPr>
              </a:lvl3pPr>
              <a:lvl4pPr eaLnBrk="0" hangingPunct="0">
                <a:defRPr sz="2400" baseline="-25000">
                  <a:solidFill>
                    <a:schemeClr val="tx1"/>
                  </a:solidFill>
                  <a:latin typeface="Tahoma" panose="020B0604030504040204" pitchFamily="34" charset="0"/>
                  <a:ea typeface="MS PGothic" panose="020B0600070205080204" pitchFamily="34" charset="-128"/>
                </a:defRPr>
              </a:lvl4pPr>
              <a:lvl5pPr eaLnBrk="0" hangingPunct="0">
                <a:defRPr sz="2400" baseline="-25000">
                  <a:solidFill>
                    <a:schemeClr val="tx1"/>
                  </a:solidFill>
                  <a:latin typeface="Tahoma" panose="020B0604030504040204" pitchFamily="34" charset="0"/>
                  <a:ea typeface="MS PGothic" panose="020B0600070205080204" pitchFamily="34" charset="-128"/>
                </a:defRPr>
              </a:lvl5pPr>
              <a:lvl6pPr marL="4572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6pPr>
              <a:lvl7pPr marL="9144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7pPr>
              <a:lvl8pPr marL="13716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8pPr>
              <a:lvl9pPr marL="18288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22543" name="Rectangle 14"/>
            <p:cNvSpPr>
              <a:spLocks noChangeArrowheads="1"/>
            </p:cNvSpPr>
            <p:nvPr/>
          </p:nvSpPr>
          <p:spPr bwMode="auto">
            <a:xfrm>
              <a:off x="2352" y="1872"/>
              <a:ext cx="144" cy="48"/>
            </a:xfrm>
            <a:prstGeom prst="rect">
              <a:avLst/>
            </a:prstGeom>
            <a:solidFill>
              <a:schemeClr val="accent1"/>
            </a:solidFill>
            <a:ln w="9525">
              <a:solidFill>
                <a:schemeClr val="tx1"/>
              </a:solidFill>
              <a:miter lim="800000"/>
              <a:headEnd/>
              <a:tailEnd/>
            </a:ln>
          </p:spPr>
          <p:txBody>
            <a:bodyPr wrap="none" anchor="ctr"/>
            <a:lstStyle>
              <a:lvl1pPr eaLnBrk="0" hangingPunct="0">
                <a:defRPr sz="2400" baseline="-25000">
                  <a:solidFill>
                    <a:schemeClr val="tx1"/>
                  </a:solidFill>
                  <a:latin typeface="Tahoma" panose="020B0604030504040204" pitchFamily="34" charset="0"/>
                  <a:ea typeface="MS PGothic" panose="020B0600070205080204" pitchFamily="34" charset="-128"/>
                </a:defRPr>
              </a:lvl1pPr>
              <a:lvl2pPr marL="37931725" indent="-37474525" eaLnBrk="0" hangingPunct="0">
                <a:defRPr sz="2400" baseline="-25000">
                  <a:solidFill>
                    <a:schemeClr val="tx1"/>
                  </a:solidFill>
                  <a:latin typeface="Tahoma" panose="020B0604030504040204" pitchFamily="34" charset="0"/>
                  <a:ea typeface="MS PGothic" panose="020B0600070205080204" pitchFamily="34" charset="-128"/>
                </a:defRPr>
              </a:lvl2pPr>
              <a:lvl3pPr eaLnBrk="0" hangingPunct="0">
                <a:defRPr sz="2400" baseline="-25000">
                  <a:solidFill>
                    <a:schemeClr val="tx1"/>
                  </a:solidFill>
                  <a:latin typeface="Tahoma" panose="020B0604030504040204" pitchFamily="34" charset="0"/>
                  <a:ea typeface="MS PGothic" panose="020B0600070205080204" pitchFamily="34" charset="-128"/>
                </a:defRPr>
              </a:lvl3pPr>
              <a:lvl4pPr eaLnBrk="0" hangingPunct="0">
                <a:defRPr sz="2400" baseline="-25000">
                  <a:solidFill>
                    <a:schemeClr val="tx1"/>
                  </a:solidFill>
                  <a:latin typeface="Tahoma" panose="020B0604030504040204" pitchFamily="34" charset="0"/>
                  <a:ea typeface="MS PGothic" panose="020B0600070205080204" pitchFamily="34" charset="-128"/>
                </a:defRPr>
              </a:lvl4pPr>
              <a:lvl5pPr eaLnBrk="0" hangingPunct="0">
                <a:defRPr sz="2400" baseline="-25000">
                  <a:solidFill>
                    <a:schemeClr val="tx1"/>
                  </a:solidFill>
                  <a:latin typeface="Tahoma" panose="020B0604030504040204" pitchFamily="34" charset="0"/>
                  <a:ea typeface="MS PGothic" panose="020B0600070205080204" pitchFamily="34" charset="-128"/>
                </a:defRPr>
              </a:lvl5pPr>
              <a:lvl6pPr marL="4572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6pPr>
              <a:lvl7pPr marL="9144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7pPr>
              <a:lvl8pPr marL="13716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8pPr>
              <a:lvl9pPr marL="18288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22544" name="Rectangle 15"/>
            <p:cNvSpPr>
              <a:spLocks noChangeArrowheads="1"/>
            </p:cNvSpPr>
            <p:nvPr/>
          </p:nvSpPr>
          <p:spPr bwMode="auto">
            <a:xfrm>
              <a:off x="2352" y="1920"/>
              <a:ext cx="144" cy="48"/>
            </a:xfrm>
            <a:prstGeom prst="rect">
              <a:avLst/>
            </a:prstGeom>
            <a:solidFill>
              <a:schemeClr val="accent1"/>
            </a:solidFill>
            <a:ln w="9525">
              <a:solidFill>
                <a:schemeClr val="tx1"/>
              </a:solidFill>
              <a:miter lim="800000"/>
              <a:headEnd/>
              <a:tailEnd/>
            </a:ln>
          </p:spPr>
          <p:txBody>
            <a:bodyPr wrap="none" anchor="ctr"/>
            <a:lstStyle>
              <a:lvl1pPr eaLnBrk="0" hangingPunct="0">
                <a:defRPr sz="2400" baseline="-25000">
                  <a:solidFill>
                    <a:schemeClr val="tx1"/>
                  </a:solidFill>
                  <a:latin typeface="Tahoma" panose="020B0604030504040204" pitchFamily="34" charset="0"/>
                  <a:ea typeface="MS PGothic" panose="020B0600070205080204" pitchFamily="34" charset="-128"/>
                </a:defRPr>
              </a:lvl1pPr>
              <a:lvl2pPr marL="37931725" indent="-37474525" eaLnBrk="0" hangingPunct="0">
                <a:defRPr sz="2400" baseline="-25000">
                  <a:solidFill>
                    <a:schemeClr val="tx1"/>
                  </a:solidFill>
                  <a:latin typeface="Tahoma" panose="020B0604030504040204" pitchFamily="34" charset="0"/>
                  <a:ea typeface="MS PGothic" panose="020B0600070205080204" pitchFamily="34" charset="-128"/>
                </a:defRPr>
              </a:lvl2pPr>
              <a:lvl3pPr eaLnBrk="0" hangingPunct="0">
                <a:defRPr sz="2400" baseline="-25000">
                  <a:solidFill>
                    <a:schemeClr val="tx1"/>
                  </a:solidFill>
                  <a:latin typeface="Tahoma" panose="020B0604030504040204" pitchFamily="34" charset="0"/>
                  <a:ea typeface="MS PGothic" panose="020B0600070205080204" pitchFamily="34" charset="-128"/>
                </a:defRPr>
              </a:lvl3pPr>
              <a:lvl4pPr eaLnBrk="0" hangingPunct="0">
                <a:defRPr sz="2400" baseline="-25000">
                  <a:solidFill>
                    <a:schemeClr val="tx1"/>
                  </a:solidFill>
                  <a:latin typeface="Tahoma" panose="020B0604030504040204" pitchFamily="34" charset="0"/>
                  <a:ea typeface="MS PGothic" panose="020B0600070205080204" pitchFamily="34" charset="-128"/>
                </a:defRPr>
              </a:lvl4pPr>
              <a:lvl5pPr eaLnBrk="0" hangingPunct="0">
                <a:defRPr sz="2400" baseline="-25000">
                  <a:solidFill>
                    <a:schemeClr val="tx1"/>
                  </a:solidFill>
                  <a:latin typeface="Tahoma" panose="020B0604030504040204" pitchFamily="34" charset="0"/>
                  <a:ea typeface="MS PGothic" panose="020B0600070205080204" pitchFamily="34" charset="-128"/>
                </a:defRPr>
              </a:lvl5pPr>
              <a:lvl6pPr marL="4572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6pPr>
              <a:lvl7pPr marL="9144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7pPr>
              <a:lvl8pPr marL="13716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8pPr>
              <a:lvl9pPr marL="18288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22545" name="Rectangle 16"/>
            <p:cNvSpPr>
              <a:spLocks noChangeArrowheads="1"/>
            </p:cNvSpPr>
            <p:nvPr/>
          </p:nvSpPr>
          <p:spPr bwMode="auto">
            <a:xfrm>
              <a:off x="2592" y="1920"/>
              <a:ext cx="144" cy="48"/>
            </a:xfrm>
            <a:prstGeom prst="rect">
              <a:avLst/>
            </a:prstGeom>
            <a:solidFill>
              <a:schemeClr val="accent1"/>
            </a:solidFill>
            <a:ln w="9525">
              <a:solidFill>
                <a:schemeClr val="tx1"/>
              </a:solidFill>
              <a:miter lim="800000"/>
              <a:headEnd/>
              <a:tailEnd/>
            </a:ln>
          </p:spPr>
          <p:txBody>
            <a:bodyPr wrap="none" anchor="ctr"/>
            <a:lstStyle>
              <a:lvl1pPr eaLnBrk="0" hangingPunct="0">
                <a:defRPr sz="2400" baseline="-25000">
                  <a:solidFill>
                    <a:schemeClr val="tx1"/>
                  </a:solidFill>
                  <a:latin typeface="Tahoma" panose="020B0604030504040204" pitchFamily="34" charset="0"/>
                  <a:ea typeface="MS PGothic" panose="020B0600070205080204" pitchFamily="34" charset="-128"/>
                </a:defRPr>
              </a:lvl1pPr>
              <a:lvl2pPr marL="37931725" indent="-37474525" eaLnBrk="0" hangingPunct="0">
                <a:defRPr sz="2400" baseline="-25000">
                  <a:solidFill>
                    <a:schemeClr val="tx1"/>
                  </a:solidFill>
                  <a:latin typeface="Tahoma" panose="020B0604030504040204" pitchFamily="34" charset="0"/>
                  <a:ea typeface="MS PGothic" panose="020B0600070205080204" pitchFamily="34" charset="-128"/>
                </a:defRPr>
              </a:lvl2pPr>
              <a:lvl3pPr eaLnBrk="0" hangingPunct="0">
                <a:defRPr sz="2400" baseline="-25000">
                  <a:solidFill>
                    <a:schemeClr val="tx1"/>
                  </a:solidFill>
                  <a:latin typeface="Tahoma" panose="020B0604030504040204" pitchFamily="34" charset="0"/>
                  <a:ea typeface="MS PGothic" panose="020B0600070205080204" pitchFamily="34" charset="-128"/>
                </a:defRPr>
              </a:lvl3pPr>
              <a:lvl4pPr eaLnBrk="0" hangingPunct="0">
                <a:defRPr sz="2400" baseline="-25000">
                  <a:solidFill>
                    <a:schemeClr val="tx1"/>
                  </a:solidFill>
                  <a:latin typeface="Tahoma" panose="020B0604030504040204" pitchFamily="34" charset="0"/>
                  <a:ea typeface="MS PGothic" panose="020B0600070205080204" pitchFamily="34" charset="-128"/>
                </a:defRPr>
              </a:lvl4pPr>
              <a:lvl5pPr eaLnBrk="0" hangingPunct="0">
                <a:defRPr sz="2400" baseline="-25000">
                  <a:solidFill>
                    <a:schemeClr val="tx1"/>
                  </a:solidFill>
                  <a:latin typeface="Tahoma" panose="020B0604030504040204" pitchFamily="34" charset="0"/>
                  <a:ea typeface="MS PGothic" panose="020B0600070205080204" pitchFamily="34" charset="-128"/>
                </a:defRPr>
              </a:lvl5pPr>
              <a:lvl6pPr marL="4572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6pPr>
              <a:lvl7pPr marL="9144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7pPr>
              <a:lvl8pPr marL="13716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8pPr>
              <a:lvl9pPr marL="18288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22546" name="Rectangle 17"/>
            <p:cNvSpPr>
              <a:spLocks noChangeArrowheads="1"/>
            </p:cNvSpPr>
            <p:nvPr/>
          </p:nvSpPr>
          <p:spPr bwMode="auto">
            <a:xfrm>
              <a:off x="2592" y="1872"/>
              <a:ext cx="144" cy="48"/>
            </a:xfrm>
            <a:prstGeom prst="rect">
              <a:avLst/>
            </a:prstGeom>
            <a:solidFill>
              <a:schemeClr val="accent1"/>
            </a:solidFill>
            <a:ln w="9525">
              <a:solidFill>
                <a:schemeClr val="tx1"/>
              </a:solidFill>
              <a:miter lim="800000"/>
              <a:headEnd/>
              <a:tailEnd/>
            </a:ln>
          </p:spPr>
          <p:txBody>
            <a:bodyPr wrap="none" anchor="ctr"/>
            <a:lstStyle>
              <a:lvl1pPr eaLnBrk="0" hangingPunct="0">
                <a:defRPr sz="2400" baseline="-25000">
                  <a:solidFill>
                    <a:schemeClr val="tx1"/>
                  </a:solidFill>
                  <a:latin typeface="Tahoma" panose="020B0604030504040204" pitchFamily="34" charset="0"/>
                  <a:ea typeface="MS PGothic" panose="020B0600070205080204" pitchFamily="34" charset="-128"/>
                </a:defRPr>
              </a:lvl1pPr>
              <a:lvl2pPr marL="37931725" indent="-37474525" eaLnBrk="0" hangingPunct="0">
                <a:defRPr sz="2400" baseline="-25000">
                  <a:solidFill>
                    <a:schemeClr val="tx1"/>
                  </a:solidFill>
                  <a:latin typeface="Tahoma" panose="020B0604030504040204" pitchFamily="34" charset="0"/>
                  <a:ea typeface="MS PGothic" panose="020B0600070205080204" pitchFamily="34" charset="-128"/>
                </a:defRPr>
              </a:lvl2pPr>
              <a:lvl3pPr eaLnBrk="0" hangingPunct="0">
                <a:defRPr sz="2400" baseline="-25000">
                  <a:solidFill>
                    <a:schemeClr val="tx1"/>
                  </a:solidFill>
                  <a:latin typeface="Tahoma" panose="020B0604030504040204" pitchFamily="34" charset="0"/>
                  <a:ea typeface="MS PGothic" panose="020B0600070205080204" pitchFamily="34" charset="-128"/>
                </a:defRPr>
              </a:lvl3pPr>
              <a:lvl4pPr eaLnBrk="0" hangingPunct="0">
                <a:defRPr sz="2400" baseline="-25000">
                  <a:solidFill>
                    <a:schemeClr val="tx1"/>
                  </a:solidFill>
                  <a:latin typeface="Tahoma" panose="020B0604030504040204" pitchFamily="34" charset="0"/>
                  <a:ea typeface="MS PGothic" panose="020B0600070205080204" pitchFamily="34" charset="-128"/>
                </a:defRPr>
              </a:lvl4pPr>
              <a:lvl5pPr eaLnBrk="0" hangingPunct="0">
                <a:defRPr sz="2400" baseline="-25000">
                  <a:solidFill>
                    <a:schemeClr val="tx1"/>
                  </a:solidFill>
                  <a:latin typeface="Tahoma" panose="020B0604030504040204" pitchFamily="34" charset="0"/>
                  <a:ea typeface="MS PGothic" panose="020B0600070205080204" pitchFamily="34" charset="-128"/>
                </a:defRPr>
              </a:lvl5pPr>
              <a:lvl6pPr marL="4572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6pPr>
              <a:lvl7pPr marL="9144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7pPr>
              <a:lvl8pPr marL="13716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8pPr>
              <a:lvl9pPr marL="18288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22547" name="Rectangle 18"/>
            <p:cNvSpPr>
              <a:spLocks noChangeArrowheads="1"/>
            </p:cNvSpPr>
            <p:nvPr/>
          </p:nvSpPr>
          <p:spPr bwMode="auto">
            <a:xfrm>
              <a:off x="2592" y="1824"/>
              <a:ext cx="144" cy="48"/>
            </a:xfrm>
            <a:prstGeom prst="rect">
              <a:avLst/>
            </a:prstGeom>
            <a:solidFill>
              <a:schemeClr val="accent1"/>
            </a:solidFill>
            <a:ln w="9525">
              <a:solidFill>
                <a:schemeClr val="tx1"/>
              </a:solidFill>
              <a:miter lim="800000"/>
              <a:headEnd/>
              <a:tailEnd/>
            </a:ln>
          </p:spPr>
          <p:txBody>
            <a:bodyPr wrap="none" anchor="ctr"/>
            <a:lstStyle>
              <a:lvl1pPr eaLnBrk="0" hangingPunct="0">
                <a:defRPr sz="2400" baseline="-25000">
                  <a:solidFill>
                    <a:schemeClr val="tx1"/>
                  </a:solidFill>
                  <a:latin typeface="Tahoma" panose="020B0604030504040204" pitchFamily="34" charset="0"/>
                  <a:ea typeface="MS PGothic" panose="020B0600070205080204" pitchFamily="34" charset="-128"/>
                </a:defRPr>
              </a:lvl1pPr>
              <a:lvl2pPr marL="37931725" indent="-37474525" eaLnBrk="0" hangingPunct="0">
                <a:defRPr sz="2400" baseline="-25000">
                  <a:solidFill>
                    <a:schemeClr val="tx1"/>
                  </a:solidFill>
                  <a:latin typeface="Tahoma" panose="020B0604030504040204" pitchFamily="34" charset="0"/>
                  <a:ea typeface="MS PGothic" panose="020B0600070205080204" pitchFamily="34" charset="-128"/>
                </a:defRPr>
              </a:lvl2pPr>
              <a:lvl3pPr eaLnBrk="0" hangingPunct="0">
                <a:defRPr sz="2400" baseline="-25000">
                  <a:solidFill>
                    <a:schemeClr val="tx1"/>
                  </a:solidFill>
                  <a:latin typeface="Tahoma" panose="020B0604030504040204" pitchFamily="34" charset="0"/>
                  <a:ea typeface="MS PGothic" panose="020B0600070205080204" pitchFamily="34" charset="-128"/>
                </a:defRPr>
              </a:lvl3pPr>
              <a:lvl4pPr eaLnBrk="0" hangingPunct="0">
                <a:defRPr sz="2400" baseline="-25000">
                  <a:solidFill>
                    <a:schemeClr val="tx1"/>
                  </a:solidFill>
                  <a:latin typeface="Tahoma" panose="020B0604030504040204" pitchFamily="34" charset="0"/>
                  <a:ea typeface="MS PGothic" panose="020B0600070205080204" pitchFamily="34" charset="-128"/>
                </a:defRPr>
              </a:lvl4pPr>
              <a:lvl5pPr eaLnBrk="0" hangingPunct="0">
                <a:defRPr sz="2400" baseline="-25000">
                  <a:solidFill>
                    <a:schemeClr val="tx1"/>
                  </a:solidFill>
                  <a:latin typeface="Tahoma" panose="020B0604030504040204" pitchFamily="34" charset="0"/>
                  <a:ea typeface="MS PGothic" panose="020B0600070205080204" pitchFamily="34" charset="-128"/>
                </a:defRPr>
              </a:lvl5pPr>
              <a:lvl6pPr marL="4572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6pPr>
              <a:lvl7pPr marL="9144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7pPr>
              <a:lvl8pPr marL="13716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8pPr>
              <a:lvl9pPr marL="18288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22548" name="Rectangle 19"/>
            <p:cNvSpPr>
              <a:spLocks noChangeArrowheads="1"/>
            </p:cNvSpPr>
            <p:nvPr/>
          </p:nvSpPr>
          <p:spPr bwMode="auto">
            <a:xfrm>
              <a:off x="2592" y="1776"/>
              <a:ext cx="144" cy="48"/>
            </a:xfrm>
            <a:prstGeom prst="rect">
              <a:avLst/>
            </a:prstGeom>
            <a:solidFill>
              <a:schemeClr val="accent1"/>
            </a:solidFill>
            <a:ln w="9525">
              <a:solidFill>
                <a:schemeClr val="tx1"/>
              </a:solidFill>
              <a:miter lim="800000"/>
              <a:headEnd/>
              <a:tailEnd/>
            </a:ln>
          </p:spPr>
          <p:txBody>
            <a:bodyPr wrap="none" anchor="ctr"/>
            <a:lstStyle>
              <a:lvl1pPr eaLnBrk="0" hangingPunct="0">
                <a:defRPr sz="2400" baseline="-25000">
                  <a:solidFill>
                    <a:schemeClr val="tx1"/>
                  </a:solidFill>
                  <a:latin typeface="Tahoma" panose="020B0604030504040204" pitchFamily="34" charset="0"/>
                  <a:ea typeface="MS PGothic" panose="020B0600070205080204" pitchFamily="34" charset="-128"/>
                </a:defRPr>
              </a:lvl1pPr>
              <a:lvl2pPr marL="37931725" indent="-37474525" eaLnBrk="0" hangingPunct="0">
                <a:defRPr sz="2400" baseline="-25000">
                  <a:solidFill>
                    <a:schemeClr val="tx1"/>
                  </a:solidFill>
                  <a:latin typeface="Tahoma" panose="020B0604030504040204" pitchFamily="34" charset="0"/>
                  <a:ea typeface="MS PGothic" panose="020B0600070205080204" pitchFamily="34" charset="-128"/>
                </a:defRPr>
              </a:lvl2pPr>
              <a:lvl3pPr eaLnBrk="0" hangingPunct="0">
                <a:defRPr sz="2400" baseline="-25000">
                  <a:solidFill>
                    <a:schemeClr val="tx1"/>
                  </a:solidFill>
                  <a:latin typeface="Tahoma" panose="020B0604030504040204" pitchFamily="34" charset="0"/>
                  <a:ea typeface="MS PGothic" panose="020B0600070205080204" pitchFamily="34" charset="-128"/>
                </a:defRPr>
              </a:lvl3pPr>
              <a:lvl4pPr eaLnBrk="0" hangingPunct="0">
                <a:defRPr sz="2400" baseline="-25000">
                  <a:solidFill>
                    <a:schemeClr val="tx1"/>
                  </a:solidFill>
                  <a:latin typeface="Tahoma" panose="020B0604030504040204" pitchFamily="34" charset="0"/>
                  <a:ea typeface="MS PGothic" panose="020B0600070205080204" pitchFamily="34" charset="-128"/>
                </a:defRPr>
              </a:lvl4pPr>
              <a:lvl5pPr eaLnBrk="0" hangingPunct="0">
                <a:defRPr sz="2400" baseline="-25000">
                  <a:solidFill>
                    <a:schemeClr val="tx1"/>
                  </a:solidFill>
                  <a:latin typeface="Tahoma" panose="020B0604030504040204" pitchFamily="34" charset="0"/>
                  <a:ea typeface="MS PGothic" panose="020B0600070205080204" pitchFamily="34" charset="-128"/>
                </a:defRPr>
              </a:lvl5pPr>
              <a:lvl6pPr marL="4572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6pPr>
              <a:lvl7pPr marL="9144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7pPr>
              <a:lvl8pPr marL="13716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8pPr>
              <a:lvl9pPr marL="18288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22549" name="Rectangle 20"/>
            <p:cNvSpPr>
              <a:spLocks noChangeArrowheads="1"/>
            </p:cNvSpPr>
            <p:nvPr/>
          </p:nvSpPr>
          <p:spPr bwMode="auto">
            <a:xfrm>
              <a:off x="3264" y="1920"/>
              <a:ext cx="144" cy="48"/>
            </a:xfrm>
            <a:prstGeom prst="rect">
              <a:avLst/>
            </a:prstGeom>
            <a:solidFill>
              <a:schemeClr val="accent1"/>
            </a:solidFill>
            <a:ln w="9525">
              <a:solidFill>
                <a:schemeClr val="tx1"/>
              </a:solidFill>
              <a:miter lim="800000"/>
              <a:headEnd/>
              <a:tailEnd/>
            </a:ln>
          </p:spPr>
          <p:txBody>
            <a:bodyPr wrap="none" anchor="ctr"/>
            <a:lstStyle>
              <a:lvl1pPr eaLnBrk="0" hangingPunct="0">
                <a:defRPr sz="2400" baseline="-25000">
                  <a:solidFill>
                    <a:schemeClr val="tx1"/>
                  </a:solidFill>
                  <a:latin typeface="Tahoma" panose="020B0604030504040204" pitchFamily="34" charset="0"/>
                  <a:ea typeface="MS PGothic" panose="020B0600070205080204" pitchFamily="34" charset="-128"/>
                </a:defRPr>
              </a:lvl1pPr>
              <a:lvl2pPr marL="37931725" indent="-37474525" eaLnBrk="0" hangingPunct="0">
                <a:defRPr sz="2400" baseline="-25000">
                  <a:solidFill>
                    <a:schemeClr val="tx1"/>
                  </a:solidFill>
                  <a:latin typeface="Tahoma" panose="020B0604030504040204" pitchFamily="34" charset="0"/>
                  <a:ea typeface="MS PGothic" panose="020B0600070205080204" pitchFamily="34" charset="-128"/>
                </a:defRPr>
              </a:lvl2pPr>
              <a:lvl3pPr eaLnBrk="0" hangingPunct="0">
                <a:defRPr sz="2400" baseline="-25000">
                  <a:solidFill>
                    <a:schemeClr val="tx1"/>
                  </a:solidFill>
                  <a:latin typeface="Tahoma" panose="020B0604030504040204" pitchFamily="34" charset="0"/>
                  <a:ea typeface="MS PGothic" panose="020B0600070205080204" pitchFamily="34" charset="-128"/>
                </a:defRPr>
              </a:lvl3pPr>
              <a:lvl4pPr eaLnBrk="0" hangingPunct="0">
                <a:defRPr sz="2400" baseline="-25000">
                  <a:solidFill>
                    <a:schemeClr val="tx1"/>
                  </a:solidFill>
                  <a:latin typeface="Tahoma" panose="020B0604030504040204" pitchFamily="34" charset="0"/>
                  <a:ea typeface="MS PGothic" panose="020B0600070205080204" pitchFamily="34" charset="-128"/>
                </a:defRPr>
              </a:lvl4pPr>
              <a:lvl5pPr eaLnBrk="0" hangingPunct="0">
                <a:defRPr sz="2400" baseline="-25000">
                  <a:solidFill>
                    <a:schemeClr val="tx1"/>
                  </a:solidFill>
                  <a:latin typeface="Tahoma" panose="020B0604030504040204" pitchFamily="34" charset="0"/>
                  <a:ea typeface="MS PGothic" panose="020B0600070205080204" pitchFamily="34" charset="-128"/>
                </a:defRPr>
              </a:lvl5pPr>
              <a:lvl6pPr marL="4572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6pPr>
              <a:lvl7pPr marL="9144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7pPr>
              <a:lvl8pPr marL="13716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8pPr>
              <a:lvl9pPr marL="18288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22550" name="Rectangle 21"/>
            <p:cNvSpPr>
              <a:spLocks noChangeArrowheads="1"/>
            </p:cNvSpPr>
            <p:nvPr/>
          </p:nvSpPr>
          <p:spPr bwMode="auto">
            <a:xfrm>
              <a:off x="3264" y="1872"/>
              <a:ext cx="144" cy="48"/>
            </a:xfrm>
            <a:prstGeom prst="rect">
              <a:avLst/>
            </a:prstGeom>
            <a:solidFill>
              <a:schemeClr val="accent1"/>
            </a:solidFill>
            <a:ln w="9525">
              <a:solidFill>
                <a:schemeClr val="tx1"/>
              </a:solidFill>
              <a:miter lim="800000"/>
              <a:headEnd/>
              <a:tailEnd/>
            </a:ln>
          </p:spPr>
          <p:txBody>
            <a:bodyPr wrap="none" anchor="ctr"/>
            <a:lstStyle>
              <a:lvl1pPr eaLnBrk="0" hangingPunct="0">
                <a:defRPr sz="2400" baseline="-25000">
                  <a:solidFill>
                    <a:schemeClr val="tx1"/>
                  </a:solidFill>
                  <a:latin typeface="Tahoma" panose="020B0604030504040204" pitchFamily="34" charset="0"/>
                  <a:ea typeface="MS PGothic" panose="020B0600070205080204" pitchFamily="34" charset="-128"/>
                </a:defRPr>
              </a:lvl1pPr>
              <a:lvl2pPr marL="37931725" indent="-37474525" eaLnBrk="0" hangingPunct="0">
                <a:defRPr sz="2400" baseline="-25000">
                  <a:solidFill>
                    <a:schemeClr val="tx1"/>
                  </a:solidFill>
                  <a:latin typeface="Tahoma" panose="020B0604030504040204" pitchFamily="34" charset="0"/>
                  <a:ea typeface="MS PGothic" panose="020B0600070205080204" pitchFamily="34" charset="-128"/>
                </a:defRPr>
              </a:lvl2pPr>
              <a:lvl3pPr eaLnBrk="0" hangingPunct="0">
                <a:defRPr sz="2400" baseline="-25000">
                  <a:solidFill>
                    <a:schemeClr val="tx1"/>
                  </a:solidFill>
                  <a:latin typeface="Tahoma" panose="020B0604030504040204" pitchFamily="34" charset="0"/>
                  <a:ea typeface="MS PGothic" panose="020B0600070205080204" pitchFamily="34" charset="-128"/>
                </a:defRPr>
              </a:lvl3pPr>
              <a:lvl4pPr eaLnBrk="0" hangingPunct="0">
                <a:defRPr sz="2400" baseline="-25000">
                  <a:solidFill>
                    <a:schemeClr val="tx1"/>
                  </a:solidFill>
                  <a:latin typeface="Tahoma" panose="020B0604030504040204" pitchFamily="34" charset="0"/>
                  <a:ea typeface="MS PGothic" panose="020B0600070205080204" pitchFamily="34" charset="-128"/>
                </a:defRPr>
              </a:lvl4pPr>
              <a:lvl5pPr eaLnBrk="0" hangingPunct="0">
                <a:defRPr sz="2400" baseline="-25000">
                  <a:solidFill>
                    <a:schemeClr val="tx1"/>
                  </a:solidFill>
                  <a:latin typeface="Tahoma" panose="020B0604030504040204" pitchFamily="34" charset="0"/>
                  <a:ea typeface="MS PGothic" panose="020B0600070205080204" pitchFamily="34" charset="-128"/>
                </a:defRPr>
              </a:lvl5pPr>
              <a:lvl6pPr marL="4572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6pPr>
              <a:lvl7pPr marL="9144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7pPr>
              <a:lvl8pPr marL="13716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8pPr>
              <a:lvl9pPr marL="18288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22551" name="Rectangle 22"/>
            <p:cNvSpPr>
              <a:spLocks noChangeArrowheads="1"/>
            </p:cNvSpPr>
            <p:nvPr/>
          </p:nvSpPr>
          <p:spPr bwMode="auto">
            <a:xfrm>
              <a:off x="3504" y="1920"/>
              <a:ext cx="144" cy="48"/>
            </a:xfrm>
            <a:prstGeom prst="rect">
              <a:avLst/>
            </a:prstGeom>
            <a:solidFill>
              <a:schemeClr val="accent1"/>
            </a:solidFill>
            <a:ln w="9525">
              <a:solidFill>
                <a:schemeClr val="tx1"/>
              </a:solidFill>
              <a:miter lim="800000"/>
              <a:headEnd/>
              <a:tailEnd/>
            </a:ln>
          </p:spPr>
          <p:txBody>
            <a:bodyPr wrap="none" anchor="ctr"/>
            <a:lstStyle>
              <a:lvl1pPr eaLnBrk="0" hangingPunct="0">
                <a:defRPr sz="2400" baseline="-25000">
                  <a:solidFill>
                    <a:schemeClr val="tx1"/>
                  </a:solidFill>
                  <a:latin typeface="Tahoma" panose="020B0604030504040204" pitchFamily="34" charset="0"/>
                  <a:ea typeface="MS PGothic" panose="020B0600070205080204" pitchFamily="34" charset="-128"/>
                </a:defRPr>
              </a:lvl1pPr>
              <a:lvl2pPr marL="37931725" indent="-37474525" eaLnBrk="0" hangingPunct="0">
                <a:defRPr sz="2400" baseline="-25000">
                  <a:solidFill>
                    <a:schemeClr val="tx1"/>
                  </a:solidFill>
                  <a:latin typeface="Tahoma" panose="020B0604030504040204" pitchFamily="34" charset="0"/>
                  <a:ea typeface="MS PGothic" panose="020B0600070205080204" pitchFamily="34" charset="-128"/>
                </a:defRPr>
              </a:lvl2pPr>
              <a:lvl3pPr eaLnBrk="0" hangingPunct="0">
                <a:defRPr sz="2400" baseline="-25000">
                  <a:solidFill>
                    <a:schemeClr val="tx1"/>
                  </a:solidFill>
                  <a:latin typeface="Tahoma" panose="020B0604030504040204" pitchFamily="34" charset="0"/>
                  <a:ea typeface="MS PGothic" panose="020B0600070205080204" pitchFamily="34" charset="-128"/>
                </a:defRPr>
              </a:lvl3pPr>
              <a:lvl4pPr eaLnBrk="0" hangingPunct="0">
                <a:defRPr sz="2400" baseline="-25000">
                  <a:solidFill>
                    <a:schemeClr val="tx1"/>
                  </a:solidFill>
                  <a:latin typeface="Tahoma" panose="020B0604030504040204" pitchFamily="34" charset="0"/>
                  <a:ea typeface="MS PGothic" panose="020B0600070205080204" pitchFamily="34" charset="-128"/>
                </a:defRPr>
              </a:lvl4pPr>
              <a:lvl5pPr eaLnBrk="0" hangingPunct="0">
                <a:defRPr sz="2400" baseline="-25000">
                  <a:solidFill>
                    <a:schemeClr val="tx1"/>
                  </a:solidFill>
                  <a:latin typeface="Tahoma" panose="020B0604030504040204" pitchFamily="34" charset="0"/>
                  <a:ea typeface="MS PGothic" panose="020B0600070205080204" pitchFamily="34" charset="-128"/>
                </a:defRPr>
              </a:lvl5pPr>
              <a:lvl6pPr marL="4572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6pPr>
              <a:lvl7pPr marL="9144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7pPr>
              <a:lvl8pPr marL="13716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8pPr>
              <a:lvl9pPr marL="18288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22552" name="Rectangle 23"/>
            <p:cNvSpPr>
              <a:spLocks noChangeArrowheads="1"/>
            </p:cNvSpPr>
            <p:nvPr/>
          </p:nvSpPr>
          <p:spPr bwMode="auto">
            <a:xfrm>
              <a:off x="3504" y="1872"/>
              <a:ext cx="144" cy="48"/>
            </a:xfrm>
            <a:prstGeom prst="rect">
              <a:avLst/>
            </a:prstGeom>
            <a:solidFill>
              <a:schemeClr val="accent1"/>
            </a:solidFill>
            <a:ln w="9525">
              <a:solidFill>
                <a:schemeClr val="tx1"/>
              </a:solidFill>
              <a:miter lim="800000"/>
              <a:headEnd/>
              <a:tailEnd/>
            </a:ln>
          </p:spPr>
          <p:txBody>
            <a:bodyPr wrap="none" anchor="ctr"/>
            <a:lstStyle>
              <a:lvl1pPr eaLnBrk="0" hangingPunct="0">
                <a:defRPr sz="2400" baseline="-25000">
                  <a:solidFill>
                    <a:schemeClr val="tx1"/>
                  </a:solidFill>
                  <a:latin typeface="Tahoma" panose="020B0604030504040204" pitchFamily="34" charset="0"/>
                  <a:ea typeface="MS PGothic" panose="020B0600070205080204" pitchFamily="34" charset="-128"/>
                </a:defRPr>
              </a:lvl1pPr>
              <a:lvl2pPr marL="37931725" indent="-37474525" eaLnBrk="0" hangingPunct="0">
                <a:defRPr sz="2400" baseline="-25000">
                  <a:solidFill>
                    <a:schemeClr val="tx1"/>
                  </a:solidFill>
                  <a:latin typeface="Tahoma" panose="020B0604030504040204" pitchFamily="34" charset="0"/>
                  <a:ea typeface="MS PGothic" panose="020B0600070205080204" pitchFamily="34" charset="-128"/>
                </a:defRPr>
              </a:lvl2pPr>
              <a:lvl3pPr eaLnBrk="0" hangingPunct="0">
                <a:defRPr sz="2400" baseline="-25000">
                  <a:solidFill>
                    <a:schemeClr val="tx1"/>
                  </a:solidFill>
                  <a:latin typeface="Tahoma" panose="020B0604030504040204" pitchFamily="34" charset="0"/>
                  <a:ea typeface="MS PGothic" panose="020B0600070205080204" pitchFamily="34" charset="-128"/>
                </a:defRPr>
              </a:lvl3pPr>
              <a:lvl4pPr eaLnBrk="0" hangingPunct="0">
                <a:defRPr sz="2400" baseline="-25000">
                  <a:solidFill>
                    <a:schemeClr val="tx1"/>
                  </a:solidFill>
                  <a:latin typeface="Tahoma" panose="020B0604030504040204" pitchFamily="34" charset="0"/>
                  <a:ea typeface="MS PGothic" panose="020B0600070205080204" pitchFamily="34" charset="-128"/>
                </a:defRPr>
              </a:lvl4pPr>
              <a:lvl5pPr eaLnBrk="0" hangingPunct="0">
                <a:defRPr sz="2400" baseline="-25000">
                  <a:solidFill>
                    <a:schemeClr val="tx1"/>
                  </a:solidFill>
                  <a:latin typeface="Tahoma" panose="020B0604030504040204" pitchFamily="34" charset="0"/>
                  <a:ea typeface="MS PGothic" panose="020B0600070205080204" pitchFamily="34" charset="-128"/>
                </a:defRPr>
              </a:lvl5pPr>
              <a:lvl6pPr marL="4572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6pPr>
              <a:lvl7pPr marL="9144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7pPr>
              <a:lvl8pPr marL="13716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8pPr>
              <a:lvl9pPr marL="18288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sp>
          <p:nvSpPr>
            <p:cNvPr id="22553" name="Rectangle 24"/>
            <p:cNvSpPr>
              <a:spLocks noChangeArrowheads="1"/>
            </p:cNvSpPr>
            <p:nvPr/>
          </p:nvSpPr>
          <p:spPr bwMode="auto">
            <a:xfrm>
              <a:off x="3504" y="1824"/>
              <a:ext cx="144" cy="48"/>
            </a:xfrm>
            <a:prstGeom prst="rect">
              <a:avLst/>
            </a:prstGeom>
            <a:solidFill>
              <a:schemeClr val="accent1"/>
            </a:solidFill>
            <a:ln w="9525">
              <a:solidFill>
                <a:schemeClr val="tx1"/>
              </a:solidFill>
              <a:miter lim="800000"/>
              <a:headEnd/>
              <a:tailEnd/>
            </a:ln>
          </p:spPr>
          <p:txBody>
            <a:bodyPr wrap="none" anchor="ctr"/>
            <a:lstStyle>
              <a:lvl1pPr eaLnBrk="0" hangingPunct="0">
                <a:defRPr sz="2400" baseline="-25000">
                  <a:solidFill>
                    <a:schemeClr val="tx1"/>
                  </a:solidFill>
                  <a:latin typeface="Tahoma" panose="020B0604030504040204" pitchFamily="34" charset="0"/>
                  <a:ea typeface="MS PGothic" panose="020B0600070205080204" pitchFamily="34" charset="-128"/>
                </a:defRPr>
              </a:lvl1pPr>
              <a:lvl2pPr marL="37931725" indent="-37474525" eaLnBrk="0" hangingPunct="0">
                <a:defRPr sz="2400" baseline="-25000">
                  <a:solidFill>
                    <a:schemeClr val="tx1"/>
                  </a:solidFill>
                  <a:latin typeface="Tahoma" panose="020B0604030504040204" pitchFamily="34" charset="0"/>
                  <a:ea typeface="MS PGothic" panose="020B0600070205080204" pitchFamily="34" charset="-128"/>
                </a:defRPr>
              </a:lvl2pPr>
              <a:lvl3pPr eaLnBrk="0" hangingPunct="0">
                <a:defRPr sz="2400" baseline="-25000">
                  <a:solidFill>
                    <a:schemeClr val="tx1"/>
                  </a:solidFill>
                  <a:latin typeface="Tahoma" panose="020B0604030504040204" pitchFamily="34" charset="0"/>
                  <a:ea typeface="MS PGothic" panose="020B0600070205080204" pitchFamily="34" charset="-128"/>
                </a:defRPr>
              </a:lvl3pPr>
              <a:lvl4pPr eaLnBrk="0" hangingPunct="0">
                <a:defRPr sz="2400" baseline="-25000">
                  <a:solidFill>
                    <a:schemeClr val="tx1"/>
                  </a:solidFill>
                  <a:latin typeface="Tahoma" panose="020B0604030504040204" pitchFamily="34" charset="0"/>
                  <a:ea typeface="MS PGothic" panose="020B0600070205080204" pitchFamily="34" charset="-128"/>
                </a:defRPr>
              </a:lvl4pPr>
              <a:lvl5pPr eaLnBrk="0" hangingPunct="0">
                <a:defRPr sz="2400" baseline="-25000">
                  <a:solidFill>
                    <a:schemeClr val="tx1"/>
                  </a:solidFill>
                  <a:latin typeface="Tahoma" panose="020B0604030504040204" pitchFamily="34" charset="0"/>
                  <a:ea typeface="MS PGothic" panose="020B0600070205080204" pitchFamily="34" charset="-128"/>
                </a:defRPr>
              </a:lvl5pPr>
              <a:lvl6pPr marL="4572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6pPr>
              <a:lvl7pPr marL="9144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7pPr>
              <a:lvl8pPr marL="13716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8pPr>
              <a:lvl9pPr marL="1828800" eaLnBrk="0" fontAlgn="base" hangingPunct="0">
                <a:spcBef>
                  <a:spcPct val="0"/>
                </a:spcBef>
                <a:spcAft>
                  <a:spcPct val="0"/>
                </a:spcAft>
                <a:defRPr sz="2400" baseline="-25000">
                  <a:solidFill>
                    <a:schemeClr val="tx1"/>
                  </a:solidFill>
                  <a:latin typeface="Tahoma" panose="020B0604030504040204" pitchFamily="34" charset="0"/>
                  <a:ea typeface="MS PGothic" panose="020B0600070205080204" pitchFamily="34" charset="-128"/>
                </a:defRPr>
              </a:lvl9pPr>
            </a:lstStyle>
            <a:p>
              <a:pPr eaLnBrk="1" hangingPunct="1"/>
              <a:endParaRPr lang="en-US" altLang="en-US"/>
            </a:p>
          </p:txBody>
        </p:sp>
      </p:grpSp>
      <p:sp>
        <p:nvSpPr>
          <p:cNvPr id="26" name="Slide Number Placeholder 25"/>
          <p:cNvSpPr>
            <a:spLocks noGrp="1"/>
          </p:cNvSpPr>
          <p:nvPr>
            <p:ph type="sldNum" sz="quarter" idx="12"/>
          </p:nvPr>
        </p:nvSpPr>
        <p:spPr/>
        <p:txBody>
          <a:bodyPr/>
          <a:lstStyle/>
          <a:p>
            <a:fld id="{19B12225-5612-419B-A8D5-4B8EEE4C217E}" type="slidenum">
              <a:rPr lang="en-US" smtClean="0"/>
              <a:pPr/>
              <a:t>99</a:t>
            </a:fld>
            <a:endParaRPr lang="en-US"/>
          </a:p>
        </p:txBody>
      </p:sp>
    </p:spTree>
    <p:extLst>
      <p:ext uri="{BB962C8B-B14F-4D97-AF65-F5344CB8AC3E}">
        <p14:creationId xmlns:p14="http://schemas.microsoft.com/office/powerpoint/2010/main" val="17974262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4|14.4|13.9|6.4|8.6|6.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1_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2_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61003</TotalTime>
  <Words>7763</Words>
  <Application>Microsoft Office PowerPoint</Application>
  <PresentationFormat>On-screen Show (4:3)</PresentationFormat>
  <Paragraphs>1370</Paragraphs>
  <Slides>154</Slides>
  <Notes>15</Notes>
  <HiddenSlides>0</HiddenSlides>
  <MMClips>3</MMClips>
  <ScaleCrop>false</ScaleCrop>
  <HeadingPairs>
    <vt:vector size="8" baseType="variant">
      <vt:variant>
        <vt:lpstr>Fonts Used</vt:lpstr>
      </vt:variant>
      <vt:variant>
        <vt:i4>24</vt:i4>
      </vt:variant>
      <vt:variant>
        <vt:lpstr>Theme</vt:lpstr>
      </vt:variant>
      <vt:variant>
        <vt:i4>3</vt:i4>
      </vt:variant>
      <vt:variant>
        <vt:lpstr>Embedded OLE Servers</vt:lpstr>
      </vt:variant>
      <vt:variant>
        <vt:i4>1</vt:i4>
      </vt:variant>
      <vt:variant>
        <vt:lpstr>Slide Titles</vt:lpstr>
      </vt:variant>
      <vt:variant>
        <vt:i4>154</vt:i4>
      </vt:variant>
    </vt:vector>
  </HeadingPairs>
  <TitlesOfParts>
    <vt:vector size="182" baseType="lpstr">
      <vt:lpstr>MS PGothic</vt:lpstr>
      <vt:lpstr>MS PGothic</vt:lpstr>
      <vt:lpstr>Arial</vt:lpstr>
      <vt:lpstr>Bulmer BT</vt:lpstr>
      <vt:lpstr>Calibri</vt:lpstr>
      <vt:lpstr>Cambria Math</vt:lpstr>
      <vt:lpstr>Comic Sans MS</vt:lpstr>
      <vt:lpstr>Corbel</vt:lpstr>
      <vt:lpstr>Fira Sans</vt:lpstr>
      <vt:lpstr>Helvetica</vt:lpstr>
      <vt:lpstr>inherit</vt:lpstr>
      <vt:lpstr>Lucida Sans Unicode</vt:lpstr>
      <vt:lpstr>Monotype Sorts</vt:lpstr>
      <vt:lpstr>MS Shell Dlg</vt:lpstr>
      <vt:lpstr>新細明體</vt:lpstr>
      <vt:lpstr>Source Sans Pro</vt:lpstr>
      <vt:lpstr>STIXGeneral-Italic</vt:lpstr>
      <vt:lpstr>STIXGeneral-Regular</vt:lpstr>
      <vt:lpstr>Symbol</vt:lpstr>
      <vt:lpstr>system-ui</vt:lpstr>
      <vt:lpstr>Tahoma</vt:lpstr>
      <vt:lpstr>Times New Roman</vt:lpstr>
      <vt:lpstr>Wingdings</vt:lpstr>
      <vt:lpstr>Wingdings 2</vt:lpstr>
      <vt:lpstr>Module</vt:lpstr>
      <vt:lpstr>1_Module</vt:lpstr>
      <vt:lpstr>2_Module</vt:lpstr>
      <vt:lpstr>Equation</vt:lpstr>
      <vt:lpstr>Big Data Analytics 2023  Module 4 –Mining Big Data Streams </vt:lpstr>
      <vt:lpstr>Overview</vt:lpstr>
      <vt:lpstr>Motivating Examples</vt:lpstr>
      <vt:lpstr>PowerPoint Presentation</vt:lpstr>
      <vt:lpstr>Example DEBS Challenge  – Soccer Analytics  </vt:lpstr>
      <vt:lpstr>Achieve real time customer intelligence</vt:lpstr>
      <vt:lpstr>Process events from IoT devices</vt:lpstr>
      <vt:lpstr>Immediately detect &amp; prevent suspicious activity</vt:lpstr>
      <vt:lpstr>Data Streams   (Streaming Data)</vt:lpstr>
      <vt:lpstr>Streams – A  New   Model </vt:lpstr>
      <vt:lpstr>Typical Applications</vt:lpstr>
      <vt:lpstr>PowerPoint Presentation</vt:lpstr>
      <vt:lpstr>Uber: Chaperone Tool (KafKa)</vt:lpstr>
      <vt:lpstr>Human resources</vt:lpstr>
      <vt:lpstr>DBMS vs. DSMS #1</vt:lpstr>
      <vt:lpstr>DBMS vs. DSMS #2</vt:lpstr>
      <vt:lpstr>DBMS vs. DSMS #3</vt:lpstr>
      <vt:lpstr>The Stream Model  - 1</vt:lpstr>
      <vt:lpstr>The Stream Model  - 2</vt:lpstr>
      <vt:lpstr>Generic DSMS Architecture</vt:lpstr>
      <vt:lpstr>General Stream Processing Model</vt:lpstr>
      <vt:lpstr>Data Streams Mining</vt:lpstr>
      <vt:lpstr>Streaming Analytics </vt:lpstr>
      <vt:lpstr>Data stream Mining – Challenges</vt:lpstr>
      <vt:lpstr>Challenges</vt:lpstr>
      <vt:lpstr>Applications (1)</vt:lpstr>
      <vt:lpstr>Applications (2)</vt:lpstr>
      <vt:lpstr>Interesting Use Cases </vt:lpstr>
      <vt:lpstr>Interesting Use Cases </vt:lpstr>
      <vt:lpstr>Interesting Use Cases </vt:lpstr>
      <vt:lpstr>Interesting Use Cases </vt:lpstr>
      <vt:lpstr>Interesting Use Cases </vt:lpstr>
      <vt:lpstr>Overview Data Stream Processing</vt:lpstr>
      <vt:lpstr>Data Stream Queries -- Types</vt:lpstr>
      <vt:lpstr>Stream Queries Issues     -   1</vt:lpstr>
      <vt:lpstr>Stream Queries Issues     -   2</vt:lpstr>
      <vt:lpstr>Stream Queries Issues     -   3</vt:lpstr>
      <vt:lpstr>Stream Queries Issues     -   4</vt:lpstr>
      <vt:lpstr>Stream Query processing Issues</vt:lpstr>
      <vt:lpstr>Data Streams  Operations</vt:lpstr>
      <vt:lpstr>Sampling</vt:lpstr>
      <vt:lpstr>Sampling from a Data Stream</vt:lpstr>
      <vt:lpstr>Maintaining a fixed-size sample</vt:lpstr>
      <vt:lpstr>Solution: Fixed Size Sample</vt:lpstr>
      <vt:lpstr>Reservoir Sampling</vt:lpstr>
      <vt:lpstr>PowerPoint Presentation</vt:lpstr>
      <vt:lpstr>PowerPoint Presentation</vt:lpstr>
      <vt:lpstr>Reservoir Sampling  -  Issues</vt:lpstr>
      <vt:lpstr>Reservoir Sampling -  Issues</vt:lpstr>
      <vt:lpstr>Possible Solutions</vt:lpstr>
      <vt:lpstr>Biased Reservoir Sampling</vt:lpstr>
      <vt:lpstr>Biased Reservoir Sampling</vt:lpstr>
      <vt:lpstr>Concise Sampling</vt:lpstr>
      <vt:lpstr>Concise Sampling</vt:lpstr>
      <vt:lpstr>Concise-Sampling Example</vt:lpstr>
      <vt:lpstr>Detailed Algorithm</vt:lpstr>
      <vt:lpstr>PowerPoint Presentation</vt:lpstr>
      <vt:lpstr>PowerPoint Presentation</vt:lpstr>
      <vt:lpstr>Filtering  data  </vt:lpstr>
      <vt:lpstr>Review:  Bloom Filters</vt:lpstr>
      <vt:lpstr>Bloom Filter</vt:lpstr>
      <vt:lpstr>First Example Scenario</vt:lpstr>
      <vt:lpstr>Scenario Contd.</vt:lpstr>
      <vt:lpstr>Example -  Google Chrome</vt:lpstr>
      <vt:lpstr>Motivating Example</vt:lpstr>
      <vt:lpstr>Simple Example</vt:lpstr>
      <vt:lpstr>Bloom Filters</vt:lpstr>
      <vt:lpstr>3 Hash Function Bloom Filter</vt:lpstr>
      <vt:lpstr>Bloom Filter Overview</vt:lpstr>
      <vt:lpstr>Algorithm</vt:lpstr>
      <vt:lpstr>Bloom Filters</vt:lpstr>
      <vt:lpstr>Errors</vt:lpstr>
      <vt:lpstr>The probability of a false positive</vt:lpstr>
      <vt:lpstr>Analysis </vt:lpstr>
      <vt:lpstr>Example</vt:lpstr>
      <vt:lpstr>Solution</vt:lpstr>
      <vt:lpstr>Tradeoffs</vt:lpstr>
      <vt:lpstr>Overview</vt:lpstr>
      <vt:lpstr>PowerPoint Presentation</vt:lpstr>
      <vt:lpstr>Interesting Properties of Bloom Filters </vt:lpstr>
      <vt:lpstr>Some  More Examples</vt:lpstr>
      <vt:lpstr>Some Examples</vt:lpstr>
      <vt:lpstr>Examples</vt:lpstr>
      <vt:lpstr>Popular hash algorithms </vt:lpstr>
      <vt:lpstr>Example</vt:lpstr>
      <vt:lpstr>Insertion</vt:lpstr>
      <vt:lpstr>Insert</vt:lpstr>
      <vt:lpstr>Insert</vt:lpstr>
      <vt:lpstr>Existence Checks</vt:lpstr>
      <vt:lpstr>Example </vt:lpstr>
      <vt:lpstr>Using the Bloom Filter</vt:lpstr>
      <vt:lpstr>Sketches</vt:lpstr>
      <vt:lpstr>Counting Distinct Elements in a Stream</vt:lpstr>
      <vt:lpstr>Problem Description</vt:lpstr>
      <vt:lpstr>Some  Applications</vt:lpstr>
      <vt:lpstr>Simple Solution </vt:lpstr>
      <vt:lpstr>Using Small Storage</vt:lpstr>
      <vt:lpstr>Challenge</vt:lpstr>
      <vt:lpstr>Vector Interpretation</vt:lpstr>
      <vt:lpstr>The Flajolet-Martin algorithm</vt:lpstr>
      <vt:lpstr>Basic Idea of FM</vt:lpstr>
      <vt:lpstr>Flajolet-Martin Approach - Intuition</vt:lpstr>
      <vt:lpstr>Intuition </vt:lpstr>
      <vt:lpstr>Intuition</vt:lpstr>
      <vt:lpstr>Flajolet-Martin Approach</vt:lpstr>
      <vt:lpstr>Simplified </vt:lpstr>
      <vt:lpstr>Simplified</vt:lpstr>
      <vt:lpstr>Simple Explanation </vt:lpstr>
      <vt:lpstr>FM Algorithm</vt:lpstr>
      <vt:lpstr>PowerPoint Presentation</vt:lpstr>
      <vt:lpstr>PowerPoint Presentation</vt:lpstr>
      <vt:lpstr>Examples</vt:lpstr>
      <vt:lpstr>Flajolet-Martin Approach – Estimate Example</vt:lpstr>
      <vt:lpstr>PowerPoint Presentation</vt:lpstr>
      <vt:lpstr>Example</vt:lpstr>
      <vt:lpstr>Why It Works</vt:lpstr>
      <vt:lpstr>Why It Doesn’t Work</vt:lpstr>
      <vt:lpstr>Variations of F-M  Algorithm</vt:lpstr>
      <vt:lpstr>Space Requirement</vt:lpstr>
      <vt:lpstr>Example</vt:lpstr>
      <vt:lpstr>Applications</vt:lpstr>
      <vt:lpstr>Applications</vt:lpstr>
      <vt:lpstr>Duplicate Insensitive Counting</vt:lpstr>
      <vt:lpstr>Some Results</vt:lpstr>
      <vt:lpstr>Extra Examples</vt:lpstr>
      <vt:lpstr>Queries over a  (long) Sliding Window</vt:lpstr>
      <vt:lpstr>Sliding Windows</vt:lpstr>
      <vt:lpstr>Examples</vt:lpstr>
      <vt:lpstr>Sliding Window: 1 Stream</vt:lpstr>
      <vt:lpstr>Counting Bits (1)</vt:lpstr>
      <vt:lpstr>Counting Bits (2)</vt:lpstr>
      <vt:lpstr>An attempt: Simple solution</vt:lpstr>
      <vt:lpstr>DGIM Method</vt:lpstr>
      <vt:lpstr>DGIM method</vt:lpstr>
      <vt:lpstr>DGIM: Timestamps</vt:lpstr>
      <vt:lpstr>DGIM: Buckets</vt:lpstr>
      <vt:lpstr>Reasoning</vt:lpstr>
      <vt:lpstr>Simple  Explanation</vt:lpstr>
      <vt:lpstr>Representing a Stream by Buckets</vt:lpstr>
      <vt:lpstr>In a nut shell </vt:lpstr>
      <vt:lpstr>Example: Bucketized Stream</vt:lpstr>
      <vt:lpstr>Updating Buckets (1)</vt:lpstr>
      <vt:lpstr>Updating Buckets (2)</vt:lpstr>
      <vt:lpstr>Example: Updating Buckets</vt:lpstr>
      <vt:lpstr>How to Query?</vt:lpstr>
      <vt:lpstr>Example: Bucketized Stream</vt:lpstr>
      <vt:lpstr>PowerPoint Presentation</vt:lpstr>
      <vt:lpstr>PowerPoint Presentation</vt:lpstr>
      <vt:lpstr>Counting 1’s in a Window </vt:lpstr>
      <vt:lpstr>Error Bound: Proof</vt:lpstr>
      <vt:lpstr>Further Reducing the Error</vt:lpstr>
      <vt:lpstr>Extensions</vt:lpstr>
      <vt:lpstr>Counting positive integers</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Admin</cp:lastModifiedBy>
  <cp:revision>1579</cp:revision>
  <cp:lastPrinted>2011-10-20T04:01:43Z</cp:lastPrinted>
  <dcterms:created xsi:type="dcterms:W3CDTF">2009-06-12T17:14:38Z</dcterms:created>
  <dcterms:modified xsi:type="dcterms:W3CDTF">2023-10-04T08:04:19Z</dcterms:modified>
</cp:coreProperties>
</file>